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0" r:id="rId7"/>
    <p:sldId id="261" r:id="rId8"/>
    <p:sldId id="273" r:id="rId9"/>
    <p:sldId id="262" r:id="rId10"/>
    <p:sldId id="257" r:id="rId11"/>
    <p:sldId id="263" r:id="rId12"/>
    <p:sldId id="264" r:id="rId13"/>
    <p:sldId id="275" r:id="rId14"/>
    <p:sldId id="276" r:id="rId15"/>
    <p:sldId id="274" r:id="rId16"/>
    <p:sldId id="265" r:id="rId17"/>
    <p:sldId id="266" r:id="rId18"/>
    <p:sldId id="267" r:id="rId19"/>
    <p:sldId id="277"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0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97" autoAdjust="0"/>
  </p:normalViewPr>
  <p:slideViewPr>
    <p:cSldViewPr snapToGrid="0">
      <p:cViewPr varScale="1">
        <p:scale>
          <a:sx n="60" d="100"/>
          <a:sy n="60" d="100"/>
        </p:scale>
        <p:origin x="9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710F-9519-89DF-E26E-14B3352076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04889-F040-4563-47C5-E70F2527B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C302A-7BA8-8581-3E64-CD3D3D7F28AC}"/>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5" name="Footer Placeholder 4">
            <a:extLst>
              <a:ext uri="{FF2B5EF4-FFF2-40B4-BE49-F238E27FC236}">
                <a16:creationId xmlns:a16="http://schemas.microsoft.com/office/drawing/2014/main" id="{430CF678-D336-9E15-B23F-9FB3F6280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53AC1-9EA6-CA74-5365-607046D00F0A}"/>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120742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4B52-7DDB-3937-4DA9-DACDB49D7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27947A-3D8A-2325-DFF6-09B45C16B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34796-D593-38C5-DD34-B003205F05D9}"/>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5" name="Footer Placeholder 4">
            <a:extLst>
              <a:ext uri="{FF2B5EF4-FFF2-40B4-BE49-F238E27FC236}">
                <a16:creationId xmlns:a16="http://schemas.microsoft.com/office/drawing/2014/main" id="{F9EF98AB-9B5F-2A03-87D4-60B842883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7D759-A8F8-62CA-7E57-1B755A37841D}"/>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147367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FC016-5BD0-4CC8-9236-C7DE75F96B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BFD2B-945B-873C-E0D7-D8AC95C07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C2BB8-1C9F-CB07-9454-01567D65EE54}"/>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5" name="Footer Placeholder 4">
            <a:extLst>
              <a:ext uri="{FF2B5EF4-FFF2-40B4-BE49-F238E27FC236}">
                <a16:creationId xmlns:a16="http://schemas.microsoft.com/office/drawing/2014/main" id="{4AD42AE3-0EB0-86D3-2998-B5BF4AA67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0ADC3-FB62-632D-3BB4-373BEEA47FFD}"/>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52139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FB80-2EE0-9939-F00A-E6D0A723D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51A9F-CAF4-470C-C1C3-EA227870B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4F73C-7A9F-ED4F-A77F-76A74A44B4DF}"/>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5" name="Footer Placeholder 4">
            <a:extLst>
              <a:ext uri="{FF2B5EF4-FFF2-40B4-BE49-F238E27FC236}">
                <a16:creationId xmlns:a16="http://schemas.microsoft.com/office/drawing/2014/main" id="{73D88853-9A5E-A4EE-40AF-06C6257ED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DD0E8-7A38-CD4F-AC9F-ABD0FA264457}"/>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349214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64EB-7434-991D-D96B-B19526449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06049-EEDE-8510-3513-07DD4519CE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FEDE4-B745-C3EE-2235-CE64900C4650}"/>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5" name="Footer Placeholder 4">
            <a:extLst>
              <a:ext uri="{FF2B5EF4-FFF2-40B4-BE49-F238E27FC236}">
                <a16:creationId xmlns:a16="http://schemas.microsoft.com/office/drawing/2014/main" id="{E7127280-1C11-B4C2-8AAD-7510A2410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AAFDE-7550-9030-B42B-04B981518E77}"/>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68871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B114-F21C-9728-EB96-25639F597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74891-DAE4-1844-1210-B59933A27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4DCB6-EE33-B67C-D55C-829D400D8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ABBEBD-C7C5-7441-3865-8409280F626B}"/>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6" name="Footer Placeholder 5">
            <a:extLst>
              <a:ext uri="{FF2B5EF4-FFF2-40B4-BE49-F238E27FC236}">
                <a16:creationId xmlns:a16="http://schemas.microsoft.com/office/drawing/2014/main" id="{172B5DB5-BA50-E623-8D8A-BF381D59E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31E33-F505-ECE5-0200-733427B67FB8}"/>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160038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726E-3144-DCB6-3833-B838FBE34A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9EA216-006A-2D54-DD76-D6498A0E7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9180BF-BABE-51D1-15D3-1B1F0B7042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9D999-103A-02F4-8087-80B089EEE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9F5BB-D0AF-291A-C5B0-EC2B1A2681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7E10F-FBA1-BE9A-90CF-C8FA8F1FEC8D}"/>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8" name="Footer Placeholder 7">
            <a:extLst>
              <a:ext uri="{FF2B5EF4-FFF2-40B4-BE49-F238E27FC236}">
                <a16:creationId xmlns:a16="http://schemas.microsoft.com/office/drawing/2014/main" id="{0CA5654D-AA40-E2DA-BA61-6EECD2B442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DCD96-9135-370F-61C7-314FB8132F95}"/>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70227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B9FD-D62C-4CD9-C0F0-E1857FD8DC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D5E572-DBE1-70E8-B329-31B405087399}"/>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4" name="Footer Placeholder 3">
            <a:extLst>
              <a:ext uri="{FF2B5EF4-FFF2-40B4-BE49-F238E27FC236}">
                <a16:creationId xmlns:a16="http://schemas.microsoft.com/office/drawing/2014/main" id="{E0D07BB0-2BD3-D557-A261-69CD74A4D3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F5FE5C-829A-8D90-EEA8-17D939883B76}"/>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45441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D85CC-0F1C-379C-5D40-CF8D1A2C3032}"/>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3" name="Footer Placeholder 2">
            <a:extLst>
              <a:ext uri="{FF2B5EF4-FFF2-40B4-BE49-F238E27FC236}">
                <a16:creationId xmlns:a16="http://schemas.microsoft.com/office/drawing/2014/main" id="{A080D792-9CB4-F25F-775D-A7201ADC5D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73ADC6-3529-ABCD-89B1-4212259CB172}"/>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39899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D9D1-0179-4D90-F9F9-95C70FE99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734CAC-5932-60B0-E92C-DA5D27CD3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60B36-4543-C7BA-3D0A-AB756F818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E0A73-7DB1-23ED-FC77-B183D2A77881}"/>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6" name="Footer Placeholder 5">
            <a:extLst>
              <a:ext uri="{FF2B5EF4-FFF2-40B4-BE49-F238E27FC236}">
                <a16:creationId xmlns:a16="http://schemas.microsoft.com/office/drawing/2014/main" id="{74D8D6EA-0DF6-23F7-EBB4-30EF462B1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6BDA61-EAA3-CBC4-3CCE-69511491378C}"/>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72675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5C15-C483-1905-2EC5-F49AABF3F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40DB3-492F-C763-F57D-DF7A6F8B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83326C-190B-B595-866E-04113D06D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AA988B-9A32-5B5B-F710-1A031527D040}"/>
              </a:ext>
            </a:extLst>
          </p:cNvPr>
          <p:cNvSpPr>
            <a:spLocks noGrp="1"/>
          </p:cNvSpPr>
          <p:nvPr>
            <p:ph type="dt" sz="half" idx="10"/>
          </p:nvPr>
        </p:nvSpPr>
        <p:spPr/>
        <p:txBody>
          <a:bodyPr/>
          <a:lstStyle/>
          <a:p>
            <a:fld id="{2F40B5BD-B16A-4055-9018-A60BA0A11F3E}" type="datetimeFigureOut">
              <a:rPr lang="en-US" smtClean="0"/>
              <a:t>5/20/2024</a:t>
            </a:fld>
            <a:endParaRPr lang="en-US"/>
          </a:p>
        </p:txBody>
      </p:sp>
      <p:sp>
        <p:nvSpPr>
          <p:cNvPr id="6" name="Footer Placeholder 5">
            <a:extLst>
              <a:ext uri="{FF2B5EF4-FFF2-40B4-BE49-F238E27FC236}">
                <a16:creationId xmlns:a16="http://schemas.microsoft.com/office/drawing/2014/main" id="{BF8B8406-03D8-46E2-A968-4057876AF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E55D-FCC4-AC8B-2B3E-D2482FD68A56}"/>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95398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3F72E3-7654-2BE9-DFA7-B9C0DC055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2E9003-113C-0ECE-CE31-8ED3DCB24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4628A-4EED-C59C-4099-B43D702B3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40B5BD-B16A-4055-9018-A60BA0A11F3E}" type="datetimeFigureOut">
              <a:rPr lang="en-US" smtClean="0"/>
              <a:t>5/20/2024</a:t>
            </a:fld>
            <a:endParaRPr lang="en-US"/>
          </a:p>
        </p:txBody>
      </p:sp>
      <p:sp>
        <p:nvSpPr>
          <p:cNvPr id="5" name="Footer Placeholder 4">
            <a:extLst>
              <a:ext uri="{FF2B5EF4-FFF2-40B4-BE49-F238E27FC236}">
                <a16:creationId xmlns:a16="http://schemas.microsoft.com/office/drawing/2014/main" id="{E2513D11-0A81-FB78-2896-529764C4F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E2C81C-9531-51C5-7B4D-A53942244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A16FE3-47E0-409E-8BFE-5E06F3D06FFE}" type="slidenum">
              <a:rPr lang="en-US" smtClean="0"/>
              <a:t>‹#›</a:t>
            </a:fld>
            <a:endParaRPr lang="en-US"/>
          </a:p>
        </p:txBody>
      </p:sp>
    </p:spTree>
    <p:extLst>
      <p:ext uri="{BB962C8B-B14F-4D97-AF65-F5344CB8AC3E}">
        <p14:creationId xmlns:p14="http://schemas.microsoft.com/office/powerpoint/2010/main" val="2053881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F63B-D826-3DC0-0D3E-61A92F93F8BA}"/>
              </a:ext>
            </a:extLst>
          </p:cNvPr>
          <p:cNvSpPr>
            <a:spLocks noGrp="1"/>
          </p:cNvSpPr>
          <p:nvPr>
            <p:ph type="ctrTitle"/>
          </p:nvPr>
        </p:nvSpPr>
        <p:spPr>
          <a:xfrm>
            <a:off x="625808" y="388531"/>
            <a:ext cx="10732003" cy="812763"/>
          </a:xfrm>
        </p:spPr>
        <p:txBody>
          <a:bodyPr>
            <a:noAutofit/>
          </a:bodyPr>
          <a:lstStyle/>
          <a:p>
            <a:r>
              <a:rPr lang="en-US" sz="3200" dirty="0">
                <a:latin typeface="Cambria" panose="02040503050406030204" pitchFamily="18" charset="0"/>
                <a:ea typeface="Cambria" panose="02040503050406030204" pitchFamily="18" charset="0"/>
              </a:rPr>
              <a:t>Alpine and Alvarado Avenue Conversion to 3-way Traffic Signal Project – CML-5008(193)</a:t>
            </a:r>
          </a:p>
        </p:txBody>
      </p:sp>
      <p:sp>
        <p:nvSpPr>
          <p:cNvPr id="3" name="Subtitle 2">
            <a:extLst>
              <a:ext uri="{FF2B5EF4-FFF2-40B4-BE49-F238E27FC236}">
                <a16:creationId xmlns:a16="http://schemas.microsoft.com/office/drawing/2014/main" id="{E5BB0173-1A19-CBD5-0AA0-178EB5B831BB}"/>
              </a:ext>
            </a:extLst>
          </p:cNvPr>
          <p:cNvSpPr>
            <a:spLocks noGrp="1"/>
          </p:cNvSpPr>
          <p:nvPr>
            <p:ph type="subTitle" idx="1"/>
          </p:nvPr>
        </p:nvSpPr>
        <p:spPr>
          <a:xfrm>
            <a:off x="5991809" y="2381693"/>
            <a:ext cx="5553740" cy="2094614"/>
          </a:xfrm>
        </p:spPr>
        <p:txBody>
          <a:bodyPr>
            <a:normAutofit fontScale="92500" lnSpcReduction="20000"/>
          </a:bodyPr>
          <a:lstStyle/>
          <a:p>
            <a:pPr>
              <a:lnSpc>
                <a:spcPct val="130000"/>
              </a:lnSpc>
              <a:spcAft>
                <a:spcPts val="600"/>
              </a:spcAft>
            </a:pPr>
            <a:r>
              <a:rPr lang="en-US" b="1" i="0" u="none" strike="noStrike" baseline="0" dirty="0">
                <a:latin typeface="Cambria" panose="02040503050406030204" pitchFamily="18" charset="0"/>
                <a:ea typeface="Cambria" panose="02040503050406030204" pitchFamily="18" charset="0"/>
                <a:cs typeface="Tahoma" panose="020B0604030504040204" pitchFamily="34" charset="0"/>
              </a:rPr>
              <a:t>San Joaquin Valley                                             Project Level Conformity Group Presentation</a:t>
            </a:r>
          </a:p>
          <a:p>
            <a:endParaRPr lang="en-US" sz="2800" b="1" dirty="0">
              <a:latin typeface="Cambria" panose="02040503050406030204" pitchFamily="18" charset="0"/>
              <a:ea typeface="Cambria" panose="02040503050406030204" pitchFamily="18" charset="0"/>
              <a:cs typeface="Tahoma" panose="020B0604030504040204" pitchFamily="34" charset="0"/>
            </a:endParaRPr>
          </a:p>
          <a:p>
            <a:r>
              <a:rPr lang="en-US" sz="2200" dirty="0">
                <a:latin typeface="Cambria" panose="02040503050406030204" pitchFamily="18" charset="0"/>
                <a:ea typeface="Cambria" panose="02040503050406030204" pitchFamily="18" charset="0"/>
                <a:cs typeface="Tahoma" panose="020B0604030504040204" pitchFamily="34" charset="0"/>
              </a:rPr>
              <a:t>May 22, 2024</a:t>
            </a:r>
          </a:p>
        </p:txBody>
      </p:sp>
      <p:pic>
        <p:nvPicPr>
          <p:cNvPr id="4" name="Picture 3" descr="A picture containing text, clipart&#10;&#10;Description automatically generated">
            <a:extLst>
              <a:ext uri="{FF2B5EF4-FFF2-40B4-BE49-F238E27FC236}">
                <a16:creationId xmlns:a16="http://schemas.microsoft.com/office/drawing/2014/main" id="{7A218FCE-05FD-B23B-6A9B-6FB73F963CB5}"/>
              </a:ext>
            </a:extLst>
          </p:cNvPr>
          <p:cNvPicPr/>
          <p:nvPr/>
        </p:nvPicPr>
        <p:blipFill>
          <a:blip r:embed="rId2">
            <a:extLst>
              <a:ext uri="{28A0092B-C50C-407E-A947-70E740481C1C}">
                <a14:useLocalDpi xmlns:a14="http://schemas.microsoft.com/office/drawing/2010/main" val="0"/>
              </a:ext>
            </a:extLst>
          </a:blip>
          <a:stretch>
            <a:fillRect/>
          </a:stretch>
        </p:blipFill>
        <p:spPr>
          <a:xfrm>
            <a:off x="7865944" y="4647295"/>
            <a:ext cx="1805470" cy="1702904"/>
          </a:xfrm>
          <a:prstGeom prst="rect">
            <a:avLst/>
          </a:prstGeom>
        </p:spPr>
      </p:pic>
      <p:pic>
        <p:nvPicPr>
          <p:cNvPr id="23" name="Picture 22">
            <a:extLst>
              <a:ext uri="{FF2B5EF4-FFF2-40B4-BE49-F238E27FC236}">
                <a16:creationId xmlns:a16="http://schemas.microsoft.com/office/drawing/2014/main" id="{661C9264-7A14-42A2-3136-95886E4B493F}"/>
              </a:ext>
            </a:extLst>
          </p:cNvPr>
          <p:cNvPicPr>
            <a:picLocks noChangeAspect="1"/>
          </p:cNvPicPr>
          <p:nvPr/>
        </p:nvPicPr>
        <p:blipFill rotWithShape="1">
          <a:blip r:embed="rId3"/>
          <a:srcRect b="2300"/>
          <a:stretch/>
        </p:blipFill>
        <p:spPr>
          <a:xfrm>
            <a:off x="1167593" y="1282744"/>
            <a:ext cx="4050386" cy="5067455"/>
          </a:xfrm>
          <a:prstGeom prst="rect">
            <a:avLst/>
          </a:prstGeom>
        </p:spPr>
      </p:pic>
    </p:spTree>
    <p:extLst>
      <p:ext uri="{BB962C8B-B14F-4D97-AF65-F5344CB8AC3E}">
        <p14:creationId xmlns:p14="http://schemas.microsoft.com/office/powerpoint/2010/main" val="69992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a:xfrm>
            <a:off x="838200" y="365125"/>
            <a:ext cx="10515600" cy="1325563"/>
          </a:xfrm>
        </p:spPr>
        <p:txBody>
          <a:bodyPr>
            <a:normAutofit/>
          </a:bodyPr>
          <a:lstStyle/>
          <a:p>
            <a:r>
              <a:rPr lang="en-US" sz="3600" dirty="0">
                <a:latin typeface="Cambria" panose="02040503050406030204" pitchFamily="18" charset="0"/>
                <a:ea typeface="Cambria" panose="02040503050406030204" pitchFamily="18" charset="0"/>
              </a:rPr>
              <a:t>Traffic Data</a:t>
            </a:r>
          </a:p>
        </p:txBody>
      </p:sp>
      <p:sp>
        <p:nvSpPr>
          <p:cNvPr id="8" name="TextBox 7">
            <a:extLst>
              <a:ext uri="{FF2B5EF4-FFF2-40B4-BE49-F238E27FC236}">
                <a16:creationId xmlns:a16="http://schemas.microsoft.com/office/drawing/2014/main" id="{4C5F635D-BA8F-929E-FBA7-BD3D55DE49D4}"/>
              </a:ext>
            </a:extLst>
          </p:cNvPr>
          <p:cNvSpPr txBox="1"/>
          <p:nvPr/>
        </p:nvSpPr>
        <p:spPr>
          <a:xfrm>
            <a:off x="838200" y="1546309"/>
            <a:ext cx="10515600" cy="707886"/>
          </a:xfrm>
          <a:prstGeom prst="rect">
            <a:avLst/>
          </a:prstGeom>
          <a:noFill/>
        </p:spPr>
        <p:txBody>
          <a:bodyPr wrap="square" rtlCol="0">
            <a:spAutoFit/>
          </a:bodyPr>
          <a:lstStyle/>
          <a:p>
            <a:pPr marL="285750" indent="-285750">
              <a:spcBef>
                <a:spcPts val="300"/>
              </a:spcBef>
              <a:spcAft>
                <a:spcPts val="3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Opening Year (2025): Traffic data consisting of Average Daily Traffic (ADT) and trucks ADT for the Opening 2025 year is shown below:</a:t>
            </a:r>
          </a:p>
        </p:txBody>
      </p:sp>
      <p:graphicFrame>
        <p:nvGraphicFramePr>
          <p:cNvPr id="4" name="Table 3">
            <a:extLst>
              <a:ext uri="{FF2B5EF4-FFF2-40B4-BE49-F238E27FC236}">
                <a16:creationId xmlns:a16="http://schemas.microsoft.com/office/drawing/2014/main" id="{B6002E94-2380-76F0-9FC5-98BD823CF629}"/>
              </a:ext>
            </a:extLst>
          </p:cNvPr>
          <p:cNvGraphicFramePr>
            <a:graphicFrameLocks noGrp="1"/>
          </p:cNvGraphicFramePr>
          <p:nvPr>
            <p:extLst>
              <p:ext uri="{D42A27DB-BD31-4B8C-83A1-F6EECF244321}">
                <p14:modId xmlns:p14="http://schemas.microsoft.com/office/powerpoint/2010/main" val="155812535"/>
              </p:ext>
            </p:extLst>
          </p:nvPr>
        </p:nvGraphicFramePr>
        <p:xfrm>
          <a:off x="1900989" y="2402641"/>
          <a:ext cx="8390021" cy="3497479"/>
        </p:xfrm>
        <a:graphic>
          <a:graphicData uri="http://schemas.openxmlformats.org/drawingml/2006/table">
            <a:tbl>
              <a:tblPr firstRow="1" bandRow="1"/>
              <a:tblGrid>
                <a:gridCol w="2117558">
                  <a:extLst>
                    <a:ext uri="{9D8B030D-6E8A-4147-A177-3AD203B41FA5}">
                      <a16:colId xmlns:a16="http://schemas.microsoft.com/office/drawing/2014/main" val="3451306687"/>
                    </a:ext>
                  </a:extLst>
                </a:gridCol>
                <a:gridCol w="2899611">
                  <a:extLst>
                    <a:ext uri="{9D8B030D-6E8A-4147-A177-3AD203B41FA5}">
                      <a16:colId xmlns:a16="http://schemas.microsoft.com/office/drawing/2014/main" val="703208103"/>
                    </a:ext>
                  </a:extLst>
                </a:gridCol>
                <a:gridCol w="1467853">
                  <a:extLst>
                    <a:ext uri="{9D8B030D-6E8A-4147-A177-3AD203B41FA5}">
                      <a16:colId xmlns:a16="http://schemas.microsoft.com/office/drawing/2014/main" val="2762616685"/>
                    </a:ext>
                  </a:extLst>
                </a:gridCol>
                <a:gridCol w="1904999">
                  <a:extLst>
                    <a:ext uri="{9D8B030D-6E8A-4147-A177-3AD203B41FA5}">
                      <a16:colId xmlns:a16="http://schemas.microsoft.com/office/drawing/2014/main" val="3668204960"/>
                    </a:ext>
                  </a:extLst>
                </a:gridCol>
              </a:tblGrid>
              <a:tr h="683711">
                <a:tc>
                  <a:txBody>
                    <a:bodyPr/>
                    <a:lstStyle/>
                    <a:p>
                      <a:pPr marL="8890" marR="0" algn="ctr" defTabSz="914400" rtl="0" eaLnBrk="1" latinLnBrk="0" hangingPunct="1">
                        <a:lnSpc>
                          <a:spcPct val="115000"/>
                        </a:lnSpc>
                        <a:spcBef>
                          <a:spcPts val="0"/>
                        </a:spcBef>
                        <a:spcAft>
                          <a:spcPts val="0"/>
                        </a:spcAft>
                      </a:pPr>
                      <a:r>
                        <a:rPr lang="en-US" sz="2000" b="1" i="1" kern="1200" dirty="0">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Roadway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dirty="0">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Build Scenario</a:t>
                      </a:r>
                      <a:endParaRPr lang="en-US" sz="2000" dirty="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AADT</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Truck AADT (2%)</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555500847"/>
                  </a:ext>
                </a:extLst>
              </a:tr>
              <a:tr h="683711">
                <a:tc rowSpan="2">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Alpine Avenue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2025 Opening – No Build</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21,456</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429</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791176"/>
                  </a:ext>
                </a:extLst>
              </a:tr>
              <a:tr h="683711">
                <a:tc vMerge="1">
                  <a:txBody>
                    <a:bodyPr/>
                    <a:lstStyle/>
                    <a:p>
                      <a:pPr marL="8890" marR="0" algn="ctr">
                        <a:lnSpc>
                          <a:spcPct val="115000"/>
                        </a:lnSpc>
                        <a:spcBef>
                          <a:spcPts val="0"/>
                        </a:spcBef>
                        <a:spcAft>
                          <a:spcPts val="0"/>
                        </a:spcAft>
                      </a:pPr>
                      <a:endParaRPr lang="en-US" sz="2000" dirty="0">
                        <a:solidFill>
                          <a:srgbClr val="000000"/>
                        </a:solidFill>
                        <a:effectLst/>
                        <a:latin typeface="Corbel" panose="020B0503020204020204" pitchFamily="34" charset="0"/>
                        <a:ea typeface="Calibri" panose="020F0502020204030204" pitchFamily="34"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2025 Opening - Build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lvl="0" indent="0" algn="ctr" defTabSz="914400" rtl="0" eaLnBrk="1" fontAlgn="auto" latinLnBrk="0" hangingPunct="1">
                        <a:lnSpc>
                          <a:spcPct val="115000"/>
                        </a:lnSpc>
                        <a:spcBef>
                          <a:spcPts val="0"/>
                        </a:spcBef>
                        <a:spcAft>
                          <a:spcPts val="0"/>
                        </a:spcAft>
                        <a:buClrTx/>
                        <a:buSzTx/>
                        <a:buFontTx/>
                        <a:buNone/>
                        <a:tabLst/>
                        <a:defRPr/>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21,456</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429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259148"/>
                  </a:ext>
                </a:extLst>
              </a:tr>
              <a:tr h="683711">
                <a:tc rowSpan="2">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Alvarado Avenue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2025 Opening – No Build</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1,195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386855"/>
                  </a:ext>
                </a:extLst>
              </a:tr>
              <a:tr h="683711">
                <a:tc vMerge="1">
                  <a:txBody>
                    <a:bodyPr/>
                    <a:lstStyle/>
                    <a:p>
                      <a:pPr marL="8890" marR="0" algn="ctr">
                        <a:lnSpc>
                          <a:spcPct val="115000"/>
                        </a:lnSpc>
                        <a:spcBef>
                          <a:spcPts val="0"/>
                        </a:spcBef>
                        <a:spcAft>
                          <a:spcPts val="0"/>
                        </a:spcAft>
                      </a:pPr>
                      <a:endParaRPr lang="en-US" sz="2000" dirty="0">
                        <a:solidFill>
                          <a:srgbClr val="000000"/>
                        </a:solidFill>
                        <a:effectLst/>
                        <a:latin typeface="Corbel" panose="020B0503020204020204" pitchFamily="34" charset="0"/>
                        <a:ea typeface="Calibri" panose="020F0502020204030204" pitchFamily="34"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2025 Opening - Build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lvl="0" indent="0" algn="ctr" defTabSz="914400" rtl="0" eaLnBrk="1" fontAlgn="auto" latinLnBrk="0" hangingPunct="1">
                        <a:lnSpc>
                          <a:spcPct val="115000"/>
                        </a:lnSpc>
                        <a:spcBef>
                          <a:spcPts val="0"/>
                        </a:spcBef>
                        <a:spcAft>
                          <a:spcPts val="0"/>
                        </a:spcAft>
                        <a:buClrTx/>
                        <a:buSzTx/>
                        <a:buFontTx/>
                        <a:buNone/>
                        <a:tabLst/>
                        <a:defRPr/>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1,195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782287"/>
                  </a:ext>
                </a:extLst>
              </a:tr>
            </a:tbl>
          </a:graphicData>
        </a:graphic>
      </p:graphicFrame>
    </p:spTree>
    <p:extLst>
      <p:ext uri="{BB962C8B-B14F-4D97-AF65-F5344CB8AC3E}">
        <p14:creationId xmlns:p14="http://schemas.microsoft.com/office/powerpoint/2010/main" val="137470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a:xfrm>
            <a:off x="838200" y="365125"/>
            <a:ext cx="10515600" cy="1325563"/>
          </a:xfrm>
        </p:spPr>
        <p:txBody>
          <a:bodyPr>
            <a:normAutofit/>
          </a:bodyPr>
          <a:lstStyle/>
          <a:p>
            <a:r>
              <a:rPr lang="en-US" sz="3600" dirty="0">
                <a:latin typeface="Cambria" panose="02040503050406030204" pitchFamily="18" charset="0"/>
                <a:ea typeface="Cambria" panose="02040503050406030204" pitchFamily="18" charset="0"/>
              </a:rPr>
              <a:t>Traffic Data</a:t>
            </a:r>
          </a:p>
        </p:txBody>
      </p:sp>
      <p:sp>
        <p:nvSpPr>
          <p:cNvPr id="8" name="TextBox 7">
            <a:extLst>
              <a:ext uri="{FF2B5EF4-FFF2-40B4-BE49-F238E27FC236}">
                <a16:creationId xmlns:a16="http://schemas.microsoft.com/office/drawing/2014/main" id="{4C5F635D-BA8F-929E-FBA7-BD3D55DE49D4}"/>
              </a:ext>
            </a:extLst>
          </p:cNvPr>
          <p:cNvSpPr txBox="1"/>
          <p:nvPr/>
        </p:nvSpPr>
        <p:spPr>
          <a:xfrm>
            <a:off x="838200" y="1546309"/>
            <a:ext cx="10515600" cy="707886"/>
          </a:xfrm>
          <a:prstGeom prst="rect">
            <a:avLst/>
          </a:prstGeom>
          <a:noFill/>
        </p:spPr>
        <p:txBody>
          <a:bodyPr wrap="square" rtlCol="0">
            <a:spAutoFit/>
          </a:bodyPr>
          <a:lstStyle/>
          <a:p>
            <a:pPr marL="285750" indent="-285750">
              <a:spcBef>
                <a:spcPts val="300"/>
              </a:spcBef>
              <a:spcAft>
                <a:spcPts val="3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Analysis (Design) Year (2045): Traffic data consisting of Average Daily Traffic (ADT) and trucks ADT for the Opening 2045 year is shown below:</a:t>
            </a:r>
          </a:p>
        </p:txBody>
      </p:sp>
      <p:graphicFrame>
        <p:nvGraphicFramePr>
          <p:cNvPr id="4" name="Table 3">
            <a:extLst>
              <a:ext uri="{FF2B5EF4-FFF2-40B4-BE49-F238E27FC236}">
                <a16:creationId xmlns:a16="http://schemas.microsoft.com/office/drawing/2014/main" id="{B6002E94-2380-76F0-9FC5-98BD823CF629}"/>
              </a:ext>
            </a:extLst>
          </p:cNvPr>
          <p:cNvGraphicFramePr>
            <a:graphicFrameLocks noGrp="1"/>
          </p:cNvGraphicFramePr>
          <p:nvPr>
            <p:extLst>
              <p:ext uri="{D42A27DB-BD31-4B8C-83A1-F6EECF244321}">
                <p14:modId xmlns:p14="http://schemas.microsoft.com/office/powerpoint/2010/main" val="3984846999"/>
              </p:ext>
            </p:extLst>
          </p:nvPr>
        </p:nvGraphicFramePr>
        <p:xfrm>
          <a:off x="1900989" y="2402641"/>
          <a:ext cx="8390021" cy="3497479"/>
        </p:xfrm>
        <a:graphic>
          <a:graphicData uri="http://schemas.openxmlformats.org/drawingml/2006/table">
            <a:tbl>
              <a:tblPr firstRow="1" bandRow="1"/>
              <a:tblGrid>
                <a:gridCol w="2117558">
                  <a:extLst>
                    <a:ext uri="{9D8B030D-6E8A-4147-A177-3AD203B41FA5}">
                      <a16:colId xmlns:a16="http://schemas.microsoft.com/office/drawing/2014/main" val="3451306687"/>
                    </a:ext>
                  </a:extLst>
                </a:gridCol>
                <a:gridCol w="2781910">
                  <a:extLst>
                    <a:ext uri="{9D8B030D-6E8A-4147-A177-3AD203B41FA5}">
                      <a16:colId xmlns:a16="http://schemas.microsoft.com/office/drawing/2014/main" val="703208103"/>
                    </a:ext>
                  </a:extLst>
                </a:gridCol>
                <a:gridCol w="1427954">
                  <a:extLst>
                    <a:ext uri="{9D8B030D-6E8A-4147-A177-3AD203B41FA5}">
                      <a16:colId xmlns:a16="http://schemas.microsoft.com/office/drawing/2014/main" val="2762616685"/>
                    </a:ext>
                  </a:extLst>
                </a:gridCol>
                <a:gridCol w="2062599">
                  <a:extLst>
                    <a:ext uri="{9D8B030D-6E8A-4147-A177-3AD203B41FA5}">
                      <a16:colId xmlns:a16="http://schemas.microsoft.com/office/drawing/2014/main" val="3668204960"/>
                    </a:ext>
                  </a:extLst>
                </a:gridCol>
              </a:tblGrid>
              <a:tr h="683711">
                <a:tc>
                  <a:txBody>
                    <a:bodyPr/>
                    <a:lstStyle/>
                    <a:p>
                      <a:pPr marL="8890" marR="0" algn="ctr" defTabSz="914400" rtl="0" eaLnBrk="1" latinLnBrk="0" hangingPunct="1">
                        <a:lnSpc>
                          <a:spcPct val="115000"/>
                        </a:lnSpc>
                        <a:spcBef>
                          <a:spcPts val="0"/>
                        </a:spcBef>
                        <a:spcAft>
                          <a:spcPts val="0"/>
                        </a:spcAft>
                      </a:pPr>
                      <a:r>
                        <a:rPr lang="en-US" sz="2000" b="1" i="1" kern="1200" dirty="0">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Roadway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dirty="0">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Build Scenario</a:t>
                      </a:r>
                      <a:endParaRPr lang="en-US" sz="2000" dirty="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AADT</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Truck AADT (2%)</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555500847"/>
                  </a:ext>
                </a:extLst>
              </a:tr>
              <a:tr h="683711">
                <a:tc rowSpan="2">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Alpine Avenue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2045 Design – No Build</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25,243</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505</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791176"/>
                  </a:ext>
                </a:extLst>
              </a:tr>
              <a:tr h="683711">
                <a:tc vMerge="1">
                  <a:txBody>
                    <a:bodyPr/>
                    <a:lstStyle/>
                    <a:p>
                      <a:pPr marL="8890" marR="0" algn="ctr">
                        <a:lnSpc>
                          <a:spcPct val="115000"/>
                        </a:lnSpc>
                        <a:spcBef>
                          <a:spcPts val="0"/>
                        </a:spcBef>
                        <a:spcAft>
                          <a:spcPts val="0"/>
                        </a:spcAft>
                      </a:pPr>
                      <a:endParaRPr lang="en-US" sz="2000" dirty="0">
                        <a:solidFill>
                          <a:srgbClr val="000000"/>
                        </a:solidFill>
                        <a:effectLst/>
                        <a:latin typeface="Corbel" panose="020B0503020204020204" pitchFamily="34" charset="0"/>
                        <a:ea typeface="Calibri" panose="020F0502020204030204" pitchFamily="34"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2045 Design - Build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25,243</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505</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259148"/>
                  </a:ext>
                </a:extLst>
              </a:tr>
              <a:tr h="683711">
                <a:tc rowSpan="2">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Alvarado Avenue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2045 Design – No Build</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1,434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386855"/>
                  </a:ext>
                </a:extLst>
              </a:tr>
              <a:tr h="683711">
                <a:tc vMerge="1">
                  <a:txBody>
                    <a:bodyPr/>
                    <a:lstStyle/>
                    <a:p>
                      <a:pPr marL="8890" marR="0" algn="ctr">
                        <a:lnSpc>
                          <a:spcPct val="115000"/>
                        </a:lnSpc>
                        <a:spcBef>
                          <a:spcPts val="0"/>
                        </a:spcBef>
                        <a:spcAft>
                          <a:spcPts val="0"/>
                        </a:spcAft>
                      </a:pPr>
                      <a:endParaRPr lang="en-US" sz="2000" dirty="0">
                        <a:solidFill>
                          <a:srgbClr val="000000"/>
                        </a:solidFill>
                        <a:effectLst/>
                        <a:latin typeface="Corbel" panose="020B0503020204020204" pitchFamily="34" charset="0"/>
                        <a:ea typeface="Calibri" panose="020F0502020204030204" pitchFamily="34"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2045 Design - Build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lvl="0" indent="0" algn="ctr" defTabSz="914400" rtl="0" eaLnBrk="1" fontAlgn="auto" latinLnBrk="0" hangingPunct="1">
                        <a:lnSpc>
                          <a:spcPct val="115000"/>
                        </a:lnSpc>
                        <a:spcBef>
                          <a:spcPts val="0"/>
                        </a:spcBef>
                        <a:spcAft>
                          <a:spcPts val="0"/>
                        </a:spcAft>
                        <a:buClrTx/>
                        <a:buSzTx/>
                        <a:buFontTx/>
                        <a:buNone/>
                        <a:tabLst/>
                        <a:defRPr/>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1,434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782287"/>
                  </a:ext>
                </a:extLst>
              </a:tr>
            </a:tbl>
          </a:graphicData>
        </a:graphic>
      </p:graphicFrame>
    </p:spTree>
    <p:extLst>
      <p:ext uri="{BB962C8B-B14F-4D97-AF65-F5344CB8AC3E}">
        <p14:creationId xmlns:p14="http://schemas.microsoft.com/office/powerpoint/2010/main" val="112754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a:xfrm>
            <a:off x="838200" y="365125"/>
            <a:ext cx="10515600" cy="1325563"/>
          </a:xfrm>
        </p:spPr>
        <p:txBody>
          <a:bodyPr>
            <a:normAutofit/>
          </a:bodyPr>
          <a:lstStyle/>
          <a:p>
            <a:r>
              <a:rPr lang="en-US" sz="3200" dirty="0">
                <a:latin typeface="Cambria" panose="02040503050406030204" pitchFamily="18" charset="0"/>
                <a:ea typeface="Cambria" panose="02040503050406030204" pitchFamily="18" charset="0"/>
              </a:rPr>
              <a:t>Traffic Data – Level of Service (LOS) and Delay Analysis</a:t>
            </a:r>
          </a:p>
        </p:txBody>
      </p:sp>
      <p:graphicFrame>
        <p:nvGraphicFramePr>
          <p:cNvPr id="11" name="Table 10">
            <a:extLst>
              <a:ext uri="{FF2B5EF4-FFF2-40B4-BE49-F238E27FC236}">
                <a16:creationId xmlns:a16="http://schemas.microsoft.com/office/drawing/2014/main" id="{D6FFD596-84C9-309E-3B7B-238613CA2455}"/>
              </a:ext>
            </a:extLst>
          </p:cNvPr>
          <p:cNvGraphicFramePr>
            <a:graphicFrameLocks noGrp="1"/>
          </p:cNvGraphicFramePr>
          <p:nvPr>
            <p:extLst>
              <p:ext uri="{D42A27DB-BD31-4B8C-83A1-F6EECF244321}">
                <p14:modId xmlns:p14="http://schemas.microsoft.com/office/powerpoint/2010/main" val="3000923998"/>
              </p:ext>
            </p:extLst>
          </p:nvPr>
        </p:nvGraphicFramePr>
        <p:xfrm>
          <a:off x="1175873" y="1925053"/>
          <a:ext cx="9840254" cy="3511710"/>
        </p:xfrm>
        <a:graphic>
          <a:graphicData uri="http://schemas.openxmlformats.org/drawingml/2006/table">
            <a:tbl>
              <a:tblPr firstRow="1" firstCol="1" bandRow="1"/>
              <a:tblGrid>
                <a:gridCol w="4763197">
                  <a:extLst>
                    <a:ext uri="{9D8B030D-6E8A-4147-A177-3AD203B41FA5}">
                      <a16:colId xmlns:a16="http://schemas.microsoft.com/office/drawing/2014/main" val="2064144416"/>
                    </a:ext>
                  </a:extLst>
                </a:gridCol>
                <a:gridCol w="1270734">
                  <a:extLst>
                    <a:ext uri="{9D8B030D-6E8A-4147-A177-3AD203B41FA5}">
                      <a16:colId xmlns:a16="http://schemas.microsoft.com/office/drawing/2014/main" val="793467284"/>
                    </a:ext>
                  </a:extLst>
                </a:gridCol>
                <a:gridCol w="1269558">
                  <a:extLst>
                    <a:ext uri="{9D8B030D-6E8A-4147-A177-3AD203B41FA5}">
                      <a16:colId xmlns:a16="http://schemas.microsoft.com/office/drawing/2014/main" val="1868541964"/>
                    </a:ext>
                  </a:extLst>
                </a:gridCol>
                <a:gridCol w="1269558">
                  <a:extLst>
                    <a:ext uri="{9D8B030D-6E8A-4147-A177-3AD203B41FA5}">
                      <a16:colId xmlns:a16="http://schemas.microsoft.com/office/drawing/2014/main" val="3936797930"/>
                    </a:ext>
                  </a:extLst>
                </a:gridCol>
                <a:gridCol w="1267207">
                  <a:extLst>
                    <a:ext uri="{9D8B030D-6E8A-4147-A177-3AD203B41FA5}">
                      <a16:colId xmlns:a16="http://schemas.microsoft.com/office/drawing/2014/main" val="3744294924"/>
                    </a:ext>
                  </a:extLst>
                </a:gridCol>
              </a:tblGrid>
              <a:tr h="430695">
                <a:tc rowSpan="2">
                  <a:txBody>
                    <a:bodyPr/>
                    <a:lstStyle/>
                    <a:p>
                      <a:pPr marL="8890" marR="0" algn="ctr">
                        <a:lnSpc>
                          <a:spcPct val="115000"/>
                        </a:lnSpc>
                        <a:spcBef>
                          <a:spcPts val="0"/>
                        </a:spcBef>
                        <a:spcAft>
                          <a:spcPts val="0"/>
                        </a:spcAft>
                      </a:pPr>
                      <a:r>
                        <a:rPr lang="en-US" sz="2000" b="1">
                          <a:solidFill>
                            <a:srgbClr val="FFFFFF"/>
                          </a:solidFill>
                          <a:effectLst/>
                          <a:highlight>
                            <a:srgbClr val="002060"/>
                          </a:highlight>
                          <a:latin typeface="Cambria" panose="02040503050406030204" pitchFamily="18" charset="0"/>
                          <a:ea typeface="Cambria" panose="02040503050406030204" pitchFamily="18" charset="0"/>
                          <a:cs typeface="Calibri" panose="020F0502020204030204" pitchFamily="34" charset="0"/>
                        </a:rPr>
                        <a:t>Alternative</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8890" marR="0" algn="ctr">
                        <a:lnSpc>
                          <a:spcPct val="115000"/>
                        </a:lnSpc>
                        <a:spcBef>
                          <a:spcPts val="0"/>
                        </a:spcBef>
                        <a:spcAft>
                          <a:spcPts val="0"/>
                        </a:spcAft>
                      </a:pPr>
                      <a:r>
                        <a:rPr lang="en-US" sz="2000" b="1">
                          <a:solidFill>
                            <a:srgbClr val="FFFFFF"/>
                          </a:solidFill>
                          <a:effectLst/>
                          <a:highlight>
                            <a:srgbClr val="002060"/>
                          </a:highlight>
                          <a:latin typeface="Corbel" panose="020B0503020204020204" pitchFamily="34" charset="0"/>
                          <a:ea typeface="Calibri" panose="020F0502020204030204" pitchFamily="34" charset="0"/>
                          <a:cs typeface="Calibri" panose="020F0502020204030204" pitchFamily="34" charset="0"/>
                        </a:rPr>
                        <a:t>AM Peak</a:t>
                      </a:r>
                      <a:endParaRPr lang="en-US" sz="2000">
                        <a:solidFill>
                          <a:srgbClr val="000000"/>
                        </a:solidFill>
                        <a:effectLst/>
                        <a:highlight>
                          <a:srgbClr val="002060"/>
                        </a:highlight>
                        <a:latin typeface="Corbel" panose="020B050302020402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gridSpan="2">
                  <a:txBody>
                    <a:bodyPr/>
                    <a:lstStyle/>
                    <a:p>
                      <a:pPr marL="8890" marR="0" algn="ctr">
                        <a:lnSpc>
                          <a:spcPct val="115000"/>
                        </a:lnSpc>
                        <a:spcBef>
                          <a:spcPts val="0"/>
                        </a:spcBef>
                        <a:spcAft>
                          <a:spcPts val="0"/>
                        </a:spcAft>
                      </a:pPr>
                      <a:r>
                        <a:rPr lang="en-US" sz="2000" b="1">
                          <a:solidFill>
                            <a:srgbClr val="FFFFFF"/>
                          </a:solidFill>
                          <a:effectLst/>
                          <a:highlight>
                            <a:srgbClr val="002060"/>
                          </a:highlight>
                          <a:latin typeface="Corbel" panose="020B0503020204020204" pitchFamily="34" charset="0"/>
                          <a:ea typeface="Calibri" panose="020F0502020204030204" pitchFamily="34" charset="0"/>
                          <a:cs typeface="Calibri" panose="020F0502020204030204" pitchFamily="34" charset="0"/>
                        </a:rPr>
                        <a:t>PM Peak</a:t>
                      </a:r>
                      <a:endParaRPr lang="en-US" sz="2000">
                        <a:solidFill>
                          <a:srgbClr val="000000"/>
                        </a:solidFill>
                        <a:effectLst/>
                        <a:highlight>
                          <a:srgbClr val="002060"/>
                        </a:highlight>
                        <a:latin typeface="Corbel" panose="020B050302020402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3142978808"/>
                  </a:ext>
                </a:extLst>
              </a:tr>
              <a:tr h="876145">
                <a:tc vMerge="1">
                  <a:txBody>
                    <a:bodyPr/>
                    <a:lstStyle/>
                    <a:p>
                      <a:endParaRPr lang="en-US"/>
                    </a:p>
                  </a:txBody>
                  <a:tcPr/>
                </a:tc>
                <a:tc>
                  <a:txBody>
                    <a:bodyPr/>
                    <a:lstStyle/>
                    <a:p>
                      <a:pPr marL="8890" marR="0" algn="ctr">
                        <a:lnSpc>
                          <a:spcPct val="115000"/>
                        </a:lnSpc>
                        <a:spcBef>
                          <a:spcPts val="0"/>
                        </a:spcBef>
                        <a:spcAft>
                          <a:spcPts val="0"/>
                        </a:spcAft>
                      </a:pPr>
                      <a:r>
                        <a:rPr lang="en-US" sz="2000" b="1">
                          <a:solidFill>
                            <a:srgbClr val="FFFFFF"/>
                          </a:solidFill>
                          <a:effectLst/>
                          <a:highlight>
                            <a:srgbClr val="002060"/>
                          </a:highlight>
                          <a:latin typeface="Cambria" panose="02040503050406030204" pitchFamily="18" charset="0"/>
                          <a:ea typeface="Cambria" panose="02040503050406030204" pitchFamily="18" charset="0"/>
                          <a:cs typeface="Calibri" panose="020F0502020204030204" pitchFamily="34" charset="0"/>
                        </a:rPr>
                        <a:t>Delay</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p>
                      <a:pPr marL="8890" marR="0" algn="ctr">
                        <a:lnSpc>
                          <a:spcPct val="115000"/>
                        </a:lnSpc>
                        <a:spcBef>
                          <a:spcPts val="0"/>
                        </a:spcBef>
                        <a:spcAft>
                          <a:spcPts val="0"/>
                        </a:spcAft>
                      </a:pPr>
                      <a:r>
                        <a:rPr lang="en-US" sz="2000" b="1">
                          <a:solidFill>
                            <a:srgbClr val="FFFFFF"/>
                          </a:solidFill>
                          <a:effectLst/>
                          <a:highlight>
                            <a:srgbClr val="002060"/>
                          </a:highlight>
                          <a:latin typeface="Cambria" panose="02040503050406030204" pitchFamily="18" charset="0"/>
                          <a:ea typeface="Cambria" panose="02040503050406030204" pitchFamily="18" charset="0"/>
                          <a:cs typeface="Calibri" panose="020F0502020204030204" pitchFamily="34" charset="0"/>
                        </a:rPr>
                        <a:t>(sec)</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a:solidFill>
                            <a:srgbClr val="FFFFFF"/>
                          </a:solidFill>
                          <a:effectLst/>
                          <a:highlight>
                            <a:srgbClr val="002060"/>
                          </a:highlight>
                          <a:latin typeface="Cambria" panose="02040503050406030204" pitchFamily="18" charset="0"/>
                          <a:ea typeface="Cambria" panose="02040503050406030204" pitchFamily="18" charset="0"/>
                          <a:cs typeface="Calibri" panose="020F0502020204030204" pitchFamily="34" charset="0"/>
                        </a:rPr>
                        <a:t>LOS</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a:solidFill>
                            <a:srgbClr val="FFFFFF"/>
                          </a:solidFill>
                          <a:effectLst/>
                          <a:highlight>
                            <a:srgbClr val="002060"/>
                          </a:highlight>
                          <a:latin typeface="Cambria" panose="02040503050406030204" pitchFamily="18" charset="0"/>
                          <a:ea typeface="Cambria" panose="02040503050406030204" pitchFamily="18" charset="0"/>
                          <a:cs typeface="Calibri" panose="020F0502020204030204" pitchFamily="34" charset="0"/>
                        </a:rPr>
                        <a:t>Delay</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p>
                      <a:pPr marL="8890" marR="0" algn="ctr">
                        <a:lnSpc>
                          <a:spcPct val="115000"/>
                        </a:lnSpc>
                        <a:spcBef>
                          <a:spcPts val="0"/>
                        </a:spcBef>
                        <a:spcAft>
                          <a:spcPts val="0"/>
                        </a:spcAft>
                      </a:pPr>
                      <a:r>
                        <a:rPr lang="en-US" sz="2000" b="1">
                          <a:solidFill>
                            <a:srgbClr val="FFFFFF"/>
                          </a:solidFill>
                          <a:effectLst/>
                          <a:highlight>
                            <a:srgbClr val="002060"/>
                          </a:highlight>
                          <a:latin typeface="Cambria" panose="02040503050406030204" pitchFamily="18" charset="0"/>
                          <a:ea typeface="Cambria" panose="02040503050406030204" pitchFamily="18" charset="0"/>
                          <a:cs typeface="Calibri" panose="020F0502020204030204" pitchFamily="34" charset="0"/>
                        </a:rPr>
                        <a:t>(sec)</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a:solidFill>
                            <a:srgbClr val="FFFFFF"/>
                          </a:solidFill>
                          <a:effectLst/>
                          <a:highlight>
                            <a:srgbClr val="002060"/>
                          </a:highlight>
                          <a:latin typeface="Cambria" panose="02040503050406030204" pitchFamily="18" charset="0"/>
                          <a:ea typeface="Cambria" panose="02040503050406030204" pitchFamily="18" charset="0"/>
                          <a:cs typeface="Calibri" panose="020F0502020204030204" pitchFamily="34" charset="0"/>
                        </a:rPr>
                        <a:t>LOS</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72904043"/>
                  </a:ext>
                </a:extLst>
              </a:tr>
              <a:tr h="440974">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2023 Existing Condition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264.0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161.5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025789"/>
                  </a:ext>
                </a:extLst>
              </a:tr>
              <a:tr h="440974">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2025 Opening Year – No Build Condition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264.0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161.5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3689993"/>
                  </a:ext>
                </a:extLst>
              </a:tr>
              <a:tr h="440974">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2025 Opening Year – Build Condition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4197490"/>
                  </a:ext>
                </a:extLst>
              </a:tr>
              <a:tr h="440974">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2045 Design Year – No Build Condition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1025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892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600950"/>
                  </a:ext>
                </a:extLst>
              </a:tr>
              <a:tr h="440974">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2045 Design Year – Build Condition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a:solidFill>
                            <a:srgbClr val="000000"/>
                          </a:solidFill>
                          <a:effectLst/>
                          <a:latin typeface="Cambria" panose="02040503050406030204" pitchFamily="18" charset="0"/>
                          <a:ea typeface="Cambria" panose="02040503050406030204" pitchFamily="18" charset="0"/>
                          <a:cs typeface="Calibri" panose="020F0502020204030204" pitchFamily="34"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18100"/>
                  </a:ext>
                </a:extLst>
              </a:tr>
            </a:tbl>
          </a:graphicData>
        </a:graphic>
      </p:graphicFrame>
    </p:spTree>
    <p:extLst>
      <p:ext uri="{BB962C8B-B14F-4D97-AF65-F5344CB8AC3E}">
        <p14:creationId xmlns:p14="http://schemas.microsoft.com/office/powerpoint/2010/main" val="20722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Summary of Traffic Findings</a:t>
            </a:r>
          </a:p>
        </p:txBody>
      </p:sp>
      <p:sp>
        <p:nvSpPr>
          <p:cNvPr id="5" name="TextBox 4">
            <a:extLst>
              <a:ext uri="{FF2B5EF4-FFF2-40B4-BE49-F238E27FC236}">
                <a16:creationId xmlns:a16="http://schemas.microsoft.com/office/drawing/2014/main" id="{3F26327A-4C2F-D8AA-C0B5-633E1205EEB6}"/>
              </a:ext>
            </a:extLst>
          </p:cNvPr>
          <p:cNvSpPr txBox="1"/>
          <p:nvPr/>
        </p:nvSpPr>
        <p:spPr>
          <a:xfrm>
            <a:off x="996802" y="1690688"/>
            <a:ext cx="10198396" cy="3862596"/>
          </a:xfrm>
          <a:prstGeom prst="rect">
            <a:avLst/>
          </a:prstGeom>
          <a:noFill/>
        </p:spPr>
        <p:txBody>
          <a:bodyPr wrap="square">
            <a:spAutoFit/>
          </a:bodyPr>
          <a:lstStyle/>
          <a:p>
            <a:pPr marL="342900" indent="-342900">
              <a:spcBef>
                <a:spcPts val="600"/>
              </a:spcBef>
              <a:spcAft>
                <a:spcPts val="600"/>
              </a:spcAft>
              <a:buFont typeface="Wingdings" panose="05000000000000000000" pitchFamily="2" charset="2"/>
              <a:buChar char="Ø"/>
            </a:pPr>
            <a:r>
              <a:rPr lang="en-US" sz="2000" dirty="0">
                <a:latin typeface="Cambria" panose="02040503050406030204" pitchFamily="18" charset="0"/>
                <a:ea typeface="Cambria" panose="02040503050406030204" pitchFamily="18" charset="0"/>
                <a:cs typeface="Tahoma" panose="020B0604030504040204" pitchFamily="34" charset="0"/>
              </a:rPr>
              <a:t>The project would not result in significantly increased daily truck trips for build conditions</a:t>
            </a:r>
          </a:p>
          <a:p>
            <a:pPr marL="800100" lvl="1" indent="-342900">
              <a:spcBef>
                <a:spcPts val="600"/>
              </a:spcBef>
              <a:spcAft>
                <a:spcPts val="600"/>
              </a:spcAft>
              <a:buFont typeface="Wingdings" panose="05000000000000000000" pitchFamily="2" charset="2"/>
              <a:buChar char="Ø"/>
            </a:pPr>
            <a:r>
              <a:rPr lang="en-US" sz="2000" dirty="0">
                <a:latin typeface="Cambria" panose="02040503050406030204" pitchFamily="18" charset="0"/>
                <a:ea typeface="Cambria" panose="02040503050406030204" pitchFamily="18" charset="0"/>
                <a:cs typeface="Tahoma" panose="020B0604030504040204" pitchFamily="34" charset="0"/>
              </a:rPr>
              <a:t>Truck percentages will remain at 2% of the total AADT under Existing, Opening Build &amp; No Build, and Design Build &amp; No Build conditions.  </a:t>
            </a:r>
            <a:r>
              <a:rPr lang="en-US" sz="2000" dirty="0">
                <a:solidFill>
                  <a:srgbClr val="0000FF"/>
                </a:solidFill>
                <a:latin typeface="Cambria" panose="02040503050406030204" pitchFamily="18" charset="0"/>
                <a:ea typeface="Cambria" panose="02040503050406030204" pitchFamily="18" charset="0"/>
                <a:cs typeface="Tahoma" panose="020B0604030504040204" pitchFamily="34" charset="0"/>
              </a:rPr>
              <a:t> </a:t>
            </a:r>
            <a:endParaRPr lang="en-US" sz="2000" dirty="0">
              <a:latin typeface="Cambria" panose="02040503050406030204" pitchFamily="18" charset="0"/>
              <a:ea typeface="Cambria" panose="02040503050406030204" pitchFamily="18" charset="0"/>
              <a:cs typeface="Tahoma" panose="020B0604030504040204" pitchFamily="34" charset="0"/>
            </a:endParaRPr>
          </a:p>
          <a:p>
            <a:pPr marL="285750" indent="-285750" algn="l">
              <a:spcBef>
                <a:spcPts val="600"/>
              </a:spcBef>
              <a:spcAft>
                <a:spcPts val="600"/>
              </a:spcAft>
              <a:buFont typeface="Wingdings" panose="05000000000000000000" pitchFamily="2" charset="2"/>
              <a:buChar char="Ø"/>
            </a:pPr>
            <a:r>
              <a:rPr lang="en-US" sz="2000" dirty="0">
                <a:latin typeface="Cambria" panose="02040503050406030204" pitchFamily="18" charset="0"/>
                <a:ea typeface="Cambria" panose="02040503050406030204" pitchFamily="18" charset="0"/>
                <a:cs typeface="Tahoma" panose="020B0604030504040204" pitchFamily="34" charset="0"/>
              </a:rPr>
              <a:t>Additionally, project improves the level of service at the project intersection</a:t>
            </a:r>
          </a:p>
          <a:p>
            <a:pPr marL="742950" lvl="1" indent="-285750">
              <a:buFont typeface="Wingdings" panose="05000000000000000000" pitchFamily="2" charset="2"/>
              <a:buChar char="Ø"/>
            </a:pPr>
            <a:r>
              <a:rPr lang="en-US" sz="2000" dirty="0">
                <a:latin typeface="Cambria" panose="02040503050406030204" pitchFamily="18" charset="0"/>
                <a:ea typeface="Cambria" panose="02040503050406030204" pitchFamily="18" charset="0"/>
                <a:cs typeface="Tahoma" panose="020B0604030504040204" pitchFamily="34" charset="0"/>
              </a:rPr>
              <a:t>Existing Year (2023): The intersection operates at LOS F during the AM and PM Peak hours</a:t>
            </a:r>
          </a:p>
          <a:p>
            <a:pPr marL="742950" lvl="1" indent="-285750">
              <a:buFont typeface="Wingdings" panose="05000000000000000000" pitchFamily="2" charset="2"/>
              <a:buChar char="Ø"/>
            </a:pPr>
            <a:r>
              <a:rPr lang="en-US" sz="2000" dirty="0">
                <a:latin typeface="Cambria" panose="02040503050406030204" pitchFamily="18" charset="0"/>
                <a:ea typeface="Cambria" panose="02040503050406030204" pitchFamily="18" charset="0"/>
                <a:cs typeface="Tahoma" panose="020B0604030504040204" pitchFamily="34" charset="0"/>
              </a:rPr>
              <a:t>Opening Year (2025): The intersection will improve from LOS F to LOS A between the No Build and Build scenarios during both the AM and PM Peak hours </a:t>
            </a:r>
          </a:p>
          <a:p>
            <a:pPr marL="742950" lvl="1" indent="-285750">
              <a:buFont typeface="Wingdings" panose="05000000000000000000" pitchFamily="2" charset="2"/>
              <a:buChar char="Ø"/>
            </a:pPr>
            <a:r>
              <a:rPr lang="en-US" sz="2000" dirty="0">
                <a:latin typeface="Cambria" panose="02040503050406030204" pitchFamily="18" charset="0"/>
                <a:ea typeface="Cambria" panose="02040503050406030204" pitchFamily="18" charset="0"/>
                <a:cs typeface="Tahoma" panose="020B0604030504040204" pitchFamily="34" charset="0"/>
              </a:rPr>
              <a:t>Analysis/Design Year (2045): The intersection will improve from LOS F to LOS B between the No Build and Build scenarios during both the AM and PM Peak hours </a:t>
            </a:r>
          </a:p>
        </p:txBody>
      </p:sp>
    </p:spTree>
    <p:extLst>
      <p:ext uri="{BB962C8B-B14F-4D97-AF65-F5344CB8AC3E}">
        <p14:creationId xmlns:p14="http://schemas.microsoft.com/office/powerpoint/2010/main" val="199899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 Schedule</a:t>
            </a:r>
          </a:p>
        </p:txBody>
      </p:sp>
      <p:graphicFrame>
        <p:nvGraphicFramePr>
          <p:cNvPr id="3" name="Table 2">
            <a:extLst>
              <a:ext uri="{FF2B5EF4-FFF2-40B4-BE49-F238E27FC236}">
                <a16:creationId xmlns:a16="http://schemas.microsoft.com/office/drawing/2014/main" id="{9A10B9AF-B871-98B5-4B55-602DC0CEE473}"/>
              </a:ext>
            </a:extLst>
          </p:cNvPr>
          <p:cNvGraphicFramePr>
            <a:graphicFrameLocks noGrp="1"/>
          </p:cNvGraphicFramePr>
          <p:nvPr>
            <p:extLst>
              <p:ext uri="{D42A27DB-BD31-4B8C-83A1-F6EECF244321}">
                <p14:modId xmlns:p14="http://schemas.microsoft.com/office/powerpoint/2010/main" val="1192432503"/>
              </p:ext>
            </p:extLst>
          </p:nvPr>
        </p:nvGraphicFramePr>
        <p:xfrm>
          <a:off x="1151021" y="1690688"/>
          <a:ext cx="9889958" cy="3777920"/>
        </p:xfrm>
        <a:graphic>
          <a:graphicData uri="http://schemas.openxmlformats.org/drawingml/2006/table">
            <a:tbl>
              <a:tblPr/>
              <a:tblGrid>
                <a:gridCol w="5576126">
                  <a:extLst>
                    <a:ext uri="{9D8B030D-6E8A-4147-A177-3AD203B41FA5}">
                      <a16:colId xmlns:a16="http://schemas.microsoft.com/office/drawing/2014/main" val="4183780272"/>
                    </a:ext>
                  </a:extLst>
                </a:gridCol>
                <a:gridCol w="4313832">
                  <a:extLst>
                    <a:ext uri="{9D8B030D-6E8A-4147-A177-3AD203B41FA5}">
                      <a16:colId xmlns:a16="http://schemas.microsoft.com/office/drawing/2014/main" val="2858464731"/>
                    </a:ext>
                  </a:extLst>
                </a:gridCol>
              </a:tblGrid>
              <a:tr h="539063">
                <a:tc>
                  <a:txBody>
                    <a:bodyPr/>
                    <a:lstStyle/>
                    <a:p>
                      <a:pPr fontAlgn="t"/>
                      <a:endParaRPr lang="en-US" sz="1800" dirty="0">
                        <a:effectLst/>
                        <a:latin typeface="Cambria" panose="02040503050406030204" pitchFamily="18" charset="0"/>
                        <a:ea typeface="Cambria" panose="02040503050406030204" pitchFamily="18" charset="0"/>
                      </a:endParaRP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Cambria" panose="02040503050406030204" pitchFamily="18" charset="0"/>
                          <a:ea typeface="Cambria" panose="02040503050406030204" pitchFamily="18" charset="0"/>
                        </a:rPr>
                        <a:t>Approximate Dates</a:t>
                      </a: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152277852"/>
                  </a:ext>
                </a:extLst>
              </a:tr>
              <a:tr h="539063">
                <a:tc>
                  <a:txBody>
                    <a:bodyPr/>
                    <a:lstStyle/>
                    <a:p>
                      <a:pPr fontAlgn="t"/>
                      <a:r>
                        <a:rPr lang="en-US" sz="1800" b="0" i="0" u="none" strike="noStrike" kern="1200" baseline="0" dirty="0">
                          <a:solidFill>
                            <a:schemeClr val="tx1"/>
                          </a:solidFill>
                          <a:latin typeface="Cambria" panose="02040503050406030204" pitchFamily="18" charset="0"/>
                          <a:ea typeface="Cambria" panose="02040503050406030204" pitchFamily="18" charset="0"/>
                          <a:cs typeface="+mn-cs"/>
                        </a:rPr>
                        <a:t>Target Environmental Documents Approval</a:t>
                      </a:r>
                      <a:endParaRPr lang="fr-FR" sz="1800" dirty="0">
                        <a:effectLst/>
                        <a:latin typeface="Cambria" panose="02040503050406030204" pitchFamily="18" charset="0"/>
                        <a:ea typeface="Cambria" panose="02040503050406030204" pitchFamily="18" charset="0"/>
                      </a:endParaRP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Cambria" panose="02040503050406030204" pitchFamily="18" charset="0"/>
                          <a:ea typeface="Cambria" panose="02040503050406030204" pitchFamily="18" charset="0"/>
                        </a:rPr>
                        <a:t>Spring 2024</a:t>
                      </a: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593745700"/>
                  </a:ext>
                </a:extLst>
              </a:tr>
              <a:tr h="539063">
                <a:tc>
                  <a:txBody>
                    <a:bodyPr/>
                    <a:lstStyle/>
                    <a:p>
                      <a:pPr fontAlgn="t"/>
                      <a:r>
                        <a:rPr lang="en-US" sz="1800" b="0" i="0" u="none" strike="noStrike" kern="1200" baseline="0" dirty="0">
                          <a:solidFill>
                            <a:schemeClr val="tx1"/>
                          </a:solidFill>
                          <a:latin typeface="Cambria" panose="02040503050406030204" pitchFamily="18" charset="0"/>
                          <a:ea typeface="Cambria" panose="02040503050406030204" pitchFamily="18" charset="0"/>
                          <a:cs typeface="+mn-cs"/>
                        </a:rPr>
                        <a:t>Target Project Design Completion</a:t>
                      </a:r>
                      <a:endParaRPr lang="en-US" sz="1800" dirty="0">
                        <a:effectLst/>
                        <a:latin typeface="Cambria" panose="02040503050406030204" pitchFamily="18" charset="0"/>
                        <a:ea typeface="Cambria" panose="02040503050406030204" pitchFamily="18" charset="0"/>
                      </a:endParaRP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Cambria" panose="02040503050406030204" pitchFamily="18" charset="0"/>
                          <a:ea typeface="Cambria" panose="02040503050406030204" pitchFamily="18" charset="0"/>
                        </a:rPr>
                        <a:t>Spring 2024</a:t>
                      </a: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824501461"/>
                  </a:ext>
                </a:extLst>
              </a:tr>
              <a:tr h="539063">
                <a:tc>
                  <a:txBody>
                    <a:bodyPr/>
                    <a:lstStyle/>
                    <a:p>
                      <a:pPr fontAlgn="t"/>
                      <a:r>
                        <a:rPr lang="en-US" sz="1800" b="0" i="0" u="none" strike="noStrike" kern="1200" baseline="0" dirty="0">
                          <a:solidFill>
                            <a:schemeClr val="tx1"/>
                          </a:solidFill>
                          <a:latin typeface="Cambria" panose="02040503050406030204" pitchFamily="18" charset="0"/>
                          <a:ea typeface="Cambria" panose="02040503050406030204" pitchFamily="18" charset="0"/>
                          <a:cs typeface="+mn-cs"/>
                        </a:rPr>
                        <a:t>Award Contract</a:t>
                      </a:r>
                      <a:endParaRPr lang="en-US" sz="1800" dirty="0">
                        <a:effectLst/>
                        <a:latin typeface="Cambria" panose="02040503050406030204" pitchFamily="18" charset="0"/>
                        <a:ea typeface="Cambria" panose="02040503050406030204" pitchFamily="18" charset="0"/>
                      </a:endParaRP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Cambria" panose="02040503050406030204" pitchFamily="18" charset="0"/>
                          <a:ea typeface="Cambria" panose="02040503050406030204" pitchFamily="18" charset="0"/>
                        </a:rPr>
                        <a:t>Summer 2024</a:t>
                      </a: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521798153"/>
                  </a:ext>
                </a:extLst>
              </a:tr>
              <a:tr h="54354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Cambria" panose="02040503050406030204" pitchFamily="18" charset="0"/>
                          <a:ea typeface="Cambria" panose="02040503050406030204" pitchFamily="18" charset="0"/>
                          <a:cs typeface="+mn-cs"/>
                        </a:rPr>
                        <a:t>Approve Contract</a:t>
                      </a:r>
                      <a:endParaRPr lang="en-US" sz="1800" dirty="0">
                        <a:effectLst/>
                        <a:latin typeface="Cambria" panose="02040503050406030204" pitchFamily="18" charset="0"/>
                        <a:ea typeface="Cambria" panose="02040503050406030204" pitchFamily="18" charset="0"/>
                      </a:endParaRP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Cambria" panose="02040503050406030204" pitchFamily="18" charset="0"/>
                          <a:ea typeface="Cambria" panose="02040503050406030204" pitchFamily="18" charset="0"/>
                        </a:rPr>
                        <a:t>Fall 2024</a:t>
                      </a: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191827012"/>
                  </a:ext>
                </a:extLst>
              </a:tr>
              <a:tr h="539063">
                <a:tc>
                  <a:txBody>
                    <a:bodyPr/>
                    <a:lstStyle/>
                    <a:p>
                      <a:pPr fontAlgn="t"/>
                      <a:r>
                        <a:rPr lang="en-US" sz="1800" b="0" i="0" u="none" strike="noStrike" kern="1200" baseline="0" dirty="0">
                          <a:solidFill>
                            <a:schemeClr val="tx1"/>
                          </a:solidFill>
                          <a:latin typeface="Cambria" panose="02040503050406030204" pitchFamily="18" charset="0"/>
                          <a:ea typeface="Cambria" panose="02040503050406030204" pitchFamily="18" charset="0"/>
                          <a:cs typeface="+mn-cs"/>
                        </a:rPr>
                        <a:t>Construction Begins</a:t>
                      </a:r>
                      <a:endParaRPr lang="en-US" sz="1800" dirty="0">
                        <a:effectLst/>
                        <a:latin typeface="Cambria" panose="02040503050406030204" pitchFamily="18" charset="0"/>
                        <a:ea typeface="Cambria" panose="02040503050406030204" pitchFamily="18" charset="0"/>
                      </a:endParaRP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dirty="0">
                          <a:effectLst/>
                          <a:latin typeface="Cambria" panose="02040503050406030204" pitchFamily="18" charset="0"/>
                          <a:ea typeface="Cambria" panose="02040503050406030204" pitchFamily="18" charset="0"/>
                        </a:rPr>
                        <a:t>2024</a:t>
                      </a:r>
                    </a:p>
                  </a:txBody>
                  <a:tcPr marL="137412" marR="137412" marT="68706" marB="68706">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101466613"/>
                  </a:ext>
                </a:extLst>
              </a:tr>
              <a:tr h="539063">
                <a:tc>
                  <a:txBody>
                    <a:bodyPr/>
                    <a:lstStyle/>
                    <a:p>
                      <a:pPr fontAlgn="t"/>
                      <a:r>
                        <a:rPr lang="en-US" sz="1800" b="0" i="0" u="none" strike="noStrike" kern="1200" baseline="0" dirty="0">
                          <a:solidFill>
                            <a:schemeClr val="tx1"/>
                          </a:solidFill>
                          <a:latin typeface="Cambria" panose="02040503050406030204" pitchFamily="18" charset="0"/>
                          <a:ea typeface="Cambria" panose="02040503050406030204" pitchFamily="18" charset="0"/>
                          <a:cs typeface="+mn-cs"/>
                        </a:rPr>
                        <a:t>Construction Ends</a:t>
                      </a:r>
                      <a:endParaRPr lang="en-US" sz="1800" dirty="0">
                        <a:effectLst/>
                        <a:latin typeface="Cambria" panose="02040503050406030204" pitchFamily="18" charset="0"/>
                        <a:ea typeface="Cambria" panose="02040503050406030204" pitchFamily="18" charset="0"/>
                      </a:endParaRPr>
                    </a:p>
                  </a:txBody>
                  <a:tcPr marL="137412" marR="137412" marT="68706" marB="68706">
                    <a:lnL>
                      <a:noFill/>
                    </a:lnL>
                    <a:lnR>
                      <a:noFill/>
                    </a:lnR>
                    <a:lnT w="635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n-US" sz="1800" dirty="0">
                          <a:effectLst/>
                          <a:latin typeface="Cambria" panose="02040503050406030204" pitchFamily="18" charset="0"/>
                          <a:ea typeface="Cambria" panose="02040503050406030204" pitchFamily="18" charset="0"/>
                        </a:rPr>
                        <a:t>2025</a:t>
                      </a:r>
                    </a:p>
                  </a:txBody>
                  <a:tcPr marL="137412" marR="137412" marT="68706" marB="68706">
                    <a:lnL>
                      <a:noFill/>
                    </a:lnL>
                    <a:lnR>
                      <a:noFill/>
                    </a:lnR>
                    <a:lnT w="6350"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82626299"/>
                  </a:ext>
                </a:extLst>
              </a:tr>
            </a:tbl>
          </a:graphicData>
        </a:graphic>
      </p:graphicFrame>
    </p:spTree>
    <p:extLst>
      <p:ext uri="{BB962C8B-B14F-4D97-AF65-F5344CB8AC3E}">
        <p14:creationId xmlns:p14="http://schemas.microsoft.com/office/powerpoint/2010/main" val="34488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Project-level Conformity Conclusion</a:t>
            </a:r>
          </a:p>
        </p:txBody>
      </p:sp>
      <p:sp>
        <p:nvSpPr>
          <p:cNvPr id="5" name="TextBox 4">
            <a:extLst>
              <a:ext uri="{FF2B5EF4-FFF2-40B4-BE49-F238E27FC236}">
                <a16:creationId xmlns:a16="http://schemas.microsoft.com/office/drawing/2014/main" id="{3F26327A-4C2F-D8AA-C0B5-633E1205EEB6}"/>
              </a:ext>
            </a:extLst>
          </p:cNvPr>
          <p:cNvSpPr txBox="1"/>
          <p:nvPr/>
        </p:nvSpPr>
        <p:spPr>
          <a:xfrm>
            <a:off x="996802" y="1456521"/>
            <a:ext cx="10198396" cy="3170099"/>
          </a:xfrm>
          <a:prstGeom prst="rect">
            <a:avLst/>
          </a:prstGeom>
          <a:noFill/>
        </p:spPr>
        <p:txBody>
          <a:bodyPr wrap="square">
            <a:spAutoFit/>
          </a:bodyPr>
          <a:lstStyle/>
          <a:p>
            <a:pPr>
              <a:lnSpc>
                <a:spcPct val="100000"/>
              </a:lnSpc>
              <a:spcBef>
                <a:spcPts val="600"/>
              </a:spcBef>
              <a:spcAft>
                <a:spcPts val="600"/>
              </a:spcAft>
              <a:buSzPct val="80000"/>
              <a:buFont typeface="Wingdings" panose="05000000000000000000" pitchFamily="2" charset="2"/>
              <a:buChar char="Ø"/>
            </a:pPr>
            <a:r>
              <a:rPr lang="en-US" sz="2000" b="1" dirty="0">
                <a:latin typeface="Cambria" panose="02040503050406030204" pitchFamily="18" charset="0"/>
                <a:ea typeface="Cambria" panose="02040503050406030204" pitchFamily="18" charset="0"/>
                <a:cs typeface="Calibri" panose="020F0502020204030204" pitchFamily="34" charset="0"/>
              </a:rPr>
              <a:t>Project does not meet the criteria for a POAQC </a:t>
            </a:r>
            <a:r>
              <a:rPr lang="en-US" sz="2000" dirty="0">
                <a:latin typeface="Cambria" panose="02040503050406030204" pitchFamily="18" charset="0"/>
                <a:ea typeface="Cambria" panose="02040503050406030204" pitchFamily="18" charset="0"/>
                <a:cs typeface="Calibri" panose="020F0502020204030204" pitchFamily="34" charset="0"/>
              </a:rPr>
              <a:t>as defined in the final rule by 40 CFR 93.123(b)(1). The project is listed as one of the non-exempt project examples that are not a local air quality concern under 40 CFR 93.123(b)(1)(</a:t>
            </a:r>
            <a:r>
              <a:rPr lang="en-US" sz="2000" dirty="0" err="1">
                <a:latin typeface="Cambria" panose="02040503050406030204" pitchFamily="18" charset="0"/>
                <a:ea typeface="Cambria" panose="02040503050406030204" pitchFamily="18" charset="0"/>
                <a:cs typeface="Calibri" panose="020F0502020204030204" pitchFamily="34" charset="0"/>
              </a:rPr>
              <a:t>i</a:t>
            </a:r>
            <a:r>
              <a:rPr lang="en-US" sz="2000" dirty="0">
                <a:latin typeface="Cambria" panose="02040503050406030204" pitchFamily="18" charset="0"/>
                <a:ea typeface="Cambria" panose="02040503050406030204" pitchFamily="18" charset="0"/>
                <a:cs typeface="Calibri" panose="020F0502020204030204" pitchFamily="34" charset="0"/>
              </a:rPr>
              <a:t>) and (ii) stated as </a:t>
            </a:r>
          </a:p>
          <a:p>
            <a:pPr marL="800100" lvl="1" indent="-342900">
              <a:lnSpc>
                <a:spcPct val="100000"/>
              </a:lnSpc>
              <a:spcBef>
                <a:spcPts val="600"/>
              </a:spcBef>
              <a:spcAft>
                <a:spcPts val="600"/>
              </a:spcAft>
              <a:buSzPct val="80000"/>
              <a:buFont typeface="Wingdings" panose="05000000000000000000" pitchFamily="2" charset="2"/>
              <a:buChar char="Ø"/>
            </a:pPr>
            <a:r>
              <a:rPr lang="en-US" sz="2000" b="1" dirty="0">
                <a:effectLst/>
                <a:latin typeface="Cambria" panose="02040503050406030204" pitchFamily="18" charset="0"/>
                <a:ea typeface="Cambria" panose="02040503050406030204" pitchFamily="18" charset="0"/>
                <a:cs typeface="Calibri" panose="020F0502020204030204" pitchFamily="34" charset="0"/>
              </a:rPr>
              <a:t>“Intersection channelization projects, traffic circles or roundabouts, intersection signalization projects at individual intersections, and interchange reconfiguration projects that are designed to improve traffic flow and vehicle speeds, and do not involve any increases in idling. Thus, they would be expected to have a neutral or positive influence on PM emissions”</a:t>
            </a:r>
          </a:p>
          <a:p>
            <a:pPr marL="0" lvl="1">
              <a:lnSpc>
                <a:spcPct val="100000"/>
              </a:lnSpc>
              <a:spcBef>
                <a:spcPts val="600"/>
              </a:spcBef>
              <a:spcAft>
                <a:spcPts val="600"/>
              </a:spcAft>
              <a:buSzPct val="80000"/>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720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Project-level Conformity Conclusion</a:t>
            </a:r>
          </a:p>
        </p:txBody>
      </p:sp>
      <p:sp>
        <p:nvSpPr>
          <p:cNvPr id="5" name="TextBox 4">
            <a:extLst>
              <a:ext uri="{FF2B5EF4-FFF2-40B4-BE49-F238E27FC236}">
                <a16:creationId xmlns:a16="http://schemas.microsoft.com/office/drawing/2014/main" id="{3F26327A-4C2F-D8AA-C0B5-633E1205EEB6}"/>
              </a:ext>
            </a:extLst>
          </p:cNvPr>
          <p:cNvSpPr txBox="1"/>
          <p:nvPr/>
        </p:nvSpPr>
        <p:spPr>
          <a:xfrm>
            <a:off x="996802" y="1456521"/>
            <a:ext cx="10198396" cy="3323987"/>
          </a:xfrm>
          <a:prstGeom prst="rect">
            <a:avLst/>
          </a:prstGeom>
          <a:noFill/>
        </p:spPr>
        <p:txBody>
          <a:bodyPr wrap="square">
            <a:spAutoFit/>
          </a:bodyPr>
          <a:lstStyle/>
          <a:p>
            <a:pPr>
              <a:lnSpc>
                <a:spcPct val="100000"/>
              </a:lnSpc>
              <a:spcBef>
                <a:spcPts val="600"/>
              </a:spcBef>
              <a:spcAft>
                <a:spcPts val="600"/>
              </a:spcAft>
              <a:buSzPct val="80000"/>
              <a:buFont typeface="Wingdings" panose="05000000000000000000" pitchFamily="2" charset="2"/>
              <a:buChar char="Ø"/>
            </a:pPr>
            <a:r>
              <a:rPr lang="en-US" sz="2000" b="1" dirty="0">
                <a:latin typeface="Cambria" panose="02040503050406030204" pitchFamily="18" charset="0"/>
                <a:ea typeface="Cambria" panose="02040503050406030204" pitchFamily="18" charset="0"/>
                <a:cs typeface="Calibri" panose="020F0502020204030204" pitchFamily="34" charset="0"/>
              </a:rPr>
              <a:t> </a:t>
            </a:r>
            <a:r>
              <a:rPr lang="en-US" sz="2000" dirty="0">
                <a:latin typeface="Cambria" panose="02040503050406030204" pitchFamily="18" charset="0"/>
                <a:ea typeface="Cambria" panose="02040503050406030204" pitchFamily="18" charset="0"/>
                <a:cs typeface="Calibri" panose="020F0502020204030204" pitchFamily="34" charset="0"/>
              </a:rPr>
              <a:t>Additional reasons the project is not a POAQC</a:t>
            </a:r>
            <a:r>
              <a:rPr lang="en-US" sz="2000" b="1" dirty="0">
                <a:latin typeface="Cambria" panose="02040503050406030204" pitchFamily="18" charset="0"/>
                <a:ea typeface="Cambria" panose="02040503050406030204" pitchFamily="18" charset="0"/>
                <a:cs typeface="Calibri" panose="020F0502020204030204" pitchFamily="34" charset="0"/>
              </a:rPr>
              <a:t>: </a:t>
            </a:r>
          </a:p>
          <a:p>
            <a:pPr lvl="1">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The Proposed project (Build Alternative) is expected to improve traffic flow and reduce vehicle miles traveled in the study area with the implementation of a new traffic signal, and eastbound left-turn pocket along Alpine Avenue, and converting the shared left and right-turn to an exclusive left and right-turn.</a:t>
            </a:r>
          </a:p>
          <a:p>
            <a:pPr lvl="1">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The Proposed project (Build Alternative) is expected to lessen delay times and car/truck idling at the intersection, reducing the amount of harmful emissions.</a:t>
            </a:r>
          </a:p>
          <a:p>
            <a:pPr lvl="1">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The proposed project will not result in an increase in traffic/truck volumes (AADT) over the life of the project.</a:t>
            </a:r>
          </a:p>
        </p:txBody>
      </p:sp>
    </p:spTree>
    <p:extLst>
      <p:ext uri="{BB962C8B-B14F-4D97-AF65-F5344CB8AC3E}">
        <p14:creationId xmlns:p14="http://schemas.microsoft.com/office/powerpoint/2010/main" val="341584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9D8-8D1E-C89A-D684-1FAF9AC0693A}"/>
              </a:ext>
            </a:extLst>
          </p:cNvPr>
          <p:cNvSpPr>
            <a:spLocks noGrp="1"/>
          </p:cNvSpPr>
          <p:nvPr>
            <p:ph type="title"/>
          </p:nvPr>
        </p:nvSpPr>
        <p:spPr>
          <a:xfrm>
            <a:off x="4608770" y="2268733"/>
            <a:ext cx="2974460" cy="1325563"/>
          </a:xfrm>
        </p:spPr>
        <p:txBody>
          <a:bodyPr/>
          <a:lstStyle/>
          <a:p>
            <a:r>
              <a:rPr lang="en-US" dirty="0">
                <a:latin typeface="Cambria" panose="02040503050406030204" pitchFamily="18" charset="0"/>
                <a:ea typeface="Cambria" panose="02040503050406030204" pitchFamily="18" charset="0"/>
              </a:rPr>
              <a:t>Questions?</a:t>
            </a:r>
          </a:p>
        </p:txBody>
      </p:sp>
      <p:sp>
        <p:nvSpPr>
          <p:cNvPr id="4" name="Title 1">
            <a:extLst>
              <a:ext uri="{FF2B5EF4-FFF2-40B4-BE49-F238E27FC236}">
                <a16:creationId xmlns:a16="http://schemas.microsoft.com/office/drawing/2014/main" id="{CD6A926C-DE12-9AD4-A847-A3B9884AF058}"/>
              </a:ext>
            </a:extLst>
          </p:cNvPr>
          <p:cNvSpPr txBox="1">
            <a:spLocks/>
          </p:cNvSpPr>
          <p:nvPr/>
        </p:nvSpPr>
        <p:spPr>
          <a:xfrm>
            <a:off x="976422" y="2967334"/>
            <a:ext cx="5318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rgbClr val="0000FF"/>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E07C485-D682-A3EA-7152-79E42D6E93EF}"/>
              </a:ext>
            </a:extLst>
          </p:cNvPr>
          <p:cNvSpPr txBox="1"/>
          <p:nvPr/>
        </p:nvSpPr>
        <p:spPr>
          <a:xfrm>
            <a:off x="4684305" y="4028093"/>
            <a:ext cx="3563767" cy="1769715"/>
          </a:xfrm>
          <a:prstGeom prst="rect">
            <a:avLst/>
          </a:prstGeom>
          <a:noFill/>
        </p:spPr>
        <p:txBody>
          <a:bodyPr wrap="square">
            <a:spAutoFit/>
          </a:bodyPr>
          <a:lstStyle/>
          <a:p>
            <a:pPr algn="ctr">
              <a:spcAft>
                <a:spcPts val="600"/>
              </a:spcAft>
            </a:pPr>
            <a:r>
              <a:rPr lang="en-US" sz="2400" u="sng" dirty="0">
                <a:latin typeface="Cambria" panose="02040503050406030204" pitchFamily="18" charset="0"/>
                <a:ea typeface="Cambria" panose="02040503050406030204" pitchFamily="18" charset="0"/>
              </a:rPr>
              <a:t>Contact Information</a:t>
            </a:r>
          </a:p>
          <a:p>
            <a:pPr algn="ctr"/>
            <a:r>
              <a:rPr lang="en-US" sz="2000" dirty="0">
                <a:latin typeface="Cambria" panose="02040503050406030204" pitchFamily="18" charset="0"/>
                <a:ea typeface="Cambria" panose="02040503050406030204" pitchFamily="18" charset="0"/>
              </a:rPr>
              <a:t>Ivan Reynoso</a:t>
            </a:r>
          </a:p>
          <a:p>
            <a:pPr algn="ctr"/>
            <a:r>
              <a:rPr lang="en-US" sz="2000" dirty="0">
                <a:latin typeface="Cambria" panose="02040503050406030204" pitchFamily="18" charset="0"/>
                <a:ea typeface="Cambria" panose="02040503050406030204" pitchFamily="18" charset="0"/>
              </a:rPr>
              <a:t>Associate Engineer</a:t>
            </a:r>
          </a:p>
          <a:p>
            <a:pPr algn="ctr"/>
            <a:r>
              <a:rPr lang="en-US" sz="2000" dirty="0">
                <a:latin typeface="Cambria" panose="02040503050406030204" pitchFamily="18" charset="0"/>
                <a:ea typeface="Cambria" panose="02040503050406030204" pitchFamily="18" charset="0"/>
              </a:rPr>
              <a:t>Ivan.Reynoso@stocktonca.gov</a:t>
            </a:r>
          </a:p>
          <a:p>
            <a:pPr algn="l"/>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221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5FC2-CE2A-1C4D-540A-B0CAAAA15669}"/>
              </a:ext>
            </a:extLst>
          </p:cNvPr>
          <p:cNvSpPr>
            <a:spLocks noGrp="1"/>
          </p:cNvSpPr>
          <p:nvPr>
            <p:ph type="title"/>
          </p:nvPr>
        </p:nvSpPr>
        <p:spPr>
          <a:xfrm>
            <a:off x="838200" y="194893"/>
            <a:ext cx="10515600" cy="1325563"/>
          </a:xfrm>
        </p:spPr>
        <p:txBody>
          <a:bodyPr>
            <a:normAutofit/>
          </a:bodyPr>
          <a:lstStyle/>
          <a:p>
            <a:r>
              <a:rPr lang="en-US" dirty="0">
                <a:latin typeface="Cambria" panose="02040503050406030204" pitchFamily="18" charset="0"/>
                <a:ea typeface="Cambria" panose="02040503050406030204" pitchFamily="18" charset="0"/>
              </a:rPr>
              <a:t>Project Overview</a:t>
            </a:r>
          </a:p>
        </p:txBody>
      </p:sp>
      <p:sp>
        <p:nvSpPr>
          <p:cNvPr id="3" name="Content Placeholder 2">
            <a:extLst>
              <a:ext uri="{FF2B5EF4-FFF2-40B4-BE49-F238E27FC236}">
                <a16:creationId xmlns:a16="http://schemas.microsoft.com/office/drawing/2014/main" id="{80AABE5F-6194-F431-9825-677E14D24FFE}"/>
              </a:ext>
            </a:extLst>
          </p:cNvPr>
          <p:cNvSpPr>
            <a:spLocks noGrp="1"/>
          </p:cNvSpPr>
          <p:nvPr>
            <p:ph idx="1"/>
          </p:nvPr>
        </p:nvSpPr>
        <p:spPr>
          <a:xfrm>
            <a:off x="838200" y="1520456"/>
            <a:ext cx="10515600" cy="4944139"/>
          </a:xfrm>
        </p:spPr>
        <p:txBody>
          <a:bodyPr>
            <a:normAutofit/>
          </a:bodyPr>
          <a:lstStyle/>
          <a:p>
            <a:pPr>
              <a:spcAft>
                <a:spcPts val="600"/>
              </a:spcAft>
            </a:pPr>
            <a:r>
              <a:rPr lang="en-US" sz="2600" dirty="0">
                <a:latin typeface="Cambria" panose="02040503050406030204" pitchFamily="18" charset="0"/>
                <a:ea typeface="Cambria" panose="02040503050406030204" pitchFamily="18" charset="0"/>
              </a:rPr>
              <a:t>Project Description </a:t>
            </a:r>
          </a:p>
          <a:p>
            <a:pPr>
              <a:spcAft>
                <a:spcPts val="600"/>
              </a:spcAft>
            </a:pPr>
            <a:r>
              <a:rPr lang="en-US" sz="2600" dirty="0">
                <a:latin typeface="Cambria" panose="02040503050406030204" pitchFamily="18" charset="0"/>
                <a:ea typeface="Cambria" panose="02040503050406030204" pitchFamily="18" charset="0"/>
              </a:rPr>
              <a:t>Location and Other Background Information </a:t>
            </a:r>
          </a:p>
          <a:p>
            <a:pPr>
              <a:spcAft>
                <a:spcPts val="600"/>
              </a:spcAft>
            </a:pPr>
            <a:r>
              <a:rPr lang="en-US" sz="2600" dirty="0">
                <a:latin typeface="Cambria" panose="02040503050406030204" pitchFamily="18" charset="0"/>
                <a:ea typeface="Cambria" panose="02040503050406030204" pitchFamily="18" charset="0"/>
              </a:rPr>
              <a:t>Purpose and Need</a:t>
            </a:r>
          </a:p>
          <a:p>
            <a:pPr>
              <a:spcAft>
                <a:spcPts val="600"/>
              </a:spcAft>
            </a:pPr>
            <a:r>
              <a:rPr lang="en-US" sz="2600" dirty="0">
                <a:latin typeface="Cambria" panose="02040503050406030204" pitchFamily="18" charset="0"/>
                <a:ea typeface="Cambria" panose="02040503050406030204" pitchFamily="18" charset="0"/>
              </a:rPr>
              <a:t>Project Listing in the </a:t>
            </a:r>
            <a:r>
              <a:rPr lang="en-US" sz="2600" dirty="0" err="1">
                <a:latin typeface="Cambria" panose="02040503050406030204" pitchFamily="18" charset="0"/>
                <a:ea typeface="Cambria" panose="02040503050406030204" pitchFamily="18" charset="0"/>
              </a:rPr>
              <a:t>FTIP</a:t>
            </a:r>
            <a:endParaRPr lang="en-US" sz="2600" dirty="0">
              <a:latin typeface="Cambria" panose="02040503050406030204" pitchFamily="18" charset="0"/>
              <a:ea typeface="Cambria" panose="02040503050406030204" pitchFamily="18" charset="0"/>
            </a:endParaRPr>
          </a:p>
          <a:p>
            <a:pPr>
              <a:spcAft>
                <a:spcPts val="600"/>
              </a:spcAft>
            </a:pPr>
            <a:r>
              <a:rPr lang="en-US" sz="2600" dirty="0">
                <a:latin typeface="Cambria" panose="02040503050406030204" pitchFamily="18" charset="0"/>
                <a:ea typeface="Cambria" panose="02040503050406030204" pitchFamily="18" charset="0"/>
              </a:rPr>
              <a:t>Traffic Data and Summary</a:t>
            </a:r>
          </a:p>
          <a:p>
            <a:pPr>
              <a:spcAft>
                <a:spcPts val="600"/>
              </a:spcAft>
            </a:pPr>
            <a:r>
              <a:rPr lang="en-US" sz="2600" dirty="0">
                <a:latin typeface="Cambria" panose="02040503050406030204" pitchFamily="18" charset="0"/>
                <a:ea typeface="Cambria" panose="02040503050406030204" pitchFamily="18" charset="0"/>
              </a:rPr>
              <a:t>Project Schedule </a:t>
            </a:r>
          </a:p>
          <a:p>
            <a:pPr>
              <a:spcAft>
                <a:spcPts val="600"/>
              </a:spcAft>
            </a:pPr>
            <a:r>
              <a:rPr lang="en-US" sz="2600" dirty="0">
                <a:latin typeface="Cambria" panose="02040503050406030204" pitchFamily="18" charset="0"/>
                <a:ea typeface="Cambria" panose="02040503050406030204" pitchFamily="18" charset="0"/>
              </a:rPr>
              <a:t>Project-level Conformity Summary </a:t>
            </a:r>
          </a:p>
        </p:txBody>
      </p:sp>
    </p:spTree>
    <p:extLst>
      <p:ext uri="{BB962C8B-B14F-4D97-AF65-F5344CB8AC3E}">
        <p14:creationId xmlns:p14="http://schemas.microsoft.com/office/powerpoint/2010/main" val="288225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098856-FF29-B55E-1F79-710660E354AC}"/>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Description</a:t>
            </a:r>
          </a:p>
        </p:txBody>
      </p:sp>
      <p:sp>
        <p:nvSpPr>
          <p:cNvPr id="4" name="TextBox 3">
            <a:extLst>
              <a:ext uri="{FF2B5EF4-FFF2-40B4-BE49-F238E27FC236}">
                <a16:creationId xmlns:a16="http://schemas.microsoft.com/office/drawing/2014/main" id="{61E6F266-24A9-9746-5B26-A295CD43AC51}"/>
              </a:ext>
            </a:extLst>
          </p:cNvPr>
          <p:cNvSpPr txBox="1"/>
          <p:nvPr/>
        </p:nvSpPr>
        <p:spPr>
          <a:xfrm>
            <a:off x="838199" y="1211982"/>
            <a:ext cx="10515599" cy="2862322"/>
          </a:xfrm>
          <a:prstGeom prst="rect">
            <a:avLst/>
          </a:prstGeom>
          <a:noFill/>
        </p:spPr>
        <p:txBody>
          <a:bodyPr wrap="square">
            <a:spAutoFit/>
          </a:bodyPr>
          <a:lstStyle/>
          <a:p>
            <a:pPr marL="285750" indent="-285750">
              <a:lnSpc>
                <a:spcPct val="100000"/>
              </a:lnSpc>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The City of Stockton proposes to install a traffic signal at the intersection of Alpine Avenue &amp; Alvarado Avenue. </a:t>
            </a:r>
          </a:p>
          <a:p>
            <a:pPr marL="285750" indent="-285750">
              <a:lnSpc>
                <a:spcPct val="100000"/>
              </a:lnSpc>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Additional Project features include: </a:t>
            </a:r>
          </a:p>
          <a:p>
            <a:pPr marL="742950" lvl="1" indent="-285750">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Installation of new sidewalks and ADA curb ramps along Alvarado Avenue</a:t>
            </a:r>
          </a:p>
          <a:p>
            <a:pPr marL="742950" lvl="1" indent="-285750">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Converting shared left-turn &amp; right-turn lane into exclusive left &amp; right-turn lanes on Alvarado Avenue</a:t>
            </a:r>
          </a:p>
          <a:p>
            <a:pPr marL="742950" lvl="1" indent="-285750">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New eastbound left-turn pocket along Alpine Avenue</a:t>
            </a:r>
          </a:p>
        </p:txBody>
      </p:sp>
      <p:sp>
        <p:nvSpPr>
          <p:cNvPr id="9" name="TextBox 8">
            <a:extLst>
              <a:ext uri="{FF2B5EF4-FFF2-40B4-BE49-F238E27FC236}">
                <a16:creationId xmlns:a16="http://schemas.microsoft.com/office/drawing/2014/main" id="{4E15C017-47E1-44C5-D8A9-6F57593159E7}"/>
              </a:ext>
            </a:extLst>
          </p:cNvPr>
          <p:cNvSpPr txBox="1"/>
          <p:nvPr/>
        </p:nvSpPr>
        <p:spPr>
          <a:xfrm>
            <a:off x="838198" y="4151306"/>
            <a:ext cx="10515599" cy="1938992"/>
          </a:xfrm>
          <a:prstGeom prst="rect">
            <a:avLst/>
          </a:prstGeom>
          <a:noFill/>
        </p:spPr>
        <p:txBody>
          <a:bodyPr wrap="square" rtlCol="0">
            <a:spAutoFit/>
          </a:bodyPr>
          <a:lstStyle/>
          <a:p>
            <a:pPr marL="285750" indent="-285750">
              <a:spcBef>
                <a:spcPts val="1200"/>
              </a:spcBef>
              <a:spcAft>
                <a:spcPts val="600"/>
              </a:spcAft>
              <a:buFont typeface="Wingdings" panose="05000000000000000000" pitchFamily="2" charset="2"/>
              <a:buChar char="Ø"/>
            </a:pPr>
            <a:r>
              <a:rPr lang="en-US" sz="2000" dirty="0">
                <a:latin typeface="Cambria" panose="02040503050406030204" pitchFamily="18" charset="0"/>
                <a:ea typeface="Cambria" panose="02040503050406030204" pitchFamily="18" charset="0"/>
              </a:rPr>
              <a:t>Encroachment permits and traffic detours will be required during project construction</a:t>
            </a:r>
          </a:p>
          <a:p>
            <a:pPr marL="285750" indent="-285750">
              <a:spcBef>
                <a:spcPts val="600"/>
              </a:spcBef>
              <a:spcAft>
                <a:spcPts val="600"/>
              </a:spcAft>
              <a:buFont typeface="Wingdings" panose="05000000000000000000" pitchFamily="2" charset="2"/>
              <a:buChar char="Ø"/>
            </a:pPr>
            <a:r>
              <a:rPr lang="en-US" sz="2000" dirty="0">
                <a:latin typeface="Cambria" panose="02040503050406030204" pitchFamily="18" charset="0"/>
                <a:ea typeface="Cambria" panose="02040503050406030204" pitchFamily="18" charset="0"/>
              </a:rPr>
              <a:t>Project consists of a No-Build and One-Build Scenario. The No-Build scenario assumes no changes will be made to existing features. </a:t>
            </a:r>
          </a:p>
          <a:p>
            <a:pPr marL="285750" indent="-285750">
              <a:spcBef>
                <a:spcPts val="600"/>
              </a:spcBef>
              <a:spcAft>
                <a:spcPts val="600"/>
              </a:spcAft>
              <a:buFont typeface="Wingdings" panose="05000000000000000000" pitchFamily="2" charset="2"/>
              <a:buChar char="Ø"/>
            </a:pPr>
            <a:r>
              <a:rPr lang="en-US" sz="2000" dirty="0">
                <a:latin typeface="Cambria" panose="02040503050406030204" pitchFamily="18" charset="0"/>
                <a:ea typeface="Cambria" panose="02040503050406030204" pitchFamily="18" charset="0"/>
              </a:rPr>
              <a:t>Alpine &amp; Alvarado Project does not meet the criteria of an exempt project under 40 CFR 93.126 or 93.128</a:t>
            </a:r>
          </a:p>
        </p:txBody>
      </p:sp>
    </p:spTree>
    <p:extLst>
      <p:ext uri="{BB962C8B-B14F-4D97-AF65-F5344CB8AC3E}">
        <p14:creationId xmlns:p14="http://schemas.microsoft.com/office/powerpoint/2010/main" val="4703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154C6-1A66-B6DC-8B18-7112F67D0900}"/>
              </a:ext>
            </a:extLst>
          </p:cNvPr>
          <p:cNvSpPr>
            <a:spLocks noGrp="1"/>
          </p:cNvSpPr>
          <p:nvPr>
            <p:ph idx="1"/>
          </p:nvPr>
        </p:nvSpPr>
        <p:spPr>
          <a:xfrm>
            <a:off x="669852" y="1535148"/>
            <a:ext cx="10683948" cy="4493513"/>
          </a:xfrm>
        </p:spPr>
        <p:txBody>
          <a:bodyPr>
            <a:normAutofit/>
          </a:bodyPr>
          <a:lstStyle/>
          <a:p>
            <a:pPr>
              <a:lnSpc>
                <a:spcPct val="100000"/>
              </a:lnSpc>
              <a:spcBef>
                <a:spcPts val="600"/>
              </a:spcBef>
              <a:spcAft>
                <a:spcPts val="600"/>
              </a:spcAft>
              <a:buSzPct val="80000"/>
              <a:buFont typeface="Wingdings" panose="05000000000000000000" pitchFamily="2" charset="2"/>
              <a:buChar char="Ø"/>
            </a:pPr>
            <a:endParaRPr lang="en-US" sz="2000" dirty="0">
              <a:latin typeface="Cambria" panose="02040503050406030204" pitchFamily="18" charset="0"/>
              <a:ea typeface="Cambria" panose="02040503050406030204" pitchFamily="18" charset="0"/>
            </a:endParaRPr>
          </a:p>
          <a:p>
            <a:pPr>
              <a:lnSpc>
                <a:spcPct val="100000"/>
              </a:lnSpc>
              <a:spcBef>
                <a:spcPts val="300"/>
              </a:spcBef>
              <a:spcAft>
                <a:spcPts val="300"/>
              </a:spcAft>
              <a:buSzPct val="80000"/>
              <a:buFont typeface="Wingdings" panose="05000000000000000000" pitchFamily="2" charset="2"/>
              <a:buChar char="Ø"/>
            </a:pPr>
            <a:endParaRPr lang="en-US" sz="2000" dirty="0">
              <a:latin typeface="Cambria" panose="02040503050406030204" pitchFamily="18" charset="0"/>
              <a:ea typeface="Cambria" panose="02040503050406030204" pitchFamily="18" charset="0"/>
            </a:endParaRPr>
          </a:p>
          <a:p>
            <a:pPr>
              <a:lnSpc>
                <a:spcPct val="100000"/>
              </a:lnSpc>
              <a:spcBef>
                <a:spcPts val="300"/>
              </a:spcBef>
              <a:spcAft>
                <a:spcPts val="300"/>
              </a:spcAft>
              <a:buSzPct val="80000"/>
              <a:buFont typeface="Wingdings" panose="05000000000000000000" pitchFamily="2" charset="2"/>
              <a:buChar char="Ø"/>
            </a:pPr>
            <a:endParaRPr lang="en-US" dirty="0"/>
          </a:p>
        </p:txBody>
      </p:sp>
      <p:sp>
        <p:nvSpPr>
          <p:cNvPr id="7" name="Title 1">
            <a:extLst>
              <a:ext uri="{FF2B5EF4-FFF2-40B4-BE49-F238E27FC236}">
                <a16:creationId xmlns:a16="http://schemas.microsoft.com/office/drawing/2014/main" id="{FC098856-FF29-B55E-1F79-710660E354AC}"/>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Location</a:t>
            </a:r>
          </a:p>
        </p:txBody>
      </p:sp>
      <p:pic>
        <p:nvPicPr>
          <p:cNvPr id="5" name="Picture 4">
            <a:extLst>
              <a:ext uri="{FF2B5EF4-FFF2-40B4-BE49-F238E27FC236}">
                <a16:creationId xmlns:a16="http://schemas.microsoft.com/office/drawing/2014/main" id="{1957C282-DD87-5879-0A11-E76EDD1F0AB5}"/>
              </a:ext>
            </a:extLst>
          </p:cNvPr>
          <p:cNvPicPr>
            <a:picLocks noChangeAspect="1"/>
          </p:cNvPicPr>
          <p:nvPr/>
        </p:nvPicPr>
        <p:blipFill rotWithShape="1">
          <a:blip r:embed="rId2"/>
          <a:srcRect t="1214" r="1114" b="1344"/>
          <a:stretch/>
        </p:blipFill>
        <p:spPr>
          <a:xfrm>
            <a:off x="1146209" y="1057361"/>
            <a:ext cx="4424080" cy="5141986"/>
          </a:xfrm>
          <a:prstGeom prst="rect">
            <a:avLst/>
          </a:prstGeom>
        </p:spPr>
      </p:pic>
      <p:pic>
        <p:nvPicPr>
          <p:cNvPr id="10" name="Picture 9">
            <a:extLst>
              <a:ext uri="{FF2B5EF4-FFF2-40B4-BE49-F238E27FC236}">
                <a16:creationId xmlns:a16="http://schemas.microsoft.com/office/drawing/2014/main" id="{EBB6F5A4-E467-F829-2BE6-5D6299D5070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b="2300"/>
          <a:stretch/>
        </p:blipFill>
        <p:spPr>
          <a:xfrm>
            <a:off x="6621713" y="1056683"/>
            <a:ext cx="4110500" cy="5142664"/>
          </a:xfrm>
          <a:prstGeom prst="rect">
            <a:avLst/>
          </a:prstGeom>
        </p:spPr>
      </p:pic>
    </p:spTree>
    <p:extLst>
      <p:ext uri="{BB962C8B-B14F-4D97-AF65-F5344CB8AC3E}">
        <p14:creationId xmlns:p14="http://schemas.microsoft.com/office/powerpoint/2010/main" val="428212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154C6-1A66-B6DC-8B18-7112F67D0900}"/>
              </a:ext>
            </a:extLst>
          </p:cNvPr>
          <p:cNvSpPr>
            <a:spLocks noGrp="1"/>
          </p:cNvSpPr>
          <p:nvPr>
            <p:ph idx="1"/>
          </p:nvPr>
        </p:nvSpPr>
        <p:spPr>
          <a:xfrm>
            <a:off x="669852" y="1535148"/>
            <a:ext cx="10683948" cy="4493513"/>
          </a:xfrm>
        </p:spPr>
        <p:txBody>
          <a:bodyPr>
            <a:normAutofit/>
          </a:bodyPr>
          <a:lstStyle/>
          <a:p>
            <a:pPr>
              <a:lnSpc>
                <a:spcPct val="100000"/>
              </a:lnSpc>
              <a:spcBef>
                <a:spcPts val="600"/>
              </a:spcBef>
              <a:spcAft>
                <a:spcPts val="600"/>
              </a:spcAft>
              <a:buSzPct val="80000"/>
              <a:buFont typeface="Wingdings" panose="05000000000000000000" pitchFamily="2" charset="2"/>
              <a:buChar char="Ø"/>
            </a:pPr>
            <a:endParaRPr lang="en-US" sz="2000" dirty="0">
              <a:latin typeface="Cambria" panose="02040503050406030204" pitchFamily="18" charset="0"/>
              <a:ea typeface="Cambria" panose="02040503050406030204" pitchFamily="18" charset="0"/>
            </a:endParaRPr>
          </a:p>
          <a:p>
            <a:pPr>
              <a:lnSpc>
                <a:spcPct val="100000"/>
              </a:lnSpc>
              <a:spcBef>
                <a:spcPts val="300"/>
              </a:spcBef>
              <a:spcAft>
                <a:spcPts val="300"/>
              </a:spcAft>
              <a:buSzPct val="80000"/>
              <a:buFont typeface="Wingdings" panose="05000000000000000000" pitchFamily="2" charset="2"/>
              <a:buChar char="Ø"/>
            </a:pPr>
            <a:endParaRPr lang="en-US" sz="2000" dirty="0">
              <a:latin typeface="Cambria" panose="02040503050406030204" pitchFamily="18" charset="0"/>
              <a:ea typeface="Cambria" panose="02040503050406030204" pitchFamily="18" charset="0"/>
            </a:endParaRPr>
          </a:p>
          <a:p>
            <a:pPr>
              <a:lnSpc>
                <a:spcPct val="100000"/>
              </a:lnSpc>
              <a:spcBef>
                <a:spcPts val="300"/>
              </a:spcBef>
              <a:spcAft>
                <a:spcPts val="300"/>
              </a:spcAft>
              <a:buSzPct val="80000"/>
              <a:buFont typeface="Wingdings" panose="05000000000000000000" pitchFamily="2" charset="2"/>
              <a:buChar char="Ø"/>
            </a:pPr>
            <a:endParaRPr lang="en-US" dirty="0"/>
          </a:p>
        </p:txBody>
      </p:sp>
      <p:sp>
        <p:nvSpPr>
          <p:cNvPr id="7" name="Title 1">
            <a:extLst>
              <a:ext uri="{FF2B5EF4-FFF2-40B4-BE49-F238E27FC236}">
                <a16:creationId xmlns:a16="http://schemas.microsoft.com/office/drawing/2014/main" id="{FC098856-FF29-B55E-1F79-710660E354AC}"/>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Location</a:t>
            </a:r>
          </a:p>
        </p:txBody>
      </p:sp>
      <p:pic>
        <p:nvPicPr>
          <p:cNvPr id="9" name="Picture 8">
            <a:extLst>
              <a:ext uri="{FF2B5EF4-FFF2-40B4-BE49-F238E27FC236}">
                <a16:creationId xmlns:a16="http://schemas.microsoft.com/office/drawing/2014/main" id="{E3B16228-781F-5778-68B9-F74AB38FCC74}"/>
              </a:ext>
            </a:extLst>
          </p:cNvPr>
          <p:cNvPicPr>
            <a:picLocks noChangeAspect="1"/>
          </p:cNvPicPr>
          <p:nvPr/>
        </p:nvPicPr>
        <p:blipFill rotWithShape="1">
          <a:blip r:embed="rId2"/>
          <a:srcRect l="2526" r="5495" b="12230"/>
          <a:stretch/>
        </p:blipFill>
        <p:spPr>
          <a:xfrm>
            <a:off x="969925" y="1380799"/>
            <a:ext cx="10252150" cy="4493512"/>
          </a:xfrm>
          <a:prstGeom prst="rect">
            <a:avLst/>
          </a:prstGeom>
        </p:spPr>
      </p:pic>
      <p:sp>
        <p:nvSpPr>
          <p:cNvPr id="2" name="Freeform: Shape 1">
            <a:extLst>
              <a:ext uri="{FF2B5EF4-FFF2-40B4-BE49-F238E27FC236}">
                <a16:creationId xmlns:a16="http://schemas.microsoft.com/office/drawing/2014/main" id="{B0D63A56-6FEB-499F-F23B-80B5ADC2D897}"/>
              </a:ext>
            </a:extLst>
          </p:cNvPr>
          <p:cNvSpPr/>
          <p:nvPr/>
        </p:nvSpPr>
        <p:spPr>
          <a:xfrm>
            <a:off x="1222408" y="2396691"/>
            <a:ext cx="9721516" cy="1626669"/>
          </a:xfrm>
          <a:custGeom>
            <a:avLst/>
            <a:gdLst>
              <a:gd name="connsiteX0" fmla="*/ 0 w 9721516"/>
              <a:gd name="connsiteY0" fmla="*/ 1155031 h 1626669"/>
              <a:gd name="connsiteX1" fmla="*/ 38501 w 9721516"/>
              <a:gd name="connsiteY1" fmla="*/ 1626669 h 1626669"/>
              <a:gd name="connsiteX2" fmla="*/ 683394 w 9721516"/>
              <a:gd name="connsiteY2" fmla="*/ 1578543 h 1626669"/>
              <a:gd name="connsiteX3" fmla="*/ 1414914 w 9721516"/>
              <a:gd name="connsiteY3" fmla="*/ 1617044 h 1626669"/>
              <a:gd name="connsiteX4" fmla="*/ 2473693 w 9721516"/>
              <a:gd name="connsiteY4" fmla="*/ 1549667 h 1626669"/>
              <a:gd name="connsiteX5" fmla="*/ 3291840 w 9721516"/>
              <a:gd name="connsiteY5" fmla="*/ 1414913 h 1626669"/>
              <a:gd name="connsiteX6" fmla="*/ 3821230 w 9721516"/>
              <a:gd name="connsiteY6" fmla="*/ 1328286 h 1626669"/>
              <a:gd name="connsiteX7" fmla="*/ 4726005 w 9721516"/>
              <a:gd name="connsiteY7" fmla="*/ 1280160 h 1626669"/>
              <a:gd name="connsiteX8" fmla="*/ 7093819 w 9721516"/>
              <a:gd name="connsiteY8" fmla="*/ 1289785 h 1626669"/>
              <a:gd name="connsiteX9" fmla="*/ 9721516 w 9721516"/>
              <a:gd name="connsiteY9" fmla="*/ 1232033 h 1626669"/>
              <a:gd name="connsiteX10" fmla="*/ 9692640 w 9721516"/>
              <a:gd name="connsiteY10" fmla="*/ 702644 h 1626669"/>
              <a:gd name="connsiteX11" fmla="*/ 7315200 w 9721516"/>
              <a:gd name="connsiteY11" fmla="*/ 721894 h 1626669"/>
              <a:gd name="connsiteX12" fmla="*/ 7315200 w 9721516"/>
              <a:gd name="connsiteY12" fmla="*/ 19250 h 1626669"/>
              <a:gd name="connsiteX13" fmla="*/ 6766560 w 9721516"/>
              <a:gd name="connsiteY13" fmla="*/ 0 h 1626669"/>
              <a:gd name="connsiteX14" fmla="*/ 6679933 w 9721516"/>
              <a:gd name="connsiteY14" fmla="*/ 731520 h 1626669"/>
              <a:gd name="connsiteX15" fmla="*/ 5255394 w 9721516"/>
              <a:gd name="connsiteY15" fmla="*/ 721894 h 1626669"/>
              <a:gd name="connsiteX16" fmla="*/ 4494998 w 9721516"/>
              <a:gd name="connsiteY16" fmla="*/ 760395 h 1626669"/>
              <a:gd name="connsiteX17" fmla="*/ 3744228 w 9721516"/>
              <a:gd name="connsiteY17" fmla="*/ 798896 h 1626669"/>
              <a:gd name="connsiteX18" fmla="*/ 3176337 w 9721516"/>
              <a:gd name="connsiteY18" fmla="*/ 885524 h 1626669"/>
              <a:gd name="connsiteX19" fmla="*/ 2406316 w 9721516"/>
              <a:gd name="connsiteY19" fmla="*/ 1001027 h 1626669"/>
              <a:gd name="connsiteX20" fmla="*/ 1511167 w 9721516"/>
              <a:gd name="connsiteY20" fmla="*/ 1039528 h 1626669"/>
              <a:gd name="connsiteX21" fmla="*/ 38501 w 9721516"/>
              <a:gd name="connsiteY21" fmla="*/ 1039528 h 1626669"/>
              <a:gd name="connsiteX22" fmla="*/ 0 w 9721516"/>
              <a:gd name="connsiteY22" fmla="*/ 1155031 h 16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516" h="1626669">
                <a:moveTo>
                  <a:pt x="0" y="1155031"/>
                </a:moveTo>
                <a:lnTo>
                  <a:pt x="38501" y="1626669"/>
                </a:lnTo>
                <a:lnTo>
                  <a:pt x="683394" y="1578543"/>
                </a:lnTo>
                <a:lnTo>
                  <a:pt x="1414914" y="1617044"/>
                </a:lnTo>
                <a:lnTo>
                  <a:pt x="2473693" y="1549667"/>
                </a:lnTo>
                <a:lnTo>
                  <a:pt x="3291840" y="1414913"/>
                </a:lnTo>
                <a:lnTo>
                  <a:pt x="3821230" y="1328286"/>
                </a:lnTo>
                <a:lnTo>
                  <a:pt x="4726005" y="1280160"/>
                </a:lnTo>
                <a:lnTo>
                  <a:pt x="7093819" y="1289785"/>
                </a:lnTo>
                <a:lnTo>
                  <a:pt x="9721516" y="1232033"/>
                </a:lnTo>
                <a:lnTo>
                  <a:pt x="9692640" y="702644"/>
                </a:lnTo>
                <a:lnTo>
                  <a:pt x="7315200" y="721894"/>
                </a:lnTo>
                <a:lnTo>
                  <a:pt x="7315200" y="19250"/>
                </a:lnTo>
                <a:lnTo>
                  <a:pt x="6766560" y="0"/>
                </a:lnTo>
                <a:lnTo>
                  <a:pt x="6679933" y="731520"/>
                </a:lnTo>
                <a:lnTo>
                  <a:pt x="5255394" y="721894"/>
                </a:lnTo>
                <a:lnTo>
                  <a:pt x="4494998" y="760395"/>
                </a:lnTo>
                <a:lnTo>
                  <a:pt x="3744228" y="798896"/>
                </a:lnTo>
                <a:lnTo>
                  <a:pt x="3176337" y="885524"/>
                </a:lnTo>
                <a:lnTo>
                  <a:pt x="2406316" y="1001027"/>
                </a:lnTo>
                <a:lnTo>
                  <a:pt x="1511167" y="1039528"/>
                </a:lnTo>
                <a:lnTo>
                  <a:pt x="38501" y="1039528"/>
                </a:lnTo>
                <a:lnTo>
                  <a:pt x="0" y="1155031"/>
                </a:lnTo>
                <a:close/>
              </a:path>
            </a:pathLst>
          </a:custGeom>
          <a:solidFill>
            <a:srgbClr val="FF5050">
              <a:alpha val="20000"/>
            </a:srgbClr>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llout: Bent Line 3">
            <a:extLst>
              <a:ext uri="{FF2B5EF4-FFF2-40B4-BE49-F238E27FC236}">
                <a16:creationId xmlns:a16="http://schemas.microsoft.com/office/drawing/2014/main" id="{5D2A8319-91B2-3565-C009-92957FADCE37}"/>
              </a:ext>
            </a:extLst>
          </p:cNvPr>
          <p:cNvSpPr/>
          <p:nvPr/>
        </p:nvSpPr>
        <p:spPr>
          <a:xfrm>
            <a:off x="5688531" y="4039812"/>
            <a:ext cx="818148" cy="462013"/>
          </a:xfrm>
          <a:prstGeom prst="borderCallout2">
            <a:avLst>
              <a:gd name="adj1" fmla="val 18750"/>
              <a:gd name="adj2" fmla="val -8333"/>
              <a:gd name="adj3" fmla="val 18750"/>
              <a:gd name="adj4" fmla="val -16667"/>
              <a:gd name="adj5" fmla="val -57665"/>
              <a:gd name="adj6" fmla="val -59326"/>
            </a:avLst>
          </a:prstGeom>
          <a:solidFill>
            <a:schemeClr val="bg1"/>
          </a:solidFill>
          <a:ln>
            <a:solidFill>
              <a:srgbClr val="FF0000"/>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Project Limits</a:t>
            </a:r>
          </a:p>
        </p:txBody>
      </p:sp>
    </p:spTree>
    <p:extLst>
      <p:ext uri="{BB962C8B-B14F-4D97-AF65-F5344CB8AC3E}">
        <p14:creationId xmlns:p14="http://schemas.microsoft.com/office/powerpoint/2010/main" val="38720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098856-FF29-B55E-1F79-710660E354AC}"/>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Purpose and Need</a:t>
            </a:r>
          </a:p>
        </p:txBody>
      </p:sp>
      <p:sp>
        <p:nvSpPr>
          <p:cNvPr id="5" name="TextBox 4">
            <a:extLst>
              <a:ext uri="{FF2B5EF4-FFF2-40B4-BE49-F238E27FC236}">
                <a16:creationId xmlns:a16="http://schemas.microsoft.com/office/drawing/2014/main" id="{94DD294C-2A31-8EB3-FE60-0396119FCE20}"/>
              </a:ext>
            </a:extLst>
          </p:cNvPr>
          <p:cNvSpPr txBox="1"/>
          <p:nvPr/>
        </p:nvSpPr>
        <p:spPr>
          <a:xfrm>
            <a:off x="838200" y="1486501"/>
            <a:ext cx="10515600" cy="4478149"/>
          </a:xfrm>
          <a:prstGeom prst="rect">
            <a:avLst/>
          </a:prstGeom>
          <a:noFill/>
        </p:spPr>
        <p:txBody>
          <a:bodyPr wrap="square">
            <a:spAutoFit/>
          </a:bodyPr>
          <a:lstStyle/>
          <a:p>
            <a:r>
              <a:rPr lang="en-US" sz="2400" dirty="0">
                <a:solidFill>
                  <a:srgbClr val="0070C0"/>
                </a:solidFill>
                <a:latin typeface="Cambria" panose="02040503050406030204" pitchFamily="18" charset="0"/>
                <a:ea typeface="Cambria" panose="02040503050406030204" pitchFamily="18" charset="0"/>
                <a:cs typeface="Tahoma" panose="020B0604030504040204" pitchFamily="34" charset="0"/>
              </a:rPr>
              <a:t>The purpose of this project is to: </a:t>
            </a:r>
          </a:p>
          <a:p>
            <a:pPr marL="342900" indent="-342900">
              <a:spcBef>
                <a:spcPts val="600"/>
              </a:spcBef>
              <a:spcAft>
                <a:spcPts val="600"/>
              </a:spcAft>
              <a:buFont typeface="Wingdings" panose="05000000000000000000" pitchFamily="2" charset="2"/>
              <a:buChar char="Ø"/>
            </a:pPr>
            <a:r>
              <a:rPr lang="en-US" sz="2400" dirty="0">
                <a:latin typeface="Cambria" panose="02040503050406030204" pitchFamily="18" charset="0"/>
                <a:ea typeface="Cambria" panose="02040503050406030204" pitchFamily="18" charset="0"/>
                <a:cs typeface="Tahoma" panose="020B0604030504040204" pitchFamily="34" charset="0"/>
              </a:rPr>
              <a:t>Provide congestion relief on Alpine Avenue</a:t>
            </a:r>
          </a:p>
          <a:p>
            <a:pPr marL="342900" indent="-342900">
              <a:spcBef>
                <a:spcPts val="600"/>
              </a:spcBef>
              <a:spcAft>
                <a:spcPts val="600"/>
              </a:spcAft>
              <a:buFont typeface="Wingdings" panose="05000000000000000000" pitchFamily="2" charset="2"/>
              <a:buChar char="Ø"/>
            </a:pPr>
            <a:r>
              <a:rPr lang="en-US" sz="2400" dirty="0">
                <a:latin typeface="Cambria" panose="02040503050406030204" pitchFamily="18" charset="0"/>
                <a:ea typeface="Cambria" panose="02040503050406030204" pitchFamily="18" charset="0"/>
                <a:cs typeface="Tahoma" panose="020B0604030504040204" pitchFamily="34" charset="0"/>
              </a:rPr>
              <a:t>Improve traffic flow to meet existing and forecasted traffic demand</a:t>
            </a:r>
          </a:p>
          <a:p>
            <a:pPr marL="342900" indent="-342900">
              <a:spcBef>
                <a:spcPts val="600"/>
              </a:spcBef>
              <a:spcAft>
                <a:spcPts val="600"/>
              </a:spcAft>
              <a:buFont typeface="Wingdings" panose="05000000000000000000" pitchFamily="2" charset="2"/>
              <a:buChar char="Ø"/>
            </a:pPr>
            <a:r>
              <a:rPr lang="en-US" sz="2400" dirty="0">
                <a:latin typeface="Cambria" panose="02040503050406030204" pitchFamily="18" charset="0"/>
                <a:ea typeface="Cambria" panose="02040503050406030204" pitchFamily="18" charset="0"/>
                <a:cs typeface="Tahoma" panose="020B0604030504040204" pitchFamily="34" charset="0"/>
              </a:rPr>
              <a:t>Reduce the number of collisions at the intersection</a:t>
            </a:r>
          </a:p>
          <a:p>
            <a:pPr marL="342900" indent="-342900">
              <a:buFont typeface="Wingdings" panose="05000000000000000000" pitchFamily="2" charset="2"/>
              <a:buChar char="Ø"/>
            </a:pPr>
            <a:endParaRPr lang="en-US" sz="2400" dirty="0">
              <a:latin typeface="Cambria" panose="02040503050406030204" pitchFamily="18" charset="0"/>
              <a:ea typeface="Cambria" panose="02040503050406030204" pitchFamily="18" charset="0"/>
              <a:cs typeface="Tahoma" panose="020B0604030504040204" pitchFamily="34" charset="0"/>
            </a:endParaRPr>
          </a:p>
          <a:p>
            <a:r>
              <a:rPr lang="en-US" sz="2400" dirty="0">
                <a:solidFill>
                  <a:srgbClr val="0070C0"/>
                </a:solidFill>
                <a:latin typeface="Cambria" panose="02040503050406030204" pitchFamily="18" charset="0"/>
                <a:ea typeface="Cambria" panose="02040503050406030204" pitchFamily="18" charset="0"/>
                <a:cs typeface="Tahoma" panose="020B0604030504040204" pitchFamily="34" charset="0"/>
              </a:rPr>
              <a:t>The project is needed because: </a:t>
            </a:r>
          </a:p>
          <a:p>
            <a:pPr marL="342900" indent="-342900">
              <a:spcBef>
                <a:spcPts val="600"/>
              </a:spcBef>
              <a:spcAft>
                <a:spcPts val="600"/>
              </a:spcAft>
              <a:buFont typeface="Wingdings" panose="05000000000000000000" pitchFamily="2" charset="2"/>
              <a:buChar char="Ø"/>
            </a:pPr>
            <a:r>
              <a:rPr lang="en-US" sz="2400" dirty="0">
                <a:latin typeface="Cambria" panose="02040503050406030204" pitchFamily="18" charset="0"/>
                <a:ea typeface="Cambria" panose="02040503050406030204" pitchFamily="18" charset="0"/>
                <a:cs typeface="Tahoma" panose="020B0604030504040204" pitchFamily="34" charset="0"/>
              </a:rPr>
              <a:t>The existing lane configuration cannot meet existing or forecasted traffic demand</a:t>
            </a:r>
          </a:p>
          <a:p>
            <a:pPr marL="342900" indent="-342900">
              <a:spcBef>
                <a:spcPts val="600"/>
              </a:spcBef>
              <a:spcAft>
                <a:spcPts val="600"/>
              </a:spcAft>
              <a:buFont typeface="Wingdings" panose="05000000000000000000" pitchFamily="2" charset="2"/>
              <a:buChar char="Ø"/>
            </a:pPr>
            <a:r>
              <a:rPr lang="en-US" sz="2400" dirty="0">
                <a:latin typeface="Cambria" panose="02040503050406030204" pitchFamily="18" charset="0"/>
                <a:ea typeface="Cambria" panose="02040503050406030204" pitchFamily="18" charset="0"/>
                <a:cs typeface="Tahoma" panose="020B0604030504040204" pitchFamily="34" charset="0"/>
              </a:rPr>
              <a:t>The current collision rate is significantly higher than the state average for similar facilities</a:t>
            </a:r>
          </a:p>
        </p:txBody>
      </p:sp>
    </p:spTree>
    <p:extLst>
      <p:ext uri="{BB962C8B-B14F-4D97-AF65-F5344CB8AC3E}">
        <p14:creationId xmlns:p14="http://schemas.microsoft.com/office/powerpoint/2010/main" val="354568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 Listing in the TIP</a:t>
            </a:r>
          </a:p>
        </p:txBody>
      </p:sp>
      <p:sp>
        <p:nvSpPr>
          <p:cNvPr id="5" name="TextBox 4">
            <a:extLst>
              <a:ext uri="{FF2B5EF4-FFF2-40B4-BE49-F238E27FC236}">
                <a16:creationId xmlns:a16="http://schemas.microsoft.com/office/drawing/2014/main" id="{3F26327A-4C2F-D8AA-C0B5-633E1205EEB6}"/>
              </a:ext>
            </a:extLst>
          </p:cNvPr>
          <p:cNvSpPr txBox="1"/>
          <p:nvPr/>
        </p:nvSpPr>
        <p:spPr>
          <a:xfrm>
            <a:off x="923259" y="1479629"/>
            <a:ext cx="6200555" cy="4154984"/>
          </a:xfrm>
          <a:prstGeom prst="rect">
            <a:avLst/>
          </a:prstGeom>
          <a:noFill/>
        </p:spPr>
        <p:txBody>
          <a:bodyPr wrap="square">
            <a:spAutoFit/>
          </a:bodyPr>
          <a:lstStyle/>
          <a:p>
            <a:pPr marL="342900" indent="-342900">
              <a:buFont typeface="Wingdings" panose="05000000000000000000" pitchFamily="2" charset="2"/>
              <a:buChar char="Ø"/>
            </a:pPr>
            <a:r>
              <a:rPr lang="en-US" sz="2200" dirty="0">
                <a:latin typeface="Cambria" panose="02040503050406030204" pitchFamily="18" charset="0"/>
                <a:ea typeface="Cambria" panose="02040503050406030204" pitchFamily="18" charset="0"/>
                <a:cs typeface="Tahoma" panose="020B0604030504040204" pitchFamily="34" charset="0"/>
              </a:rPr>
              <a:t>The proposed project is listed in the SJCOG Federal Transportation Improvement Program (FTIP) 2023 amendment Number 22.</a:t>
            </a:r>
          </a:p>
          <a:p>
            <a:pPr marL="342900" indent="-342900">
              <a:buFont typeface="Wingdings" panose="05000000000000000000" pitchFamily="2" charset="2"/>
              <a:buChar char="Ø"/>
            </a:pPr>
            <a:r>
              <a:rPr lang="en-US" sz="2200" dirty="0">
                <a:latin typeface="Cambria" panose="02040503050406030204" pitchFamily="18" charset="0"/>
                <a:ea typeface="Cambria" panose="02040503050406030204" pitchFamily="18" charset="0"/>
                <a:cs typeface="Tahoma" panose="020B0604030504040204" pitchFamily="34" charset="0"/>
              </a:rPr>
              <a:t>2023 </a:t>
            </a:r>
            <a:r>
              <a:rPr lang="en-US" sz="2200" dirty="0" err="1">
                <a:latin typeface="Cambria" panose="02040503050406030204" pitchFamily="18" charset="0"/>
                <a:ea typeface="Cambria" panose="02040503050406030204" pitchFamily="18" charset="0"/>
                <a:cs typeface="Tahoma" panose="020B0604030504040204" pitchFamily="34" charset="0"/>
              </a:rPr>
              <a:t>FTIP</a:t>
            </a:r>
            <a:r>
              <a:rPr lang="en-US" sz="2200" dirty="0">
                <a:latin typeface="Cambria" panose="02040503050406030204" pitchFamily="18" charset="0"/>
                <a:ea typeface="Cambria" panose="02040503050406030204" pitchFamily="18" charset="0"/>
                <a:cs typeface="Tahoma" panose="020B0604030504040204" pitchFamily="34" charset="0"/>
              </a:rPr>
              <a:t> / 2022 </a:t>
            </a:r>
            <a:r>
              <a:rPr lang="en-US" sz="2200" dirty="0" err="1">
                <a:latin typeface="Cambria" panose="02040503050406030204" pitchFamily="18" charset="0"/>
                <a:ea typeface="Cambria" panose="02040503050406030204" pitchFamily="18" charset="0"/>
                <a:cs typeface="Tahoma" panose="020B0604030504040204" pitchFamily="34" charset="0"/>
              </a:rPr>
              <a:t>RTP</a:t>
            </a:r>
            <a:r>
              <a:rPr lang="en-US" sz="2200" dirty="0">
                <a:latin typeface="Cambria" panose="02040503050406030204" pitchFamily="18" charset="0"/>
                <a:ea typeface="Cambria" panose="02040503050406030204" pitchFamily="18" charset="0"/>
                <a:cs typeface="Tahoma" panose="020B0604030504040204" pitchFamily="34" charset="0"/>
              </a:rPr>
              <a:t> received federal approval on 12/16/2022. Amendment #22 was adopted by SJCOG on 9/28/2023 and received FHWA approval on 10/13/2023. </a:t>
            </a:r>
          </a:p>
          <a:p>
            <a:pPr marL="342900" indent="-342900">
              <a:buFont typeface="Wingdings" panose="05000000000000000000" pitchFamily="2" charset="2"/>
              <a:buChar char="Ø"/>
            </a:pPr>
            <a:r>
              <a:rPr lang="en-US" sz="2200" dirty="0">
                <a:latin typeface="Cambria" panose="02040503050406030204" pitchFamily="18" charset="0"/>
                <a:ea typeface="Cambria" panose="02040503050406030204" pitchFamily="18" charset="0"/>
                <a:cs typeface="Tahoma" panose="020B0604030504040204" pitchFamily="34" charset="0"/>
              </a:rPr>
              <a:t> The scope of the proposed project is consistent with the project description in the 2023 </a:t>
            </a:r>
            <a:r>
              <a:rPr lang="en-US" sz="2200" dirty="0" err="1">
                <a:latin typeface="Cambria" panose="02040503050406030204" pitchFamily="18" charset="0"/>
                <a:ea typeface="Cambria" panose="02040503050406030204" pitchFamily="18" charset="0"/>
                <a:cs typeface="Tahoma" panose="020B0604030504040204" pitchFamily="34" charset="0"/>
              </a:rPr>
              <a:t>FTIP</a:t>
            </a:r>
            <a:r>
              <a:rPr lang="en-US" sz="2200" dirty="0">
                <a:latin typeface="Cambria" panose="02040503050406030204" pitchFamily="18" charset="0"/>
                <a:ea typeface="Cambria" panose="02040503050406030204" pitchFamily="18" charset="0"/>
                <a:cs typeface="Tahoma" panose="020B0604030504040204" pitchFamily="34" charset="0"/>
              </a:rPr>
              <a:t>. </a:t>
            </a:r>
          </a:p>
          <a:p>
            <a:pPr marL="342900" indent="-342900">
              <a:buFont typeface="Wingdings" panose="05000000000000000000" pitchFamily="2" charset="2"/>
              <a:buChar char="Ø"/>
            </a:pPr>
            <a:r>
              <a:rPr lang="en-US" sz="2200" dirty="0">
                <a:latin typeface="Cambria" panose="02040503050406030204" pitchFamily="18" charset="0"/>
                <a:ea typeface="Cambria" panose="02040503050406030204" pitchFamily="18" charset="0"/>
                <a:cs typeface="Tahoma" panose="020B0604030504040204" pitchFamily="34" charset="0"/>
              </a:rPr>
              <a:t>Project is funded by the FHWA’s Congestion Mitigation &amp; Air Quality Improvement Program (CMAQ) and local funds. </a:t>
            </a:r>
          </a:p>
        </p:txBody>
      </p:sp>
      <p:sp>
        <p:nvSpPr>
          <p:cNvPr id="3" name="TextBox 2">
            <a:extLst>
              <a:ext uri="{FF2B5EF4-FFF2-40B4-BE49-F238E27FC236}">
                <a16:creationId xmlns:a16="http://schemas.microsoft.com/office/drawing/2014/main" id="{9572E0BC-B962-6F0B-8B1C-449A059F3937}"/>
              </a:ext>
            </a:extLst>
          </p:cNvPr>
          <p:cNvSpPr txBox="1"/>
          <p:nvPr/>
        </p:nvSpPr>
        <p:spPr>
          <a:xfrm>
            <a:off x="923260" y="6185098"/>
            <a:ext cx="10198395" cy="307777"/>
          </a:xfrm>
          <a:prstGeom prst="rect">
            <a:avLst/>
          </a:prstGeom>
          <a:noFill/>
        </p:spPr>
        <p:txBody>
          <a:bodyPr wrap="square" rtlCol="0">
            <a:spAutoFit/>
          </a:bodyPr>
          <a:lstStyle/>
          <a:p>
            <a:r>
              <a:rPr lang="en-US" sz="1400" dirty="0">
                <a:latin typeface="Cambria" panose="02040503050406030204" pitchFamily="18" charset="0"/>
                <a:ea typeface="Cambria" panose="02040503050406030204" pitchFamily="18" charset="0"/>
              </a:rPr>
              <a:t>https://www.sjcog.org/DocumentCenter/View/8835/SJCOG-2023-FTIP-Amend-22-IAC</a:t>
            </a:r>
          </a:p>
        </p:txBody>
      </p:sp>
      <p:pic>
        <p:nvPicPr>
          <p:cNvPr id="9" name="Picture 8">
            <a:extLst>
              <a:ext uri="{FF2B5EF4-FFF2-40B4-BE49-F238E27FC236}">
                <a16:creationId xmlns:a16="http://schemas.microsoft.com/office/drawing/2014/main" id="{4EE70606-7E3C-CEA0-A266-1F702A375870}"/>
              </a:ext>
            </a:extLst>
          </p:cNvPr>
          <p:cNvPicPr>
            <a:picLocks noChangeAspect="1"/>
          </p:cNvPicPr>
          <p:nvPr/>
        </p:nvPicPr>
        <p:blipFill>
          <a:blip r:embed="rId2"/>
          <a:stretch>
            <a:fillRect/>
          </a:stretch>
        </p:blipFill>
        <p:spPr>
          <a:xfrm>
            <a:off x="7464279" y="1830720"/>
            <a:ext cx="4320340" cy="3005174"/>
          </a:xfrm>
          <a:prstGeom prst="rect">
            <a:avLst/>
          </a:prstGeom>
        </p:spPr>
      </p:pic>
    </p:spTree>
    <p:extLst>
      <p:ext uri="{BB962C8B-B14F-4D97-AF65-F5344CB8AC3E}">
        <p14:creationId xmlns:p14="http://schemas.microsoft.com/office/powerpoint/2010/main" val="373155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3797D-9446-F251-B1F9-97D4915EF281}"/>
              </a:ext>
            </a:extLst>
          </p:cNvPr>
          <p:cNvPicPr>
            <a:picLocks noChangeAspect="1"/>
          </p:cNvPicPr>
          <p:nvPr/>
        </p:nvPicPr>
        <p:blipFill rotWithShape="1">
          <a:blip r:embed="rId2"/>
          <a:srcRect l="5841" r="30394"/>
          <a:stretch/>
        </p:blipFill>
        <p:spPr>
          <a:xfrm>
            <a:off x="9006390" y="4165600"/>
            <a:ext cx="2460124" cy="1642364"/>
          </a:xfrm>
          <a:prstGeom prst="rect">
            <a:avLst/>
          </a:prstGeom>
        </p:spPr>
      </p:pic>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Build Scenario Project Feature </a:t>
            </a:r>
          </a:p>
        </p:txBody>
      </p:sp>
      <p:pic>
        <p:nvPicPr>
          <p:cNvPr id="4" name="Picture 3">
            <a:extLst>
              <a:ext uri="{FF2B5EF4-FFF2-40B4-BE49-F238E27FC236}">
                <a16:creationId xmlns:a16="http://schemas.microsoft.com/office/drawing/2014/main" id="{082CA4ED-76D2-2411-1A26-0DA632D31954}"/>
              </a:ext>
            </a:extLst>
          </p:cNvPr>
          <p:cNvPicPr>
            <a:picLocks noChangeAspect="1"/>
          </p:cNvPicPr>
          <p:nvPr/>
        </p:nvPicPr>
        <p:blipFill rotWithShape="1">
          <a:blip r:embed="rId3"/>
          <a:srcRect t="1123" r="4484" b="28586"/>
          <a:stretch/>
        </p:blipFill>
        <p:spPr>
          <a:xfrm>
            <a:off x="387189" y="1745952"/>
            <a:ext cx="8619201" cy="4077295"/>
          </a:xfrm>
          <a:prstGeom prst="rect">
            <a:avLst/>
          </a:prstGeom>
        </p:spPr>
      </p:pic>
    </p:spTree>
    <p:extLst>
      <p:ext uri="{BB962C8B-B14F-4D97-AF65-F5344CB8AC3E}">
        <p14:creationId xmlns:p14="http://schemas.microsoft.com/office/powerpoint/2010/main" val="262108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a:xfrm>
            <a:off x="838200" y="365125"/>
            <a:ext cx="10515600" cy="1325563"/>
          </a:xfrm>
        </p:spPr>
        <p:txBody>
          <a:bodyPr>
            <a:normAutofit/>
          </a:bodyPr>
          <a:lstStyle/>
          <a:p>
            <a:r>
              <a:rPr lang="en-US" sz="3600" dirty="0">
                <a:latin typeface="Cambria" panose="02040503050406030204" pitchFamily="18" charset="0"/>
                <a:ea typeface="Cambria" panose="02040503050406030204" pitchFamily="18" charset="0"/>
              </a:rPr>
              <a:t>Traffic Data</a:t>
            </a:r>
          </a:p>
        </p:txBody>
      </p:sp>
      <p:sp>
        <p:nvSpPr>
          <p:cNvPr id="8" name="TextBox 7">
            <a:extLst>
              <a:ext uri="{FF2B5EF4-FFF2-40B4-BE49-F238E27FC236}">
                <a16:creationId xmlns:a16="http://schemas.microsoft.com/office/drawing/2014/main" id="{4C5F635D-BA8F-929E-FBA7-BD3D55DE49D4}"/>
              </a:ext>
            </a:extLst>
          </p:cNvPr>
          <p:cNvSpPr txBox="1"/>
          <p:nvPr/>
        </p:nvSpPr>
        <p:spPr>
          <a:xfrm>
            <a:off x="838200" y="1546309"/>
            <a:ext cx="10515600" cy="2900794"/>
          </a:xfrm>
          <a:prstGeom prst="rect">
            <a:avLst/>
          </a:prstGeom>
          <a:noFill/>
        </p:spPr>
        <p:txBody>
          <a:bodyPr wrap="square" rtlCol="0">
            <a:spAutoFit/>
          </a:bodyPr>
          <a:lstStyle/>
          <a:p>
            <a:pPr marL="285750" indent="-285750">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Years Considered: Three different years are considered for assessing the traffic data. </a:t>
            </a:r>
          </a:p>
          <a:p>
            <a:pPr marL="742950" lvl="1" indent="-285750">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Existing (2023) </a:t>
            </a:r>
          </a:p>
          <a:p>
            <a:pPr marL="742950" lvl="1" indent="-285750">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Opening (2025)</a:t>
            </a:r>
          </a:p>
          <a:p>
            <a:pPr marL="742950" lvl="1" indent="-285750">
              <a:spcBef>
                <a:spcPts val="600"/>
              </a:spcBef>
              <a:spcAft>
                <a:spcPts val="6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Analysis year (2045) [The design year of the project is selected as the analysis year.] </a:t>
            </a:r>
          </a:p>
          <a:p>
            <a:pPr marL="342900" lvl="1" indent="-342900">
              <a:spcBef>
                <a:spcPts val="300"/>
              </a:spcBef>
              <a:spcAft>
                <a:spcPts val="3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Truck Percentages will be 2% of total AADT</a:t>
            </a:r>
          </a:p>
          <a:p>
            <a:pPr marL="342900" lvl="1" indent="-342900">
              <a:spcBef>
                <a:spcPts val="300"/>
              </a:spcBef>
              <a:spcAft>
                <a:spcPts val="300"/>
              </a:spcAft>
              <a:buSzPct val="80000"/>
              <a:buFont typeface="Wingdings" panose="05000000000000000000" pitchFamily="2" charset="2"/>
              <a:buChar char="Ø"/>
            </a:pPr>
            <a:r>
              <a:rPr lang="en-US" sz="2000" dirty="0">
                <a:latin typeface="Cambria" panose="02040503050406030204" pitchFamily="18" charset="0"/>
                <a:ea typeface="Cambria" panose="02040503050406030204" pitchFamily="18" charset="0"/>
              </a:rPr>
              <a:t>Existing Year (2023): Traffic data consisting of Average Daily Traffic (ADT) and trucks ADT for the existing 2023 year is shown below:</a:t>
            </a:r>
          </a:p>
        </p:txBody>
      </p:sp>
      <p:graphicFrame>
        <p:nvGraphicFramePr>
          <p:cNvPr id="13" name="Table 12">
            <a:extLst>
              <a:ext uri="{FF2B5EF4-FFF2-40B4-BE49-F238E27FC236}">
                <a16:creationId xmlns:a16="http://schemas.microsoft.com/office/drawing/2014/main" id="{8D4DFA2E-FC06-F59D-9737-B9B65FAB3A33}"/>
              </a:ext>
            </a:extLst>
          </p:cNvPr>
          <p:cNvGraphicFramePr>
            <a:graphicFrameLocks noGrp="1"/>
          </p:cNvGraphicFramePr>
          <p:nvPr>
            <p:extLst>
              <p:ext uri="{D42A27DB-BD31-4B8C-83A1-F6EECF244321}">
                <p14:modId xmlns:p14="http://schemas.microsoft.com/office/powerpoint/2010/main" val="3398367568"/>
              </p:ext>
            </p:extLst>
          </p:nvPr>
        </p:nvGraphicFramePr>
        <p:xfrm>
          <a:off x="1834815" y="4851342"/>
          <a:ext cx="8522369" cy="1349745"/>
        </p:xfrm>
        <a:graphic>
          <a:graphicData uri="http://schemas.openxmlformats.org/drawingml/2006/table">
            <a:tbl>
              <a:tblPr firstRow="1" bandRow="1"/>
              <a:tblGrid>
                <a:gridCol w="2488377">
                  <a:extLst>
                    <a:ext uri="{9D8B030D-6E8A-4147-A177-3AD203B41FA5}">
                      <a16:colId xmlns:a16="http://schemas.microsoft.com/office/drawing/2014/main" val="3451306687"/>
                    </a:ext>
                  </a:extLst>
                </a:gridCol>
                <a:gridCol w="2488377">
                  <a:extLst>
                    <a:ext uri="{9D8B030D-6E8A-4147-A177-3AD203B41FA5}">
                      <a16:colId xmlns:a16="http://schemas.microsoft.com/office/drawing/2014/main" val="703208103"/>
                    </a:ext>
                  </a:extLst>
                </a:gridCol>
                <a:gridCol w="1450479">
                  <a:extLst>
                    <a:ext uri="{9D8B030D-6E8A-4147-A177-3AD203B41FA5}">
                      <a16:colId xmlns:a16="http://schemas.microsoft.com/office/drawing/2014/main" val="2762616685"/>
                    </a:ext>
                  </a:extLst>
                </a:gridCol>
                <a:gridCol w="2095136">
                  <a:extLst>
                    <a:ext uri="{9D8B030D-6E8A-4147-A177-3AD203B41FA5}">
                      <a16:colId xmlns:a16="http://schemas.microsoft.com/office/drawing/2014/main" val="3668204960"/>
                    </a:ext>
                  </a:extLst>
                </a:gridCol>
              </a:tblGrid>
              <a:tr h="587110">
                <a:tc>
                  <a:txBody>
                    <a:bodyPr/>
                    <a:lstStyle/>
                    <a:p>
                      <a:pPr marL="8890" marR="0" algn="ctr" defTabSz="914400" rtl="0" eaLnBrk="1" latinLnBrk="0" hangingPunct="1">
                        <a:lnSpc>
                          <a:spcPct val="115000"/>
                        </a:lnSpc>
                        <a:spcBef>
                          <a:spcPts val="0"/>
                        </a:spcBef>
                        <a:spcAft>
                          <a:spcPts val="0"/>
                        </a:spcAft>
                      </a:pPr>
                      <a:r>
                        <a:rPr lang="en-US" sz="2000" b="1" i="1" kern="1200" dirty="0">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Roadway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dirty="0">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Build Scenario</a:t>
                      </a:r>
                      <a:endParaRPr lang="en-US" sz="2000" dirty="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AADT</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8890" marR="0" algn="ctr">
                        <a:lnSpc>
                          <a:spcPct val="115000"/>
                        </a:lnSpc>
                        <a:spcBef>
                          <a:spcPts val="0"/>
                        </a:spcBef>
                        <a:spcAft>
                          <a:spcPts val="0"/>
                        </a:spcAft>
                      </a:pPr>
                      <a:r>
                        <a:rPr lang="en-US" sz="2000" b="1" i="1">
                          <a:solidFill>
                            <a:srgbClr val="FFFFFF"/>
                          </a:solidFill>
                          <a:effectLst/>
                          <a:highlight>
                            <a:srgbClr val="002060"/>
                          </a:highlight>
                          <a:latin typeface="Cambria" panose="02040503050406030204" pitchFamily="18" charset="0"/>
                          <a:ea typeface="Cambria" panose="02040503050406030204" pitchFamily="18" charset="0"/>
                          <a:cs typeface="Segoe UI" panose="020B0502040204020203" pitchFamily="34" charset="0"/>
                        </a:rPr>
                        <a:t>Truck AADT (2%)</a:t>
                      </a:r>
                      <a:endParaRPr lang="en-US" sz="2000">
                        <a:solidFill>
                          <a:srgbClr val="000000"/>
                        </a:solidFill>
                        <a:effectLst/>
                        <a:highlight>
                          <a:srgbClr val="002060"/>
                        </a:highligh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555500847"/>
                  </a:ext>
                </a:extLst>
              </a:tr>
              <a:tr h="587110">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Alpine Avenue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2023 Existing</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21,036</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marR="0" algn="ctr">
                        <a:lnSpc>
                          <a:spcPct val="115000"/>
                        </a:lnSpc>
                        <a:spcBef>
                          <a:spcPts val="0"/>
                        </a:spcBef>
                        <a:spcAft>
                          <a:spcPts val="0"/>
                        </a:spcAft>
                      </a:pPr>
                      <a:r>
                        <a:rPr lang="en-US" sz="20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420</a:t>
                      </a:r>
                      <a:endParaRPr lang="en-US" sz="2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791176"/>
                  </a:ext>
                </a:extLst>
              </a:tr>
            </a:tbl>
          </a:graphicData>
        </a:graphic>
      </p:graphicFrame>
    </p:spTree>
    <p:extLst>
      <p:ext uri="{BB962C8B-B14F-4D97-AF65-F5344CB8AC3E}">
        <p14:creationId xmlns:p14="http://schemas.microsoft.com/office/powerpoint/2010/main" val="3675223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2ed1de1-7c8c-4a99-8865-4cb2815106b7">
      <Terms xmlns="http://schemas.microsoft.com/office/infopath/2007/PartnerControls"/>
    </lcf76f155ced4ddcb4097134ff3c332f>
    <TaxCatchAll xmlns="7e8ff2c0-4d93-4b01-9253-d8c9c254b2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4CED8B5D425241A87022636C7FB96C" ma:contentTypeVersion="17" ma:contentTypeDescription="Create a new document." ma:contentTypeScope="" ma:versionID="a44b30c9f50c52c11d8111f1c367c230">
  <xsd:schema xmlns:xsd="http://www.w3.org/2001/XMLSchema" xmlns:xs="http://www.w3.org/2001/XMLSchema" xmlns:p="http://schemas.microsoft.com/office/2006/metadata/properties" xmlns:ns2="72ed1de1-7c8c-4a99-8865-4cb2815106b7" xmlns:ns3="7e8ff2c0-4d93-4b01-9253-d8c9c254b22e" targetNamespace="http://schemas.microsoft.com/office/2006/metadata/properties" ma:root="true" ma:fieldsID="78ecf14a7638450d3a8abb387ed96818" ns2:_="" ns3:_="">
    <xsd:import namespace="72ed1de1-7c8c-4a99-8865-4cb2815106b7"/>
    <xsd:import namespace="7e8ff2c0-4d93-4b01-9253-d8c9c254b2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ed1de1-7c8c-4a99-8865-4cb281510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ac244c-09f3-41c0-a84d-da3aec2a98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8ff2c0-4d93-4b01-9253-d8c9c254b2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236c7a-d8dc-430f-b0f2-f29b282fa5c7}" ma:internalName="TaxCatchAll" ma:showField="CatchAllData" ma:web="7e8ff2c0-4d93-4b01-9253-d8c9c254b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4BA45B-9C5C-45D8-8A9E-01FFF49CD7A3}">
  <ds:schemaRefs>
    <ds:schemaRef ds:uri="http://schemas.microsoft.com/office/2006/metadata/properties"/>
    <ds:schemaRef ds:uri="http://schemas.microsoft.com/office/infopath/2007/PartnerControls"/>
    <ds:schemaRef ds:uri="72ed1de1-7c8c-4a99-8865-4cb2815106b7"/>
    <ds:schemaRef ds:uri="7e8ff2c0-4d93-4b01-9253-d8c9c254b22e"/>
  </ds:schemaRefs>
</ds:datastoreItem>
</file>

<file path=customXml/itemProps2.xml><?xml version="1.0" encoding="utf-8"?>
<ds:datastoreItem xmlns:ds="http://schemas.openxmlformats.org/officeDocument/2006/customXml" ds:itemID="{CDB38C93-1AF9-40C4-B250-661B88401D53}">
  <ds:schemaRefs>
    <ds:schemaRef ds:uri="http://schemas.microsoft.com/sharepoint/v3/contenttype/forms"/>
  </ds:schemaRefs>
</ds:datastoreItem>
</file>

<file path=customXml/itemProps3.xml><?xml version="1.0" encoding="utf-8"?>
<ds:datastoreItem xmlns:ds="http://schemas.openxmlformats.org/officeDocument/2006/customXml" ds:itemID="{086AFF18-3DE5-4FED-B303-455919F5E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ed1de1-7c8c-4a99-8865-4cb2815106b7"/>
    <ds:schemaRef ds:uri="7e8ff2c0-4d93-4b01-9253-d8c9c254b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2098</TotalTime>
  <Words>1077</Words>
  <Application>Microsoft Office PowerPoint</Application>
  <PresentationFormat>Widescreen</PresentationFormat>
  <Paragraphs>166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Cambria</vt:lpstr>
      <vt:lpstr>Corbel</vt:lpstr>
      <vt:lpstr>Wingdings</vt:lpstr>
      <vt:lpstr>Office Theme</vt:lpstr>
      <vt:lpstr>Alpine and Alvarado Avenue Conversion to 3-way Traffic Signal Project – CML-5008(193)</vt:lpstr>
      <vt:lpstr>Project Overview</vt:lpstr>
      <vt:lpstr>Project Description</vt:lpstr>
      <vt:lpstr>Project Location</vt:lpstr>
      <vt:lpstr>Project Location</vt:lpstr>
      <vt:lpstr>Project Purpose and Need</vt:lpstr>
      <vt:lpstr>Project Listing in the TIP</vt:lpstr>
      <vt:lpstr>Build Scenario Project Feature </vt:lpstr>
      <vt:lpstr>Traffic Data</vt:lpstr>
      <vt:lpstr>Traffic Data</vt:lpstr>
      <vt:lpstr>Traffic Data</vt:lpstr>
      <vt:lpstr>Traffic Data – Level of Service (LOS) and Delay Analysis</vt:lpstr>
      <vt:lpstr>Summary of Traffic Findings</vt:lpstr>
      <vt:lpstr>Project Schedule</vt:lpstr>
      <vt:lpstr>Project-level Conformity Conclusion</vt:lpstr>
      <vt:lpstr>Project-level Conformity 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Suriya Vallamsundar</dc:creator>
  <cp:lastModifiedBy>Suriya Vallamsundar</cp:lastModifiedBy>
  <cp:revision>32</cp:revision>
  <dcterms:created xsi:type="dcterms:W3CDTF">2024-04-19T20:28:41Z</dcterms:created>
  <dcterms:modified xsi:type="dcterms:W3CDTF">2024-05-20T17:28:03Z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0x010100784CED8B5D425241A87022636C7FB96C</vt:lpwstr>
  </property>
</Properties>
</file>