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media/image12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30.jpg" ContentType="image/jpeg"/>
  <Override PartName="/ppt/notesSlides/notesSlide26.xml" ContentType="application/vnd.openxmlformats-officedocument.presentationml.notesSlide+xml"/>
  <Override PartName="/ppt/media/image31.jpg" ContentType="image/jpeg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1" r:id="rId3"/>
    <p:sldMasterId id="2147483648" r:id="rId4"/>
  </p:sldMasterIdLst>
  <p:notesMasterIdLst>
    <p:notesMasterId r:id="rId38"/>
  </p:notesMasterIdLst>
  <p:handoutMasterIdLst>
    <p:handoutMasterId r:id="rId39"/>
  </p:handoutMasterIdLst>
  <p:sldIdLst>
    <p:sldId id="295" r:id="rId5"/>
    <p:sldId id="331" r:id="rId6"/>
    <p:sldId id="293" r:id="rId7"/>
    <p:sldId id="340" r:id="rId8"/>
    <p:sldId id="371" r:id="rId9"/>
    <p:sldId id="311" r:id="rId10"/>
    <p:sldId id="370" r:id="rId11"/>
    <p:sldId id="396" r:id="rId12"/>
    <p:sldId id="397" r:id="rId13"/>
    <p:sldId id="345" r:id="rId14"/>
    <p:sldId id="393" r:id="rId15"/>
    <p:sldId id="394" r:id="rId16"/>
    <p:sldId id="395" r:id="rId17"/>
    <p:sldId id="356" r:id="rId18"/>
    <p:sldId id="376" r:id="rId19"/>
    <p:sldId id="377" r:id="rId20"/>
    <p:sldId id="357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2" r:id="rId29"/>
    <p:sldId id="378" r:id="rId30"/>
    <p:sldId id="391" r:id="rId31"/>
    <p:sldId id="381" r:id="rId32"/>
    <p:sldId id="383" r:id="rId33"/>
    <p:sldId id="382" r:id="rId34"/>
    <p:sldId id="294" r:id="rId35"/>
    <p:sldId id="367" r:id="rId36"/>
    <p:sldId id="2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88B8C5-214B-9664-0D13-EC129BF49EFA}" name="Sarah Sweet" initials="SS" userId="S::sarah.sweet@dksassociates.com::0c74349c-7b95-4e19-aa08-47292678c14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AB4A"/>
    <a:srgbClr val="0079C2"/>
    <a:srgbClr val="50B556"/>
    <a:srgbClr val="2A5CAB"/>
    <a:srgbClr val="143D66"/>
    <a:srgbClr val="F4E023"/>
    <a:srgbClr val="FFCE06"/>
    <a:srgbClr val="FFFFFF"/>
    <a:srgbClr val="4CB516"/>
    <a:srgbClr val="307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357" autoAdjust="0"/>
  </p:normalViewPr>
  <p:slideViewPr>
    <p:cSldViewPr snapToGrid="0" snapToObjects="1">
      <p:cViewPr varScale="1">
        <p:scale>
          <a:sx n="104" d="100"/>
          <a:sy n="104" d="100"/>
        </p:scale>
        <p:origin x="120" y="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rah.sweet\Desktop\Work%20offline\SJCOG\Frontiers%20sections%20for%20SJCOG\San%20Joaquin%20County%20Existing%20Conditions%20&amp;%20EV%20Forecast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dksassociates.local\all-dks\Marketing\Smart%20Mobility,%20EV%20&amp;%20Vision%20Zero\Electromobility\CEC_Data\TN238851_20210714T100913_AB%202127%20Commission%20Report%20Table%20Resul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dksassociates.local\all-dks\Marketing\Smart%20Mobility,%20EV%20&amp;%20Vision%20Zero\Electromobility\CEC_Data\TN238851_20210714T100913_AB%202127%20Commission%20Report%20Table%20Resul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ZEV % of Registered Vehicles in San Joaquin County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Fast Growth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'LD Forecast'!$B$1:$S$1</c:f>
              <c:numCache>
                <c:formatCode>General</c:formatCode>
                <c:ptCount val="1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</c:numCache>
            </c:numRef>
          </c:cat>
          <c:val>
            <c:numRef>
              <c:f>'LD Forecast'!$B$20:$S$20</c:f>
              <c:numCache>
                <c:formatCode>0.0%</c:formatCode>
                <c:ptCount val="18"/>
                <c:pt idx="0">
                  <c:v>2.9560470291126882E-3</c:v>
                </c:pt>
                <c:pt idx="1">
                  <c:v>4.3098020241653795E-3</c:v>
                </c:pt>
                <c:pt idx="2">
                  <c:v>6.0106190872291501E-3</c:v>
                </c:pt>
                <c:pt idx="3">
                  <c:v>9.6700352982535404E-3</c:v>
                </c:pt>
                <c:pt idx="4">
                  <c:v>1.9488313481576251E-2</c:v>
                </c:pt>
                <c:pt idx="5">
                  <c:v>3.3730561491203515E-2</c:v>
                </c:pt>
                <c:pt idx="6">
                  <c:v>5.2365057535771864E-2</c:v>
                </c:pt>
                <c:pt idx="7">
                  <c:v>7.4761057795102587E-2</c:v>
                </c:pt>
                <c:pt idx="8">
                  <c:v>0.10119121538887189</c:v>
                </c:pt>
                <c:pt idx="9">
                  <c:v>0.13162660365114062</c:v>
                </c:pt>
                <c:pt idx="10">
                  <c:v>0.16573887858882805</c:v>
                </c:pt>
                <c:pt idx="11">
                  <c:v>0.20380130006623889</c:v>
                </c:pt>
                <c:pt idx="12">
                  <c:v>0.24548591906749817</c:v>
                </c:pt>
                <c:pt idx="13">
                  <c:v>0.29076676285801678</c:v>
                </c:pt>
                <c:pt idx="14">
                  <c:v>0.3402172944269119</c:v>
                </c:pt>
                <c:pt idx="15">
                  <c:v>0.39350799055196412</c:v>
                </c:pt>
                <c:pt idx="16">
                  <c:v>0.45061131557998535</c:v>
                </c:pt>
                <c:pt idx="17">
                  <c:v>0.50730518488524634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BD-4A35-9614-BAD903914621}"/>
            </c:ext>
          </c:extLst>
        </c:ser>
        <c:ser>
          <c:idx val="1"/>
          <c:order val="1"/>
          <c:tx>
            <c:v>Medium Growth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'LD Forecast'!$B$1:$S$1</c:f>
              <c:numCache>
                <c:formatCode>General</c:formatCode>
                <c:ptCount val="1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</c:numCache>
            </c:numRef>
          </c:cat>
          <c:val>
            <c:numRef>
              <c:f>'LD Forecast'!$B$25:$S$25</c:f>
              <c:numCache>
                <c:formatCode>0.0%</c:formatCode>
                <c:ptCount val="18"/>
                <c:pt idx="0">
                  <c:v>2.9560470291126882E-3</c:v>
                </c:pt>
                <c:pt idx="1">
                  <c:v>4.3098020241653795E-3</c:v>
                </c:pt>
                <c:pt idx="2">
                  <c:v>6.0106190872291501E-3</c:v>
                </c:pt>
                <c:pt idx="3">
                  <c:v>9.6700352982535404E-3</c:v>
                </c:pt>
                <c:pt idx="4">
                  <c:v>1.8169964608236198E-2</c:v>
                </c:pt>
                <c:pt idx="5">
                  <c:v>2.8946018724030423E-2</c:v>
                </c:pt>
                <c:pt idx="6">
                  <c:v>4.1921951890187492E-2</c:v>
                </c:pt>
                <c:pt idx="7">
                  <c:v>5.7201839912913284E-2</c:v>
                </c:pt>
                <c:pt idx="8">
                  <c:v>7.5368411919838424E-2</c:v>
                </c:pt>
                <c:pt idx="9">
                  <c:v>9.6221194282582634E-2</c:v>
                </c:pt>
                <c:pt idx="10">
                  <c:v>0.12010047539512946</c:v>
                </c:pt>
                <c:pt idx="11">
                  <c:v>0.14710440384024698</c:v>
                </c:pt>
                <c:pt idx="12">
                  <c:v>0.17840907351078472</c:v>
                </c:pt>
                <c:pt idx="13">
                  <c:v>0.21398364621814336</c:v>
                </c:pt>
                <c:pt idx="14">
                  <c:v>0.25409712964091435</c:v>
                </c:pt>
                <c:pt idx="15">
                  <c:v>0.2993162272993567</c:v>
                </c:pt>
                <c:pt idx="16">
                  <c:v>0.35050320394649331</c:v>
                </c:pt>
                <c:pt idx="17">
                  <c:v>0.40791489203346171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BD-4A35-9614-BAD903914621}"/>
            </c:ext>
          </c:extLst>
        </c:ser>
        <c:ser>
          <c:idx val="2"/>
          <c:order val="2"/>
          <c:tx>
            <c:v>Slow Growth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'LD Forecast'!$B$1:$S$1</c:f>
              <c:numCache>
                <c:formatCode>General</c:formatCode>
                <c:ptCount val="1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</c:numCache>
            </c:numRef>
          </c:cat>
          <c:val>
            <c:numRef>
              <c:f>'LD Forecast'!$B$30:$S$30</c:f>
              <c:numCache>
                <c:formatCode>0.0%</c:formatCode>
                <c:ptCount val="18"/>
                <c:pt idx="0">
                  <c:v>2.9560470291126882E-3</c:v>
                </c:pt>
                <c:pt idx="1">
                  <c:v>4.3098020241653795E-3</c:v>
                </c:pt>
                <c:pt idx="2">
                  <c:v>6.0106190872291501E-3</c:v>
                </c:pt>
                <c:pt idx="3">
                  <c:v>9.6700352982535404E-3</c:v>
                </c:pt>
                <c:pt idx="4">
                  <c:v>1.7690565017930725E-2</c:v>
                </c:pt>
                <c:pt idx="5">
                  <c:v>2.7031857866765485E-2</c:v>
                </c:pt>
                <c:pt idx="6">
                  <c:v>3.7684443397609971E-2</c:v>
                </c:pt>
                <c:pt idx="7">
                  <c:v>4.9399219275396332E-2</c:v>
                </c:pt>
                <c:pt idx="8">
                  <c:v>6.2228494081284363E-2</c:v>
                </c:pt>
                <c:pt idx="9">
                  <c:v>7.6284126269902108E-2</c:v>
                </c:pt>
                <c:pt idx="10">
                  <c:v>9.2516121505051091E-2</c:v>
                </c:pt>
                <c:pt idx="11">
                  <c:v>0.11108864916171975</c:v>
                </c:pt>
                <c:pt idx="12">
                  <c:v>0.13192500165378965</c:v>
                </c:pt>
                <c:pt idx="13">
                  <c:v>0.15620744534651135</c:v>
                </c:pt>
                <c:pt idx="14">
                  <c:v>0.18295247108375906</c:v>
                </c:pt>
                <c:pt idx="15">
                  <c:v>0.21489896872347994</c:v>
                </c:pt>
                <c:pt idx="16">
                  <c:v>0.25470626414110242</c:v>
                </c:pt>
                <c:pt idx="17">
                  <c:v>0.31280485802921254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9BD-4A35-9614-BAD9039146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17377783"/>
        <c:axId val="39083992"/>
      </c:lineChart>
      <c:catAx>
        <c:axId val="1417377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42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39083992"/>
        <c:crosses val="autoZero"/>
        <c:auto val="1"/>
        <c:lblAlgn val="ctr"/>
        <c:lblOffset val="100"/>
        <c:noMultiLvlLbl val="0"/>
      </c:catAx>
      <c:valAx>
        <c:axId val="39083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1417377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bg2">
              <a:lumMod val="25000"/>
            </a:schemeClr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'County (2)'!$A$4</c:f>
          <c:strCache>
            <c:ptCount val="1"/>
            <c:pt idx="0">
              <c:v>CEC TOTAL RECOMMENDED EVSE - SAN JOAQUIN COUNTY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'County (2)'!$C$2</c:f>
              <c:strCache>
                <c:ptCount val="1"/>
                <c:pt idx="0">
                  <c:v>MUD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'County (2)'!$B$3:$B$18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</c:numCache>
            </c:numRef>
          </c:cat>
          <c:val>
            <c:numRef>
              <c:f>'County (2)'!$C$3:$C$18</c:f>
              <c:numCache>
                <c:formatCode>_(* #,##0_);_(* \(#,##0\);_(* "-"??_);_(@_)</c:formatCode>
                <c:ptCount val="16"/>
                <c:pt idx="0">
                  <c:v>717.14492433088571</c:v>
                </c:pt>
                <c:pt idx="1">
                  <c:v>820.5243692828667</c:v>
                </c:pt>
                <c:pt idx="2">
                  <c:v>940.41494662014975</c:v>
                </c:pt>
                <c:pt idx="3">
                  <c:v>1003.9134239022635</c:v>
                </c:pt>
                <c:pt idx="4">
                  <c:v>1136.2645440427546</c:v>
                </c:pt>
                <c:pt idx="5">
                  <c:v>1355.3725457617838</c:v>
                </c:pt>
                <c:pt idx="6">
                  <c:v>1579.8061957062341</c:v>
                </c:pt>
                <c:pt idx="7">
                  <c:v>1866.9236723904082</c:v>
                </c:pt>
                <c:pt idx="8">
                  <c:v>2253.6468423340875</c:v>
                </c:pt>
                <c:pt idx="9">
                  <c:v>2676.4701039624674</c:v>
                </c:pt>
                <c:pt idx="10">
                  <c:v>3134.8255888667095</c:v>
                </c:pt>
                <c:pt idx="11">
                  <c:v>3618.0942940184991</c:v>
                </c:pt>
                <c:pt idx="12">
                  <c:v>3965.4273343416098</c:v>
                </c:pt>
                <c:pt idx="13">
                  <c:v>4296.630053261737</c:v>
                </c:pt>
                <c:pt idx="14">
                  <c:v>4606.3195547109881</c:v>
                </c:pt>
                <c:pt idx="15">
                  <c:v>4889.6089432411227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51-49B5-B4F6-D6B92DF1B2C6}"/>
            </c:ext>
          </c:extLst>
        </c:ser>
        <c:ser>
          <c:idx val="2"/>
          <c:order val="2"/>
          <c:tx>
            <c:strRef>
              <c:f>'County (2)'!$D$2</c:f>
              <c:strCache>
                <c:ptCount val="1"/>
                <c:pt idx="0">
                  <c:v>Work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'County (2)'!$B$3:$B$18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</c:numCache>
            </c:numRef>
          </c:cat>
          <c:val>
            <c:numRef>
              <c:f>'County (2)'!$D$3:$D$18</c:f>
              <c:numCache>
                <c:formatCode>_(* #,##0_);_(* \(#,##0\);_(* "-"??_);_(@_)</c:formatCode>
                <c:ptCount val="16"/>
                <c:pt idx="0">
                  <c:v>426.18539968479951</c:v>
                </c:pt>
                <c:pt idx="1">
                  <c:v>564.68105875781498</c:v>
                </c:pt>
                <c:pt idx="2">
                  <c:v>734.46221684591592</c:v>
                </c:pt>
                <c:pt idx="3">
                  <c:v>1037.9990345098649</c:v>
                </c:pt>
                <c:pt idx="4">
                  <c:v>1340.1834063111751</c:v>
                </c:pt>
                <c:pt idx="5">
                  <c:v>1841.8755479127249</c:v>
                </c:pt>
                <c:pt idx="6">
                  <c:v>2265.06846797465</c:v>
                </c:pt>
                <c:pt idx="7">
                  <c:v>2732.0183275222898</c:v>
                </c:pt>
                <c:pt idx="8">
                  <c:v>3343.4034712510602</c:v>
                </c:pt>
                <c:pt idx="9">
                  <c:v>4110.9587776861399</c:v>
                </c:pt>
                <c:pt idx="10">
                  <c:v>4795.9135148723799</c:v>
                </c:pt>
                <c:pt idx="11">
                  <c:v>5672.0422850679606</c:v>
                </c:pt>
                <c:pt idx="12">
                  <c:v>6520.688959738075</c:v>
                </c:pt>
                <c:pt idx="13">
                  <c:v>7317.9372521746254</c:v>
                </c:pt>
                <c:pt idx="14">
                  <c:v>7907.6451859287699</c:v>
                </c:pt>
                <c:pt idx="15">
                  <c:v>8661.7403181842965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51-49B5-B4F6-D6B92DF1B2C6}"/>
            </c:ext>
          </c:extLst>
        </c:ser>
        <c:ser>
          <c:idx val="3"/>
          <c:order val="3"/>
          <c:tx>
            <c:strRef>
              <c:f>'County (2)'!$E$2</c:f>
              <c:strCache>
                <c:ptCount val="1"/>
                <c:pt idx="0">
                  <c:v>Public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'County (2)'!$B$3:$B$18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</c:numCache>
            </c:numRef>
          </c:cat>
          <c:val>
            <c:numRef>
              <c:f>'County (2)'!$E$3:$E$18</c:f>
              <c:numCache>
                <c:formatCode>_(* #,##0_);_(* \(#,##0\);_(* "-"??_);_(@_)</c:formatCode>
                <c:ptCount val="16"/>
                <c:pt idx="0">
                  <c:v>863.75182756734944</c:v>
                </c:pt>
                <c:pt idx="1">
                  <c:v>1128.9936690304949</c:v>
                </c:pt>
                <c:pt idx="2">
                  <c:v>1446.0252755761599</c:v>
                </c:pt>
                <c:pt idx="3">
                  <c:v>1910.8849016095751</c:v>
                </c:pt>
                <c:pt idx="4">
                  <c:v>2349.3191695246401</c:v>
                </c:pt>
                <c:pt idx="5">
                  <c:v>3031.2278129215301</c:v>
                </c:pt>
                <c:pt idx="6">
                  <c:v>3898.0714365127951</c:v>
                </c:pt>
                <c:pt idx="7">
                  <c:v>4613.2275013263852</c:v>
                </c:pt>
                <c:pt idx="8">
                  <c:v>5385.5339228796602</c:v>
                </c:pt>
                <c:pt idx="9">
                  <c:v>6390.2587840475098</c:v>
                </c:pt>
                <c:pt idx="10">
                  <c:v>7509.9291811462354</c:v>
                </c:pt>
                <c:pt idx="11">
                  <c:v>8890.0890578173239</c:v>
                </c:pt>
                <c:pt idx="12">
                  <c:v>10170.311344418998</c:v>
                </c:pt>
                <c:pt idx="13">
                  <c:v>11281.505095456499</c:v>
                </c:pt>
                <c:pt idx="14">
                  <c:v>12246.273460675951</c:v>
                </c:pt>
                <c:pt idx="15">
                  <c:v>13270.439672818349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51-49B5-B4F6-D6B92DF1B2C6}"/>
            </c:ext>
          </c:extLst>
        </c:ser>
        <c:ser>
          <c:idx val="4"/>
          <c:order val="4"/>
          <c:tx>
            <c:strRef>
              <c:f>'County (2)'!$F$2</c:f>
              <c:strCache>
                <c:ptCount val="1"/>
                <c:pt idx="0">
                  <c:v>DCFC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'County (2)'!$B$3:$B$18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</c:numCache>
            </c:numRef>
          </c:cat>
          <c:val>
            <c:numRef>
              <c:f>'County (2)'!$F$3:$F$18</c:f>
              <c:numCache>
                <c:formatCode>_(* #,##0_);_(* \(#,##0\);_(* "-"??_);_(@_)</c:formatCode>
                <c:ptCount val="16"/>
                <c:pt idx="0">
                  <c:v>48.286734972611555</c:v>
                </c:pt>
                <c:pt idx="1">
                  <c:v>61.826626074694651</c:v>
                </c:pt>
                <c:pt idx="2">
                  <c:v>76.681742698656507</c:v>
                </c:pt>
                <c:pt idx="3">
                  <c:v>93.193193870724855</c:v>
                </c:pt>
                <c:pt idx="4">
                  <c:v>111.82297622750201</c:v>
                </c:pt>
                <c:pt idx="5">
                  <c:v>136.48430506963501</c:v>
                </c:pt>
                <c:pt idx="6">
                  <c:v>172.71202421065198</c:v>
                </c:pt>
                <c:pt idx="7">
                  <c:v>223.6196823611335</c:v>
                </c:pt>
                <c:pt idx="8">
                  <c:v>274.19713894547948</c:v>
                </c:pt>
                <c:pt idx="9">
                  <c:v>334.00667547227101</c:v>
                </c:pt>
                <c:pt idx="10">
                  <c:v>388.71436990663346</c:v>
                </c:pt>
                <c:pt idx="11">
                  <c:v>418.006702951948</c:v>
                </c:pt>
                <c:pt idx="12">
                  <c:v>524.202502992978</c:v>
                </c:pt>
                <c:pt idx="13">
                  <c:v>631.96375389810453</c:v>
                </c:pt>
                <c:pt idx="14">
                  <c:v>747.74270300053854</c:v>
                </c:pt>
                <c:pt idx="15">
                  <c:v>773.69644725244848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451-49B5-B4F6-D6B92DF1B2C6}"/>
            </c:ext>
          </c:extLst>
        </c:ser>
        <c:ser>
          <c:idx val="5"/>
          <c:order val="5"/>
          <c:tx>
            <c:strRef>
              <c:f>'County (2)'!$G$2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'County (2)'!$B$3:$B$18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</c:numCache>
            </c:numRef>
          </c:cat>
          <c:val>
            <c:numRef>
              <c:f>'County (2)'!$G$3:$G$18</c:f>
              <c:numCache>
                <c:formatCode>_(* #,##0_);_(* \(#,##0\);_(* "-"??_);_(@_)</c:formatCode>
                <c:ptCount val="16"/>
                <c:pt idx="0">
                  <c:v>2055.3688865556464</c:v>
                </c:pt>
                <c:pt idx="1">
                  <c:v>2576.0257231458713</c:v>
                </c:pt>
                <c:pt idx="2">
                  <c:v>3197.5841817408818</c:v>
                </c:pt>
                <c:pt idx="3">
                  <c:v>4045.9905538924281</c:v>
                </c:pt>
                <c:pt idx="4">
                  <c:v>4937.5900961060715</c:v>
                </c:pt>
                <c:pt idx="5">
                  <c:v>6364.9602116656733</c:v>
                </c:pt>
                <c:pt idx="6">
                  <c:v>7915.6581244043309</c:v>
                </c:pt>
                <c:pt idx="7">
                  <c:v>9435.7891836002182</c:v>
                </c:pt>
                <c:pt idx="8">
                  <c:v>11256.781375410286</c:v>
                </c:pt>
                <c:pt idx="9">
                  <c:v>13511.69434116839</c:v>
                </c:pt>
                <c:pt idx="10">
                  <c:v>15829.382654791956</c:v>
                </c:pt>
                <c:pt idx="11">
                  <c:v>18598.232339855735</c:v>
                </c:pt>
                <c:pt idx="12">
                  <c:v>21180.63014149166</c:v>
                </c:pt>
                <c:pt idx="13">
                  <c:v>23528.036154790967</c:v>
                </c:pt>
                <c:pt idx="14">
                  <c:v>25507.980904316246</c:v>
                </c:pt>
                <c:pt idx="15">
                  <c:v>27595.485381496219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451-49B5-B4F6-D6B92DF1B2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3762128"/>
        <c:axId val="49376545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'County (2)'!$B$2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'County (2)'!$B$3:$B$18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'County (2)'!$B$3:$B$18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0451-49B5-B4F6-D6B92DF1B2C6}"/>
                  </c:ext>
                </c:extLst>
              </c15:ser>
            </c15:filteredLineSeries>
          </c:ext>
        </c:extLst>
      </c:lineChart>
      <c:catAx>
        <c:axId val="49376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765456"/>
        <c:crosses val="autoZero"/>
        <c:auto val="1"/>
        <c:lblAlgn val="ctr"/>
        <c:lblOffset val="100"/>
        <c:noMultiLvlLbl val="0"/>
      </c:catAx>
      <c:valAx>
        <c:axId val="49376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762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'County (2)'!$A$5</c:f>
          <c:strCache>
            <c:ptCount val="1"/>
            <c:pt idx="0">
              <c:v>CEC RECOMMENDED DCFC - SAN JOAQUIN COUNTY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4"/>
          <c:order val="4"/>
          <c:tx>
            <c:strRef>
              <c:f>'County (2)'!$F$2</c:f>
              <c:strCache>
                <c:ptCount val="1"/>
                <c:pt idx="0">
                  <c:v>DCFC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'County (2)'!$B$3:$B$18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</c:numCache>
            </c:numRef>
          </c:cat>
          <c:val>
            <c:numRef>
              <c:f>'County (2)'!$F$3:$F$18</c:f>
              <c:numCache>
                <c:formatCode>_(* #,##0_);_(* \(#,##0\);_(* "-"??_);_(@_)</c:formatCode>
                <c:ptCount val="16"/>
                <c:pt idx="0">
                  <c:v>48.286734972611555</c:v>
                </c:pt>
                <c:pt idx="1">
                  <c:v>61.826626074694651</c:v>
                </c:pt>
                <c:pt idx="2">
                  <c:v>76.681742698656507</c:v>
                </c:pt>
                <c:pt idx="3">
                  <c:v>93.193193870724855</c:v>
                </c:pt>
                <c:pt idx="4">
                  <c:v>111.82297622750201</c:v>
                </c:pt>
                <c:pt idx="5">
                  <c:v>136.48430506963501</c:v>
                </c:pt>
                <c:pt idx="6">
                  <c:v>172.71202421065198</c:v>
                </c:pt>
                <c:pt idx="7">
                  <c:v>223.6196823611335</c:v>
                </c:pt>
                <c:pt idx="8">
                  <c:v>274.19713894547948</c:v>
                </c:pt>
                <c:pt idx="9">
                  <c:v>334.00667547227101</c:v>
                </c:pt>
                <c:pt idx="10">
                  <c:v>388.71436990663346</c:v>
                </c:pt>
                <c:pt idx="11">
                  <c:v>418.006702951948</c:v>
                </c:pt>
                <c:pt idx="12">
                  <c:v>524.202502992978</c:v>
                </c:pt>
                <c:pt idx="13">
                  <c:v>631.96375389810453</c:v>
                </c:pt>
                <c:pt idx="14">
                  <c:v>747.74270300053854</c:v>
                </c:pt>
                <c:pt idx="15">
                  <c:v>773.69644725244848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8B-4C0B-B234-FD852069C4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3762128"/>
        <c:axId val="49376545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'County (2)'!$B$2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'County (2)'!$B$3:$B$18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'County (2)'!$B$3:$B$18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8F8B-4C0B-B234-FD852069C453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'County (2)'!$C$2</c15:sqref>
                        </c15:formulaRef>
                      </c:ext>
                    </c:extLst>
                    <c:strCache>
                      <c:ptCount val="1"/>
                      <c:pt idx="0">
                        <c:v>MUD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'County (2)'!$B$3:$B$18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'County (2)'!$C$3:$C$18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6"/>
                      <c:pt idx="0">
                        <c:v>717.14492433088571</c:v>
                      </c:pt>
                      <c:pt idx="1">
                        <c:v>820.5243692828667</c:v>
                      </c:pt>
                      <c:pt idx="2">
                        <c:v>940.41494662014975</c:v>
                      </c:pt>
                      <c:pt idx="3">
                        <c:v>1003.9134239022635</c:v>
                      </c:pt>
                      <c:pt idx="4">
                        <c:v>1136.2645440427546</c:v>
                      </c:pt>
                      <c:pt idx="5">
                        <c:v>1355.3725457617838</c:v>
                      </c:pt>
                      <c:pt idx="6">
                        <c:v>1579.8061957062341</c:v>
                      </c:pt>
                      <c:pt idx="7">
                        <c:v>1866.9236723904082</c:v>
                      </c:pt>
                      <c:pt idx="8">
                        <c:v>2253.6468423340875</c:v>
                      </c:pt>
                      <c:pt idx="9">
                        <c:v>2676.4701039624674</c:v>
                      </c:pt>
                      <c:pt idx="10">
                        <c:v>3134.8255888667095</c:v>
                      </c:pt>
                      <c:pt idx="11">
                        <c:v>3618.0942940184991</c:v>
                      </c:pt>
                      <c:pt idx="12">
                        <c:v>3965.4273343416098</c:v>
                      </c:pt>
                      <c:pt idx="13">
                        <c:v>4296.630053261737</c:v>
                      </c:pt>
                      <c:pt idx="14">
                        <c:v>4606.3195547109881</c:v>
                      </c:pt>
                      <c:pt idx="15">
                        <c:v>4889.6089432411227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F8B-4C0B-B234-FD852069C45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'County (2)'!$D$2</c15:sqref>
                        </c15:formulaRef>
                      </c:ext>
                    </c:extLst>
                    <c:strCache>
                      <c:ptCount val="1"/>
                      <c:pt idx="0">
                        <c:v>Work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'County (2)'!$B$3:$B$18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'County (2)'!$D$3:$D$18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6"/>
                      <c:pt idx="0">
                        <c:v>426.18539968479951</c:v>
                      </c:pt>
                      <c:pt idx="1">
                        <c:v>564.68105875781498</c:v>
                      </c:pt>
                      <c:pt idx="2">
                        <c:v>734.46221684591592</c:v>
                      </c:pt>
                      <c:pt idx="3">
                        <c:v>1037.9990345098649</c:v>
                      </c:pt>
                      <c:pt idx="4">
                        <c:v>1340.1834063111751</c:v>
                      </c:pt>
                      <c:pt idx="5">
                        <c:v>1841.8755479127249</c:v>
                      </c:pt>
                      <c:pt idx="6">
                        <c:v>2265.06846797465</c:v>
                      </c:pt>
                      <c:pt idx="7">
                        <c:v>2732.0183275222898</c:v>
                      </c:pt>
                      <c:pt idx="8">
                        <c:v>3343.4034712510602</c:v>
                      </c:pt>
                      <c:pt idx="9">
                        <c:v>4110.9587776861399</c:v>
                      </c:pt>
                      <c:pt idx="10">
                        <c:v>4795.9135148723799</c:v>
                      </c:pt>
                      <c:pt idx="11">
                        <c:v>5672.0422850679606</c:v>
                      </c:pt>
                      <c:pt idx="12">
                        <c:v>6520.688959738075</c:v>
                      </c:pt>
                      <c:pt idx="13">
                        <c:v>7317.9372521746254</c:v>
                      </c:pt>
                      <c:pt idx="14">
                        <c:v>7907.6451859287699</c:v>
                      </c:pt>
                      <c:pt idx="15">
                        <c:v>8661.7403181842965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8F8B-4C0B-B234-FD852069C453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'County (2)'!$E$2</c15:sqref>
                        </c15:formulaRef>
                      </c:ext>
                    </c:extLst>
                    <c:strCache>
                      <c:ptCount val="1"/>
                      <c:pt idx="0">
                        <c:v>Public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'County (2)'!$B$3:$B$18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'County (2)'!$E$3:$E$18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6"/>
                      <c:pt idx="0">
                        <c:v>863.75182756734944</c:v>
                      </c:pt>
                      <c:pt idx="1">
                        <c:v>1128.9936690304949</c:v>
                      </c:pt>
                      <c:pt idx="2">
                        <c:v>1446.0252755761599</c:v>
                      </c:pt>
                      <c:pt idx="3">
                        <c:v>1910.8849016095751</c:v>
                      </c:pt>
                      <c:pt idx="4">
                        <c:v>2349.3191695246401</c:v>
                      </c:pt>
                      <c:pt idx="5">
                        <c:v>3031.2278129215301</c:v>
                      </c:pt>
                      <c:pt idx="6">
                        <c:v>3898.0714365127951</c:v>
                      </c:pt>
                      <c:pt idx="7">
                        <c:v>4613.2275013263852</c:v>
                      </c:pt>
                      <c:pt idx="8">
                        <c:v>5385.5339228796602</c:v>
                      </c:pt>
                      <c:pt idx="9">
                        <c:v>6390.2587840475098</c:v>
                      </c:pt>
                      <c:pt idx="10">
                        <c:v>7509.9291811462354</c:v>
                      </c:pt>
                      <c:pt idx="11">
                        <c:v>8890.0890578173239</c:v>
                      </c:pt>
                      <c:pt idx="12">
                        <c:v>10170.311344418998</c:v>
                      </c:pt>
                      <c:pt idx="13">
                        <c:v>11281.505095456499</c:v>
                      </c:pt>
                      <c:pt idx="14">
                        <c:v>12246.273460675951</c:v>
                      </c:pt>
                      <c:pt idx="15">
                        <c:v>13270.439672818349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F8B-4C0B-B234-FD852069C453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'County (2)'!$G$2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ln w="28575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'County (2)'!$B$3:$B$18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'County (2)'!$G$3:$G$18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6"/>
                      <c:pt idx="0">
                        <c:v>2055.3688865556464</c:v>
                      </c:pt>
                      <c:pt idx="1">
                        <c:v>2576.0257231458713</c:v>
                      </c:pt>
                      <c:pt idx="2">
                        <c:v>3197.5841817408818</c:v>
                      </c:pt>
                      <c:pt idx="3">
                        <c:v>4045.9905538924281</c:v>
                      </c:pt>
                      <c:pt idx="4">
                        <c:v>4937.5900961060715</c:v>
                      </c:pt>
                      <c:pt idx="5">
                        <c:v>6364.9602116656733</c:v>
                      </c:pt>
                      <c:pt idx="6">
                        <c:v>7915.6581244043309</c:v>
                      </c:pt>
                      <c:pt idx="7">
                        <c:v>9435.7891836002182</c:v>
                      </c:pt>
                      <c:pt idx="8">
                        <c:v>11256.781375410286</c:v>
                      </c:pt>
                      <c:pt idx="9">
                        <c:v>13511.69434116839</c:v>
                      </c:pt>
                      <c:pt idx="10">
                        <c:v>15829.382654791956</c:v>
                      </c:pt>
                      <c:pt idx="11">
                        <c:v>18598.232339855735</c:v>
                      </c:pt>
                      <c:pt idx="12">
                        <c:v>21180.63014149166</c:v>
                      </c:pt>
                      <c:pt idx="13">
                        <c:v>23528.036154790967</c:v>
                      </c:pt>
                      <c:pt idx="14">
                        <c:v>25507.980904316246</c:v>
                      </c:pt>
                      <c:pt idx="15">
                        <c:v>27595.485381496219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F8B-4C0B-B234-FD852069C453}"/>
                  </c:ext>
                </c:extLst>
              </c15:ser>
            </c15:filteredLineSeries>
          </c:ext>
        </c:extLst>
      </c:lineChart>
      <c:catAx>
        <c:axId val="49376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765456"/>
        <c:crosses val="autoZero"/>
        <c:auto val="1"/>
        <c:lblAlgn val="ctr"/>
        <c:lblOffset val="100"/>
        <c:noMultiLvlLbl val="0"/>
      </c:catAx>
      <c:valAx>
        <c:axId val="49376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762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C7212C-9A36-1B4D-A08D-BE8E929839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5A279A-2CC3-AD46-97E8-8AA557C8B7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F0D1F-9DBD-3D44-B103-A66AC5F44FD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28F8F-D6F7-A940-A351-996557763B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688D7-41F5-0F4F-ACDC-84CF438376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AD0F7-A4F9-F747-85F5-B6378439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017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6T17:39:49.8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4815,'6'-2,"-1"0,0-1,0 1,0-1,-1 0,1-1,-1 1,1-1,-1 0,0 0,-1 0,7-9,3-1,90-108,-94 110,63-73,4 2,127-108,-98 112,-20 18,-38 26,-34 26,1-1,-1 0,0-1,-1-1,-1 0,0 0,0-1,10-17,1-3,1 0,46-49,-57 69,-4 3,-1 0,-1 0,1 0,-2-1,0 0,0 0,-1 0,0-1,-1 1,0-1,2-17,-1-16,-3-79,-2 74,-2-74,6-164,3 252,1 0,1 1,14-35,4-17,-24 79,5-17,-1-1,-1 0,-1 0,1-33,-4 33,2 1,1-1,12-41,-9 41,-2 1,0-1,2-43,-9-15,4-75,2 129,15-53,-12 57,-1 0,6-51,-11 62,2 0,0-1,1 1,0 0,7-14,10-36,-3 1,3 1,3 0,41-75,-17 36,13-10,-31 65,-7 10,51-62,-70 95,0 0,1 1,0-1,0 1,0 0,9-4,-9 5,0-1,0 1,0-1,-1 0,1-1,-1 1,8-8,-1 0,1 0,1 1,0 0,0 1,0 0,1 2,1-1,24-8,-19 8,-1-1,1-1,-2-1,19-13,74-60,11-12,-72 69,8-7,-44 24,1 1,0 1,20-9,-22 12,1-2,-1 1,-1-2,1 0,12-11,-13 10,1 1,0 1,0 0,1 0,0 1,0 1,0 0,22-4,-14 4,0-2,35-16,-11 3,1 3,1 1,84-15,-96 23,80-17,128-9,-99 11,-91 13,-29 5,0 1,39-2,-29 5,49-10,-50 6,55-2,-59 5,51-8,-50 5,46-2,-60 6,0-1,28-6,21-3,-46 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6T17:40:01.4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2571,'1'-2,"-1"0,1 0,-1 0,1 0,-1 0,1 0,0 1,0-1,0 0,0 1,0-1,1 0,-1 1,0-1,1 1,-1 0,1-1,-1 1,3-1,42-24,-19 12,4-5,1 2,1 1,64-22,-36 15,-42 16,1 0,-1 1,1 2,35-5,-34 5,0 0,0-2,-1 0,0-2,34-17,18-6,-41 21,1 2,0 1,56-4,-66 7,-1-1,1-1,-1-1,36-17,38-12,-26 13,-1-2,80-43,-45 19,-71 32,51-18,-53 24,-1-2,44-25,-52 26,0 1,23-8,33-18,-55 26,-1 1,2 1,32-8,-32 10,1-1,-1-1,23-12,-17 6,0 2,61-17,-60 21,0-2,-1 0,35-20,-44 21,1 0,25-7,36-19,-48 20,1 1,58-17,16-7,61-20,-54 21,-3 6,13-5,5-26,-118 56,1 0,-1-1,-1-1,13-10,-11 8,0 0,26-14,-26 19,-1 0,1-1,-1-1,-1 0,1-1,-2-1,1 0,-1 0,-1-1,0 0,0-1,-1 0,-1 0,8-16,61-105,-58 102,1 2,2 0,1 1,1 1,1 2,1 0,53-38,91-33,-132 73,45-18,-43 22,43-27,-50 25,-14 9,-1 0,0-1,28-26,-27 22,0 2,1 0,1 1,23-12,-15 9,35-26,7-5,-61 37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6T17:40:25.7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544 1,'-2'0,"0"0,0 1,0-1,0 1,1 0,-1-1,0 1,0 0,1 0,-1 0,1 0,-1 1,1-1,0 0,-1 1,1-1,-1 2,-23 34,11-17,-3 4,1 1,1 0,2 2,-15 35,23-50,-5 9,1 0,1 1,0 0,2 0,1 1,0 0,2 0,-1 34,3-33,-1-1,-6 27,3-25,-2 46,6-56,-1 0,0-1,-1 1,-1-1,-8 22,7-22,0 1,1 0,0 0,1 0,-1 19,6 379,-1-394,1-1,7 32,3 32,-12 257,-2-320,1-1,-9 32,-2 32,11-21,1-18,-2 0,-9 52,4-56,-25 111,13-106,15-37,0 0,1 0,0 1,1-1,-1 0,0 9,-1 7,0-1,-1-1,-10 29,11-41,1-1,-2 1,1-1,-1 0,0 0,-1 0,0 0,0-1,-1 0,-9 7,4-4,1 1,-19 22,20-22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6T17:40:31.4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74 2119,'3'-1,"0"-1,0 0,-1 0,1-1,-1 1,1 0,-1-1,0 0,0 1,0-1,0 0,3-6,4-4,0 1,1-1,-2 1,0-2,0 1,-2-1,1 0,-2 0,0-1,-1 1,4-20,2-8,18-45,6-27,-26 76,-1 0,-2 0,0-63,-6-626,3 709,0 1,1 0,1 0,0 0,1 0,1 1,9-18,17-56,-22 50,1 0,-1 0,-3-1,-1 0,0-45,-5 72,1 0,0 0,1 1,0-1,11-25,8-37,-66 208,10-9,7-57,20-52,0 1,1 0,1 0,-6 31,-19 124,25-144,0 0,-2 0,-10 28,8-30,1 1,1 0,-5 38,0 16,7-54,1 1,-2 34,5-35,-2 0,-1 0,-11 40,8-38,1 0,-4 46,7-43,-2 1,0-1,-2 1,-2-2,-13 35,3-28,15-30,0 1,1 0,0-1,0 1,1 0,-1 0,-1 11,-18 108,12-76,2 0,-2 85,10-111,0-3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6T17:41:57.7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0 122,'25'-1,"-1"-1,28-7,42-3,-1-1,-69 9,0 0,28 0,70 6,95-4,-189-2,0-2,38-11,7-3,-38 12,1 1,0 2,49-1,157 8,-221-2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BB754-1448-7A41-B945-62E902CAA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1D78D-78C6-A843-B1A5-19B8A01C1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410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638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</a:t>
            </a:r>
          </a:p>
        </p:txBody>
      </p:sp>
    </p:spTree>
    <p:extLst>
      <p:ext uri="{BB962C8B-B14F-4D97-AF65-F5344CB8AC3E}">
        <p14:creationId xmlns:p14="http://schemas.microsoft.com/office/powerpoint/2010/main" val="1905461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</a:t>
            </a:r>
          </a:p>
        </p:txBody>
      </p:sp>
    </p:spTree>
    <p:extLst>
      <p:ext uri="{BB962C8B-B14F-4D97-AF65-F5344CB8AC3E}">
        <p14:creationId xmlns:p14="http://schemas.microsoft.com/office/powerpoint/2010/main" val="1605940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</a:t>
            </a:r>
          </a:p>
        </p:txBody>
      </p:sp>
    </p:spTree>
    <p:extLst>
      <p:ext uri="{BB962C8B-B14F-4D97-AF65-F5344CB8AC3E}">
        <p14:creationId xmlns:p14="http://schemas.microsoft.com/office/powerpoint/2010/main" val="1476335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</a:t>
            </a:r>
          </a:p>
        </p:txBody>
      </p:sp>
    </p:spTree>
    <p:extLst>
      <p:ext uri="{BB962C8B-B14F-4D97-AF65-F5344CB8AC3E}">
        <p14:creationId xmlns:p14="http://schemas.microsoft.com/office/powerpoint/2010/main" val="162546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</a:t>
            </a:r>
          </a:p>
        </p:txBody>
      </p:sp>
    </p:spTree>
    <p:extLst>
      <p:ext uri="{BB962C8B-B14F-4D97-AF65-F5344CB8AC3E}">
        <p14:creationId xmlns:p14="http://schemas.microsoft.com/office/powerpoint/2010/main" val="1423895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Dave: Map of top 20 locations</a:t>
            </a:r>
          </a:p>
        </p:txBody>
      </p:sp>
    </p:spTree>
    <p:extLst>
      <p:ext uri="{BB962C8B-B14F-4D97-AF65-F5344CB8AC3E}">
        <p14:creationId xmlns:p14="http://schemas.microsoft.com/office/powerpoint/2010/main" val="3910920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Dave: Map of top 20 locations</a:t>
            </a:r>
          </a:p>
        </p:txBody>
      </p:sp>
    </p:spTree>
    <p:extLst>
      <p:ext uri="{BB962C8B-B14F-4D97-AF65-F5344CB8AC3E}">
        <p14:creationId xmlns:p14="http://schemas.microsoft.com/office/powerpoint/2010/main" val="1936192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Dave: Map of top 20 locations</a:t>
            </a:r>
          </a:p>
        </p:txBody>
      </p:sp>
    </p:spTree>
    <p:extLst>
      <p:ext uri="{BB962C8B-B14F-4D97-AF65-F5344CB8AC3E}">
        <p14:creationId xmlns:p14="http://schemas.microsoft.com/office/powerpoint/2010/main" val="3421221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Dave: Map of top 20 locations</a:t>
            </a:r>
          </a:p>
        </p:txBody>
      </p:sp>
    </p:spTree>
    <p:extLst>
      <p:ext uri="{BB962C8B-B14F-4D97-AF65-F5344CB8AC3E}">
        <p14:creationId xmlns:p14="http://schemas.microsoft.com/office/powerpoint/2010/main" val="528016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Dave: Map of top 20 locations</a:t>
            </a:r>
          </a:p>
        </p:txBody>
      </p:sp>
    </p:spTree>
    <p:extLst>
      <p:ext uri="{BB962C8B-B14F-4D97-AF65-F5344CB8AC3E}">
        <p14:creationId xmlns:p14="http://schemas.microsoft.com/office/powerpoint/2010/main" val="1475376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58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Dave: Map of top 20 locations</a:t>
            </a:r>
          </a:p>
        </p:txBody>
      </p:sp>
    </p:spTree>
    <p:extLst>
      <p:ext uri="{BB962C8B-B14F-4D97-AF65-F5344CB8AC3E}">
        <p14:creationId xmlns:p14="http://schemas.microsoft.com/office/powerpoint/2010/main" val="1528182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Dave: Map of top 20 locations</a:t>
            </a:r>
          </a:p>
        </p:txBody>
      </p:sp>
    </p:spTree>
    <p:extLst>
      <p:ext uri="{BB962C8B-B14F-4D97-AF65-F5344CB8AC3E}">
        <p14:creationId xmlns:p14="http://schemas.microsoft.com/office/powerpoint/2010/main" val="765119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Dave: Map of top 20 locations</a:t>
            </a:r>
          </a:p>
        </p:txBody>
      </p:sp>
    </p:spTree>
    <p:extLst>
      <p:ext uri="{BB962C8B-B14F-4D97-AF65-F5344CB8AC3E}">
        <p14:creationId xmlns:p14="http://schemas.microsoft.com/office/powerpoint/2010/main" val="3813053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Dave: Map of top 20 locations</a:t>
            </a:r>
          </a:p>
        </p:txBody>
      </p:sp>
    </p:spTree>
    <p:extLst>
      <p:ext uri="{BB962C8B-B14F-4D97-AF65-F5344CB8AC3E}">
        <p14:creationId xmlns:p14="http://schemas.microsoft.com/office/powerpoint/2010/main" val="22590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Sarah: Map of utilities </a:t>
            </a:r>
          </a:p>
        </p:txBody>
      </p:sp>
    </p:spTree>
    <p:extLst>
      <p:ext uri="{BB962C8B-B14F-4D97-AF65-F5344CB8AC3E}">
        <p14:creationId xmlns:p14="http://schemas.microsoft.com/office/powerpoint/2010/main" val="31850218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Sarah: Discussion of EV </a:t>
            </a:r>
            <a:r>
              <a:rPr lang="en-US" dirty="0" err="1"/>
              <a:t>Capable,Ready,Installed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23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Sarah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1787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Sarah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23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Sarah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506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Isaiah</a:t>
            </a:r>
          </a:p>
        </p:txBody>
      </p:sp>
    </p:spTree>
    <p:extLst>
      <p:ext uri="{BB962C8B-B14F-4D97-AF65-F5344CB8AC3E}">
        <p14:creationId xmlns:p14="http://schemas.microsoft.com/office/powerpoint/2010/main" val="3008636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682508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957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05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1598534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Sarah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39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of report, get link of where they can find report</a:t>
            </a:r>
          </a:p>
        </p:txBody>
      </p:sp>
    </p:spTree>
    <p:extLst>
      <p:ext uri="{BB962C8B-B14F-4D97-AF65-F5344CB8AC3E}">
        <p14:creationId xmlns:p14="http://schemas.microsoft.com/office/powerpoint/2010/main" val="3839332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</a:t>
            </a:r>
          </a:p>
          <a:p>
            <a:r>
              <a:rPr lang="en-US" dirty="0"/>
              <a:t>https://www.sjcog.org/DocumentCenter/View/7615/1-SJCOG-Existing-Conditions_12_1_22_Final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034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</a:t>
            </a:r>
          </a:p>
          <a:p>
            <a:r>
              <a:rPr lang="en-US" dirty="0"/>
              <a:t>https://www.sjcog.org/DocumentCenter/View/7615/1-SJCOG-Existing-Conditions_12_1_22_Final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83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</a:t>
            </a:r>
          </a:p>
          <a:p>
            <a:r>
              <a:rPr lang="en-US" dirty="0"/>
              <a:t>https://www.sjcog.org/DocumentCenter/View/7615/1-SJCOG-Existing-Conditions_12_1_22_Final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67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fi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A32CBDC-C335-144C-B5B1-F9724CEF144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37415" y="1544561"/>
            <a:ext cx="6510645" cy="287866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400" b="1" i="0" cap="all" spc="8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A </a:t>
            </a:r>
            <a:br>
              <a:rPr lang="en-US" dirty="0"/>
            </a:br>
            <a:r>
              <a:rPr lang="en-US" dirty="0"/>
              <a:t>presentation TITLE HERE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B6D8DAC-6ED0-834E-9F14-A17D9558CC6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07707" y="4789715"/>
            <a:ext cx="3863975" cy="1625600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400" b="1" i="0" cap="all" spc="0" baseline="0">
                <a:solidFill>
                  <a:srgbClr val="F4E0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 err="1"/>
              <a:t>First.last@email.com</a:t>
            </a:r>
            <a:endParaRPr lang="en-US" dirty="0"/>
          </a:p>
          <a:p>
            <a:pPr lvl="0"/>
            <a:r>
              <a:rPr lang="en-US" dirty="0"/>
              <a:t>000.000.0000</a:t>
            </a:r>
          </a:p>
        </p:txBody>
      </p:sp>
    </p:spTree>
    <p:extLst>
      <p:ext uri="{BB962C8B-B14F-4D97-AF65-F5344CB8AC3E}">
        <p14:creationId xmlns:p14="http://schemas.microsoft.com/office/powerpoint/2010/main" val="215606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A9BAA08-F16E-C34D-ACA1-D4499CA07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01" y="2444406"/>
            <a:ext cx="10896600" cy="1096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2600"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457200">
              <a:buClr>
                <a:schemeClr val="accent2"/>
              </a:buClr>
              <a:buFont typeface="+mj-lt"/>
              <a:buAutoNum type="arabicPeriod"/>
              <a:defRPr sz="18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1F2A82D-83FA-9845-AD4B-C9EF3A4586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840" y="3745868"/>
            <a:ext cx="10871742" cy="24271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200" b="1" i="0" cap="all" spc="5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TABLE NAME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D9EB503-48D9-6F47-8F86-DF34D6759A9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1" y="1501963"/>
            <a:ext cx="1089660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 SLIDE with a Table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C6296DA-8785-C74D-82FA-007F8892E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1" y="6209541"/>
            <a:ext cx="10896600" cy="32543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800" b="0" i="0" cap="all" spc="50" baseline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Source: always include a source.</a:t>
            </a:r>
          </a:p>
        </p:txBody>
      </p:sp>
    </p:spTree>
    <p:extLst>
      <p:ext uri="{BB962C8B-B14F-4D97-AF65-F5344CB8AC3E}">
        <p14:creationId xmlns:p14="http://schemas.microsoft.com/office/powerpoint/2010/main" val="65873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5BA842-935B-E24F-AE36-D1B2BB8B7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b="9500"/>
          <a:stretch/>
        </p:blipFill>
        <p:spPr>
          <a:xfrm>
            <a:off x="7141028" y="0"/>
            <a:ext cx="505097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E24822-0933-F844-9499-3A6854FA8AB4}"/>
              </a:ext>
            </a:extLst>
          </p:cNvPr>
          <p:cNvSpPr/>
          <p:nvPr userDrawn="1"/>
        </p:nvSpPr>
        <p:spPr>
          <a:xfrm>
            <a:off x="0" y="-1"/>
            <a:ext cx="12191999" cy="6858000"/>
          </a:xfrm>
          <a:prstGeom prst="rect">
            <a:avLst/>
          </a:prstGeom>
          <a:solidFill>
            <a:srgbClr val="50B55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4D4F07B-FA43-8F40-987C-3D02E73DC3E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89001" y="996950"/>
            <a:ext cx="6078330" cy="48641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4200" b="1" i="0" cap="all" spc="8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ADD A TEXT CALLOUT</a:t>
            </a:r>
          </a:p>
          <a:p>
            <a:pPr lvl="0"/>
            <a:r>
              <a:rPr lang="en-US" dirty="0"/>
              <a:t>TO THIS SLIDE</a:t>
            </a:r>
          </a:p>
        </p:txBody>
      </p:sp>
    </p:spTree>
    <p:extLst>
      <p:ext uri="{BB962C8B-B14F-4D97-AF65-F5344CB8AC3E}">
        <p14:creationId xmlns:p14="http://schemas.microsoft.com/office/powerpoint/2010/main" val="384943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6374875-AD48-5C41-B341-B2FA6EF377D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07707" y="4789715"/>
            <a:ext cx="3863975" cy="1625600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400" b="1" i="0" cap="all" spc="0" baseline="0">
                <a:solidFill>
                  <a:srgbClr val="F4E0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 err="1"/>
              <a:t>First.last@email.com</a:t>
            </a:r>
            <a:endParaRPr lang="en-US" dirty="0"/>
          </a:p>
          <a:p>
            <a:pPr lvl="0"/>
            <a:r>
              <a:rPr lang="en-US" dirty="0"/>
              <a:t>000.000.0000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7DBE84F-CA14-DD42-A68D-82711F7E491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7707" y="2480430"/>
            <a:ext cx="6490767" cy="125306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7200" b="1" i="0" cap="all" spc="8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3216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2B4E54-7805-BA4D-8474-6AD8A05C3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30" r="172" b="13340"/>
          <a:stretch/>
        </p:blipFill>
        <p:spPr>
          <a:xfrm>
            <a:off x="0" y="-94428"/>
            <a:ext cx="12296775" cy="69524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DC333D-FE9E-8441-B01C-F85CD760A1D8}"/>
              </a:ext>
            </a:extLst>
          </p:cNvPr>
          <p:cNvSpPr/>
          <p:nvPr userDrawn="1"/>
        </p:nvSpPr>
        <p:spPr>
          <a:xfrm>
            <a:off x="1" y="-128610"/>
            <a:ext cx="12296774" cy="6952428"/>
          </a:xfrm>
          <a:prstGeom prst="rect">
            <a:avLst/>
          </a:prstGeom>
          <a:solidFill>
            <a:srgbClr val="2A5CA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3891FB9-A004-6A4D-A7E5-0957E60F754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1722" y="650964"/>
            <a:ext cx="6274528" cy="1015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cap="all" spc="8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9F6479-E94F-0C45-B525-CB0F24CA14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1722" y="1995054"/>
            <a:ext cx="11439926" cy="4211982"/>
          </a:xfrm>
          <a:prstGeom prst="rect">
            <a:avLst/>
          </a:prstGeom>
        </p:spPr>
        <p:txBody>
          <a:bodyPr numCol="2" spcCol="347472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000" b="1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44702" indent="-28575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lvl="0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719FC3A-A58A-F940-BB5D-B82CB23172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26353" y="128610"/>
            <a:ext cx="1743874" cy="173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512CFD-D71B-B14F-8D65-9CA2C84A2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BDC33F-F050-3846-9597-0759CF4F517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2A5CA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1B2A2C6-90E0-1749-BD1B-3A2A6E87B0A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1915" y="650964"/>
            <a:ext cx="6314285" cy="1015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cap="all" spc="8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KEY TAKEAWAYS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F7C1C1-7469-C142-8130-B4B4BB3A8B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915" y="1995054"/>
            <a:ext cx="11449733" cy="4211982"/>
          </a:xfrm>
          <a:prstGeom prst="rect">
            <a:avLst/>
          </a:prstGeom>
        </p:spPr>
        <p:txBody>
          <a:bodyPr numCol="2" spcCol="347472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000" b="1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44702" indent="-28575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Takeaway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Item</a:t>
            </a:r>
          </a:p>
          <a:p>
            <a:pPr lvl="0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1B83A0-7A9E-EA46-BC7F-70F889DEF2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76834" y="157396"/>
            <a:ext cx="1678950" cy="167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7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5BA842-935B-E24F-AE36-D1B2BB8B7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b="9500"/>
          <a:stretch/>
        </p:blipFill>
        <p:spPr>
          <a:xfrm>
            <a:off x="7141028" y="-1"/>
            <a:ext cx="5050971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E24822-0933-F844-9499-3A6854FA8AB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50B55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4D4F07B-FA43-8F40-987C-3D02E73DC3E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89001" y="996950"/>
            <a:ext cx="6078330" cy="48641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4200" b="1" i="0" cap="all" spc="8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ADD A TEXT CALLOUT</a:t>
            </a:r>
          </a:p>
          <a:p>
            <a:pPr lvl="0"/>
            <a:r>
              <a:rPr lang="en-US" dirty="0"/>
              <a:t>TO THIS SLIDE</a:t>
            </a:r>
          </a:p>
        </p:txBody>
      </p:sp>
    </p:spTree>
    <p:extLst>
      <p:ext uri="{BB962C8B-B14F-4D97-AF65-F5344CB8AC3E}">
        <p14:creationId xmlns:p14="http://schemas.microsoft.com/office/powerpoint/2010/main" val="89806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866F3A-7A9E-964C-BEB3-EBF2FC50A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A1A3F6-A6E3-7C42-BB48-17BC15BE8EFD}"/>
              </a:ext>
            </a:extLst>
          </p:cNvPr>
          <p:cNvSpPr/>
          <p:nvPr userDrawn="1"/>
        </p:nvSpPr>
        <p:spPr>
          <a:xfrm>
            <a:off x="0" y="0"/>
            <a:ext cx="7141029" cy="6858000"/>
          </a:xfrm>
          <a:prstGeom prst="rect">
            <a:avLst/>
          </a:prstGeom>
          <a:solidFill>
            <a:srgbClr val="50B55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496880F-A547-524D-94B6-41B2417BF13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89001" y="996950"/>
            <a:ext cx="6078330" cy="48641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4200" b="1" i="0" cap="all" spc="8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ADD A TEXT CALLOUT</a:t>
            </a:r>
          </a:p>
          <a:p>
            <a:pPr lvl="0"/>
            <a:r>
              <a:rPr lang="en-US" dirty="0"/>
              <a:t>TO THIS SLIDE</a:t>
            </a:r>
          </a:p>
        </p:txBody>
      </p:sp>
    </p:spTree>
    <p:extLst>
      <p:ext uri="{BB962C8B-B14F-4D97-AF65-F5344CB8AC3E}">
        <p14:creationId xmlns:p14="http://schemas.microsoft.com/office/powerpoint/2010/main" val="40797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–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EC9C0B1-95C0-E847-B98B-BCA34CA852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0" y="1450913"/>
            <a:ext cx="1089660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 SLIDE with a numbered 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A5495-4AC4-5345-BF33-DA366A681E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938" y="2398058"/>
            <a:ext cx="10887361" cy="37325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2600"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457200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1800" b="1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B06D-0C88-D84E-881E-1B1CAA5813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461" y="6309106"/>
            <a:ext cx="10896600" cy="32543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800" b="0" i="0" cap="all" spc="50" baseline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1 SAMPLE FOOTNOTE STYLE.</a:t>
            </a:r>
          </a:p>
        </p:txBody>
      </p:sp>
    </p:spTree>
    <p:extLst>
      <p:ext uri="{BB962C8B-B14F-4D97-AF65-F5344CB8AC3E}">
        <p14:creationId xmlns:p14="http://schemas.microsoft.com/office/powerpoint/2010/main" val="171612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–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D9EF53A-A76C-4146-AA9A-BF2FD6B172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699" y="2290751"/>
            <a:ext cx="10896600" cy="438292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 sz="2600"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stem Font Regular"/>
              <a:buChar char="&gt;"/>
              <a:defRPr sz="2000"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800"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DAB986F6-9A5E-5D41-AB64-C21C409FC62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0" y="1450913"/>
            <a:ext cx="1089660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 SLIDE with a BULLET list</a:t>
            </a:r>
          </a:p>
        </p:txBody>
      </p:sp>
    </p:spTree>
    <p:extLst>
      <p:ext uri="{BB962C8B-B14F-4D97-AF65-F5344CB8AC3E}">
        <p14:creationId xmlns:p14="http://schemas.microsoft.com/office/powerpoint/2010/main" val="456018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 Large Image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F144C0-F839-C74C-848C-E9507742EA1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1" y="1439617"/>
            <a:ext cx="1089660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SLIDE with a large image/figure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CFFE1F3-1CFC-9D45-8630-5DDC9F6AC4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1" y="6209541"/>
            <a:ext cx="10896600" cy="32543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800" b="0" i="0" cap="all" spc="50" baseline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Source: always include a source.</a:t>
            </a:r>
          </a:p>
        </p:txBody>
      </p:sp>
    </p:spTree>
    <p:extLst>
      <p:ext uri="{BB962C8B-B14F-4D97-AF65-F5344CB8AC3E}">
        <p14:creationId xmlns:p14="http://schemas.microsoft.com/office/powerpoint/2010/main" val="232610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33156A9-C879-A94E-B694-5BC0A4874981}"/>
              </a:ext>
            </a:extLst>
          </p:cNvPr>
          <p:cNvSpPr/>
          <p:nvPr userDrawn="1"/>
        </p:nvSpPr>
        <p:spPr>
          <a:xfrm>
            <a:off x="0" y="0"/>
            <a:ext cx="7121236" cy="6858000"/>
          </a:xfrm>
          <a:prstGeom prst="rect">
            <a:avLst/>
          </a:prstGeom>
          <a:solidFill>
            <a:srgbClr val="2FB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3CB3AD-D762-1442-8ED9-548669DF97B8}"/>
              </a:ext>
            </a:extLst>
          </p:cNvPr>
          <p:cNvSpPr/>
          <p:nvPr userDrawn="1"/>
        </p:nvSpPr>
        <p:spPr>
          <a:xfrm>
            <a:off x="0" y="0"/>
            <a:ext cx="714102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8BC126-575E-3149-BD47-6E72BFADCE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909326" y="1526280"/>
            <a:ext cx="3531780" cy="35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4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988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90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5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F1729A-F5A2-8649-ADB8-D2AAEEB39332}"/>
              </a:ext>
            </a:extLst>
          </p:cNvPr>
          <p:cNvSpPr/>
          <p:nvPr userDrawn="1"/>
        </p:nvSpPr>
        <p:spPr>
          <a:xfrm>
            <a:off x="0" y="1025596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B88C75D-9687-FA4F-A892-A0B292F4D86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0624457" y="64689"/>
            <a:ext cx="964246" cy="9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3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1" r:id="rId4"/>
    <p:sldLayoutId id="2147483679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B82FCD-09F5-B645-88BC-8CF37A30175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37415" y="326571"/>
            <a:ext cx="6510645" cy="4096657"/>
          </a:xfrm>
        </p:spPr>
        <p:txBody>
          <a:bodyPr/>
          <a:lstStyle/>
          <a:p>
            <a:r>
              <a:rPr lang="en-US" dirty="0"/>
              <a:t>SJCOG Alternative Fuels Vision Plan</a:t>
            </a:r>
          </a:p>
          <a:p>
            <a:r>
              <a:rPr lang="en-US" dirty="0"/>
              <a:t>Final Workshop</a:t>
            </a:r>
          </a:p>
          <a:p>
            <a:r>
              <a:rPr lang="en-US" sz="2400" dirty="0"/>
              <a:t>September 27th, 2023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4AA173-15B0-8946-BFF8-CAD09BA387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0094" y="5340875"/>
            <a:ext cx="6401018" cy="1310143"/>
          </a:xfrm>
          <a:prstGeom prst="rect">
            <a:avLst/>
          </a:prstGeom>
        </p:spPr>
        <p:txBody>
          <a:bodyPr/>
          <a:lstStyle/>
          <a:p>
            <a:r>
              <a:rPr lang="en-US" sz="1100" dirty="0">
                <a:solidFill>
                  <a:srgbClr val="FFFFFF"/>
                </a:solidFill>
              </a:rPr>
              <a:t>Dave </a:t>
            </a:r>
            <a:r>
              <a:rPr lang="en-US" sz="1100" dirty="0" err="1">
                <a:solidFill>
                  <a:srgbClr val="FFFFFF"/>
                </a:solidFill>
              </a:rPr>
              <a:t>tokarski</a:t>
            </a:r>
            <a:r>
              <a:rPr lang="en-US" sz="1100" dirty="0">
                <a:solidFill>
                  <a:srgbClr val="FFFFFF"/>
                </a:solidFill>
              </a:rPr>
              <a:t> 		Sarah Sweet</a:t>
            </a:r>
          </a:p>
          <a:p>
            <a:r>
              <a:rPr lang="en-US" sz="1100" b="0" dirty="0">
                <a:solidFill>
                  <a:srgbClr val="FFFFFF"/>
                </a:solidFill>
              </a:rPr>
              <a:t>Project manager		Deputy Project Manager</a:t>
            </a:r>
          </a:p>
          <a:p>
            <a:r>
              <a:rPr lang="en-US" sz="1100" b="0" dirty="0">
                <a:solidFill>
                  <a:srgbClr val="FFFFFF"/>
                </a:solidFill>
              </a:rPr>
              <a:t>dmt@dksassociates.com	SLS@dksassociates.com</a:t>
            </a:r>
          </a:p>
          <a:p>
            <a:r>
              <a:rPr lang="en-US" sz="1100" b="0" dirty="0">
                <a:solidFill>
                  <a:srgbClr val="FFFFFF"/>
                </a:solidFill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44832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59AFD-A31D-9E11-9DD7-DF56018EBF4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600" dirty="0"/>
              <a:t>Analysis &amp; Findings</a:t>
            </a:r>
          </a:p>
        </p:txBody>
      </p:sp>
    </p:spTree>
    <p:extLst>
      <p:ext uri="{BB962C8B-B14F-4D97-AF65-F5344CB8AC3E}">
        <p14:creationId xmlns:p14="http://schemas.microsoft.com/office/powerpoint/2010/main" val="3762617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3901F87-A840-9D91-CACA-C0F9056874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0732" y="290287"/>
            <a:ext cx="10896600" cy="704990"/>
          </a:xfrm>
        </p:spPr>
        <p:txBody>
          <a:bodyPr/>
          <a:lstStyle/>
          <a:p>
            <a:r>
              <a:rPr lang="en-US" dirty="0"/>
              <a:t>EV Growth Scenarios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B783F5F-55F5-ECF3-082E-86790A02E0D8}"/>
              </a:ext>
              <a:ext uri="{147F2762-F138-4A5C-976F-8EAC2B608ADB}">
                <a16:predDERef xmlns:a16="http://schemas.microsoft.com/office/drawing/2014/main" pred="{B190FE8D-CAF9-C38B-03B5-81FA4A2D69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1755814"/>
              </p:ext>
            </p:extLst>
          </p:nvPr>
        </p:nvGraphicFramePr>
        <p:xfrm>
          <a:off x="971005" y="1404437"/>
          <a:ext cx="10058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8538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3901F87-A840-9D91-CACA-C0F9056874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0732" y="290287"/>
            <a:ext cx="10896600" cy="704990"/>
          </a:xfrm>
        </p:spPr>
        <p:txBody>
          <a:bodyPr/>
          <a:lstStyle/>
          <a:p>
            <a:r>
              <a:rPr lang="en-US" dirty="0"/>
              <a:t>Forecasted Charger Needs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21A9E09-2D5C-4C08-938C-5D98601D83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0523799"/>
              </p:ext>
            </p:extLst>
          </p:nvPr>
        </p:nvGraphicFramePr>
        <p:xfrm>
          <a:off x="1097280" y="1188720"/>
          <a:ext cx="10058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0935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3901F87-A840-9D91-CACA-C0F9056874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0732" y="290287"/>
            <a:ext cx="10896600" cy="704990"/>
          </a:xfrm>
        </p:spPr>
        <p:txBody>
          <a:bodyPr/>
          <a:lstStyle/>
          <a:p>
            <a:r>
              <a:rPr lang="en-US" dirty="0"/>
              <a:t>Forecasted Charger Needs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1592168-A14C-40CB-9166-AC91B54438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9170674"/>
              </p:ext>
            </p:extLst>
          </p:nvPr>
        </p:nvGraphicFramePr>
        <p:xfrm>
          <a:off x="1097280" y="1188720"/>
          <a:ext cx="10058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1052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74674" y="290287"/>
            <a:ext cx="4267620" cy="704990"/>
          </a:xfrm>
        </p:spPr>
        <p:txBody>
          <a:bodyPr/>
          <a:lstStyle/>
          <a:p>
            <a:r>
              <a:rPr lang="en-US" dirty="0"/>
              <a:t>GAP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62863" y="1090670"/>
            <a:ext cx="6368716" cy="5767329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43D66"/>
              </a:buClr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Included Input from: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43D6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Existing conditions report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43D6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Community Feedback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43D6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Data Including: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Driver demographics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Dwell time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Volume of visits 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Distance of trip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Duration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of trip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Light, medium, and heavy-duty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Location of amenities </a:t>
            </a:r>
          </a:p>
          <a:p>
            <a:pPr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43D66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image10.jpg" descr="Diagram&#10;&#10;Description automatically generated">
            <a:extLst>
              <a:ext uri="{FF2B5EF4-FFF2-40B4-BE49-F238E27FC236}">
                <a16:creationId xmlns:a16="http://schemas.microsoft.com/office/drawing/2014/main" id="{2FB209F9-31A7-9A6D-14EB-5E54BE3A6A50}"/>
              </a:ext>
            </a:extLst>
          </p:cNvPr>
          <p:cNvPicPr/>
          <p:nvPr/>
        </p:nvPicPr>
        <p:blipFill>
          <a:blip r:embed="rId3"/>
          <a:srcRect t="3" b="3"/>
          <a:stretch>
            <a:fillRect/>
          </a:stretch>
        </p:blipFill>
        <p:spPr>
          <a:xfrm>
            <a:off x="0" y="-1"/>
            <a:ext cx="5534526" cy="685799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610589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3901F87-A840-9D91-CACA-C0F9056874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0732" y="290287"/>
            <a:ext cx="10896600" cy="704990"/>
          </a:xfrm>
        </p:spPr>
        <p:txBody>
          <a:bodyPr/>
          <a:lstStyle/>
          <a:p>
            <a:r>
              <a:rPr lang="en-US" dirty="0"/>
              <a:t>Ranking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966E4E-6D9A-0587-5261-C092A30E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248" y="1107584"/>
            <a:ext cx="9855504" cy="3816958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504C7-C239-DA3D-EE9E-DB636AC50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248" y="5259047"/>
            <a:ext cx="9855504" cy="1383844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82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C3045F-6FA2-E00B-1945-96F2ADE0BA6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0421" y="996950"/>
            <a:ext cx="7010400" cy="4864100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Recommendations and Funding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394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186" y="1101687"/>
            <a:ext cx="6621136" cy="5466027"/>
          </a:xfrm>
        </p:spPr>
        <p:txBody>
          <a:bodyPr/>
          <a:lstStyle/>
          <a:p>
            <a:pPr lvl="1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Identified a total of 39 area recommended locations: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30 locations across incorporated cities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9 locations in unincorporated San Joaquin County</a:t>
            </a:r>
          </a:p>
          <a:p>
            <a:pPr lvl="1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1">
                  <a:lumMod val="50000"/>
                </a:schemeClr>
              </a:solidFill>
            </a:endParaRPr>
          </a:p>
          <a:p>
            <a:pPr lvl="1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Alternative Fuels Corridor Recommendations: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State Route 12 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State Route 26 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State Route 88</a:t>
            </a:r>
            <a:endParaRPr lang="en-US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3901F87-A840-9D91-CACA-C0F9056874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1186" y="290286"/>
            <a:ext cx="6889214" cy="704990"/>
          </a:xfrm>
        </p:spPr>
        <p:txBody>
          <a:bodyPr/>
          <a:lstStyle/>
          <a:p>
            <a:r>
              <a:rPr lang="en-US" sz="3200" dirty="0"/>
              <a:t>Recommended Locations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B1A89-5B12-87A5-EF0C-6DE1EB7D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659" y="0"/>
            <a:ext cx="5294341" cy="6858000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1133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186" y="1101687"/>
            <a:ext cx="6621136" cy="5466027"/>
          </a:xfrm>
        </p:spPr>
        <p:txBody>
          <a:bodyPr/>
          <a:lstStyle/>
          <a:p>
            <a:pPr lvl="1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City of Stockton</a:t>
            </a:r>
          </a:p>
          <a:p>
            <a:pPr marL="74295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State Route 4 and South Stanislaus Street (Rank 4)</a:t>
            </a:r>
          </a:p>
          <a:p>
            <a:pPr marL="74295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East Hammer Lane and West Lane (Rank 5)</a:t>
            </a:r>
          </a:p>
          <a:p>
            <a:pPr marL="74295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West of Interstate 5 and West Alpine Avenue/ Country Club Road (Rank 11)</a:t>
            </a:r>
          </a:p>
          <a:p>
            <a:pPr marL="74295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West of Interstate 5 and Hammer Lane (Rank 16)</a:t>
            </a:r>
          </a:p>
          <a:p>
            <a:pPr marL="74295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State Route 4 and South Filbert Street (Rank 18)</a:t>
            </a:r>
          </a:p>
          <a:p>
            <a:pPr marL="74295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Downtown Stockton near Park Street and Center Street (Rank 25)</a:t>
            </a:r>
          </a:p>
          <a:p>
            <a:pPr marL="74295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West Benjamin Holt Drive and North Pershing Avenue (Rank 47)</a:t>
            </a:r>
          </a:p>
          <a:p>
            <a:pPr marL="74295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State Route 99 and Arch Road interchange (Rank 58)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</a:pPr>
            <a:endParaRPr lang="en-US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B1A89-5B12-87A5-EF0C-6DE1EB7D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97659" y="102281"/>
            <a:ext cx="5294341" cy="6555464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0A9E712-43D2-49AE-AB15-DB4F65139CA7}"/>
              </a:ext>
            </a:extLst>
          </p:cNvPr>
          <p:cNvSpPr txBox="1">
            <a:spLocks/>
          </p:cNvSpPr>
          <p:nvPr/>
        </p:nvSpPr>
        <p:spPr>
          <a:xfrm>
            <a:off x="121186" y="290286"/>
            <a:ext cx="6889214" cy="704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Recommended Locations</a:t>
            </a:r>
          </a:p>
        </p:txBody>
      </p:sp>
    </p:spTree>
    <p:extLst>
      <p:ext uri="{BB962C8B-B14F-4D97-AF65-F5344CB8AC3E}">
        <p14:creationId xmlns:p14="http://schemas.microsoft.com/office/powerpoint/2010/main" val="3215773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186" y="1101687"/>
            <a:ext cx="6132657" cy="5466027"/>
          </a:xfrm>
        </p:spPr>
        <p:txBody>
          <a:bodyPr/>
          <a:lstStyle/>
          <a:p>
            <a:pPr lvl="1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City of Lathrop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Interstate 5 and West Lathrop Road (Rank 34)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Interstate 5 and East Louise Avenue (Rank 46)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interchange of Interstate 5 and State Route 120 (Rank 362)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B1A89-5B12-87A5-EF0C-6DE1EB7D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97659" y="105102"/>
            <a:ext cx="5294341" cy="6549822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D587EEB-A243-4637-8C28-A369A33FA74A}"/>
              </a:ext>
            </a:extLst>
          </p:cNvPr>
          <p:cNvSpPr txBox="1">
            <a:spLocks/>
          </p:cNvSpPr>
          <p:nvPr/>
        </p:nvSpPr>
        <p:spPr>
          <a:xfrm>
            <a:off x="121186" y="290286"/>
            <a:ext cx="6889214" cy="704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Recommended Locations</a:t>
            </a:r>
          </a:p>
        </p:txBody>
      </p:sp>
    </p:spTree>
    <p:extLst>
      <p:ext uri="{BB962C8B-B14F-4D97-AF65-F5344CB8AC3E}">
        <p14:creationId xmlns:p14="http://schemas.microsoft.com/office/powerpoint/2010/main" val="2011884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429F32-CD55-D842-AF5C-AB78B186FC3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47700" y="229064"/>
            <a:ext cx="10896600" cy="68554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600" b="1" dirty="0">
                <a:solidFill>
                  <a:schemeClr val="tx2"/>
                </a:solidFill>
              </a:rPr>
              <a:t>PROJECT CONSULTANT TEAM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86790DF-2E7C-4FE6-BD7D-D163E37A1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587" y="1846217"/>
            <a:ext cx="3209820" cy="2185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598640-FA12-4F99-9962-B71B66259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019" y="4592549"/>
            <a:ext cx="3682366" cy="1422155"/>
          </a:xfrm>
          <a:prstGeom prst="rect">
            <a:avLst/>
          </a:prstGeom>
        </p:spPr>
      </p:pic>
      <p:pic>
        <p:nvPicPr>
          <p:cNvPr id="10" name="Picture 9" descr="Shape, polygon&#10;&#10;Description automatically generated">
            <a:extLst>
              <a:ext uri="{FF2B5EF4-FFF2-40B4-BE49-F238E27FC236}">
                <a16:creationId xmlns:a16="http://schemas.microsoft.com/office/drawing/2014/main" id="{546D0D07-BB09-4DB6-BB5E-8D706B2B8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9" y="4462539"/>
            <a:ext cx="1551202" cy="15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29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186" y="1101687"/>
            <a:ext cx="6132657" cy="5466027"/>
          </a:xfrm>
        </p:spPr>
        <p:txBody>
          <a:bodyPr/>
          <a:lstStyle/>
          <a:p>
            <a:pPr lvl="1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City of Manteca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State Route 120 and South Airport Way (Rank 6)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State Route 99 and East Yosemite Avenue (Rank 12)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interchange of State Route 99 and State Route 120 (Rank 33)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Southwest of State Route 99 and Lathrop Road (Rank 49)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Near West Yosemite Avenue between South Airport Way and South Union Road (Rank 54)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Near Lathrop Road between South Airport Way and South Union Road (Rank 60)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B1A89-5B12-87A5-EF0C-6DE1EB7D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29656" y="105102"/>
            <a:ext cx="5230347" cy="6549822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B909C51-D936-413C-8813-F420015AB149}"/>
              </a:ext>
            </a:extLst>
          </p:cNvPr>
          <p:cNvSpPr txBox="1">
            <a:spLocks/>
          </p:cNvSpPr>
          <p:nvPr/>
        </p:nvSpPr>
        <p:spPr>
          <a:xfrm>
            <a:off x="121186" y="290286"/>
            <a:ext cx="6889214" cy="704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Recommended Locations</a:t>
            </a:r>
          </a:p>
        </p:txBody>
      </p:sp>
    </p:spTree>
    <p:extLst>
      <p:ext uri="{BB962C8B-B14F-4D97-AF65-F5344CB8AC3E}">
        <p14:creationId xmlns:p14="http://schemas.microsoft.com/office/powerpoint/2010/main" val="1716910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186" y="1101687"/>
            <a:ext cx="6132657" cy="5466027"/>
          </a:xfrm>
        </p:spPr>
        <p:txBody>
          <a:bodyPr/>
          <a:lstStyle/>
          <a:p>
            <a:pPr lvl="1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City of Tracy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Interstate 205 and West Grant Line Road (Rank 8)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Interstate 205 and Byron Road (Rank 10)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East of West Grant Line Road and North Tracy Boulevard (Rank 19)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Interstate 205 between North Tracy Blvd and West Grant Line Rd (Rank 29)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Interstate 205 and North MacArthur Drive (Rank 44)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B1A89-5B12-87A5-EF0C-6DE1EB7D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30231" y="105102"/>
            <a:ext cx="5229197" cy="6549822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FE86B56-D229-43CE-AF51-0FDD30CD7AB0}"/>
              </a:ext>
            </a:extLst>
          </p:cNvPr>
          <p:cNvSpPr txBox="1">
            <a:spLocks/>
          </p:cNvSpPr>
          <p:nvPr/>
        </p:nvSpPr>
        <p:spPr>
          <a:xfrm>
            <a:off x="121186" y="290286"/>
            <a:ext cx="6889214" cy="704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Recommended Locations</a:t>
            </a:r>
          </a:p>
        </p:txBody>
      </p:sp>
    </p:spTree>
    <p:extLst>
      <p:ext uri="{BB962C8B-B14F-4D97-AF65-F5344CB8AC3E}">
        <p14:creationId xmlns:p14="http://schemas.microsoft.com/office/powerpoint/2010/main" val="3345960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186" y="1101687"/>
            <a:ext cx="6132657" cy="5466027"/>
          </a:xfrm>
        </p:spPr>
        <p:txBody>
          <a:bodyPr/>
          <a:lstStyle/>
          <a:p>
            <a:pPr lvl="1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City of Lodi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State Route 99 and East </a:t>
            </a:r>
            <a:r>
              <a:rPr lang="en-US" sz="14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Kettleman</a:t>
            </a: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 Lane (Rank 3)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State Route 99 and East Harney Lane (Rank 7)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Southwest of State Route 99 and East Victor Road (Rank 13)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West </a:t>
            </a:r>
            <a:r>
              <a:rPr lang="en-US" sz="14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Kettleman</a:t>
            </a: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 Lane between South Lower Sacramento Road and South Ham Lane (Rank 14)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North of West </a:t>
            </a:r>
            <a:r>
              <a:rPr lang="en-US" sz="14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Kettleman</a:t>
            </a: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 Lane between South Ham Lane and South Stockton Street (Rank 15)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B1A89-5B12-87A5-EF0C-6DE1EB7D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30231" y="114281"/>
            <a:ext cx="5229197" cy="6466148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702F72F-09F8-403F-9164-CCCB2C0B7B2E}"/>
              </a:ext>
            </a:extLst>
          </p:cNvPr>
          <p:cNvSpPr txBox="1">
            <a:spLocks/>
          </p:cNvSpPr>
          <p:nvPr/>
        </p:nvSpPr>
        <p:spPr>
          <a:xfrm>
            <a:off x="121186" y="290286"/>
            <a:ext cx="6889214" cy="704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Recommended Locations</a:t>
            </a:r>
          </a:p>
        </p:txBody>
      </p:sp>
    </p:spTree>
    <p:extLst>
      <p:ext uri="{BB962C8B-B14F-4D97-AF65-F5344CB8AC3E}">
        <p14:creationId xmlns:p14="http://schemas.microsoft.com/office/powerpoint/2010/main" val="812594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186" y="1101687"/>
            <a:ext cx="6132657" cy="5466027"/>
          </a:xfrm>
        </p:spPr>
        <p:txBody>
          <a:bodyPr/>
          <a:lstStyle/>
          <a:p>
            <a:pPr lvl="1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Cities of Escalon and Manteca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State Route 120 in downtown Escalon (Rank 76)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State Route 99 at Jack Tone Road (Rank 1)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State Route 99 at Main Street (Rank 104)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B1A89-5B12-87A5-EF0C-6DE1EB7D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30231" y="114891"/>
            <a:ext cx="5229197" cy="6464928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BB2DC93-2816-4AAD-BA54-14B6AB7586BC}"/>
              </a:ext>
            </a:extLst>
          </p:cNvPr>
          <p:cNvSpPr txBox="1">
            <a:spLocks/>
          </p:cNvSpPr>
          <p:nvPr/>
        </p:nvSpPr>
        <p:spPr>
          <a:xfrm>
            <a:off x="121186" y="290286"/>
            <a:ext cx="6889214" cy="704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Recommended Locations</a:t>
            </a:r>
          </a:p>
        </p:txBody>
      </p:sp>
    </p:spTree>
    <p:extLst>
      <p:ext uri="{BB962C8B-B14F-4D97-AF65-F5344CB8AC3E}">
        <p14:creationId xmlns:p14="http://schemas.microsoft.com/office/powerpoint/2010/main" val="824182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186" y="1101687"/>
            <a:ext cx="6540871" cy="5466027"/>
          </a:xfrm>
        </p:spPr>
        <p:txBody>
          <a:bodyPr/>
          <a:lstStyle/>
          <a:p>
            <a:pPr lvl="1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Unincorporated San Joaquin County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Flag City Interchange Interstate 5 at State Route 12 (Rank 9)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Garden Acres Adjacent to State Route 99 and State Route 4 (Rank 17)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State Route 120 and Austin Road (Rank 38)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Northeast of State Route 99 and Waterloo Road (Rank 39)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Adjacent to State Route 12 and Lower Sacramento Road (Rank 42)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Unincorporated Town of Linden (Rank 111)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Unincorporated Town of Mountain House (Rank 360)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Unincorporated Town of Lockeford (Rank 496)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Unincorporated Town of Farmington (Rank 538)</a:t>
            </a: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B1A89-5B12-87A5-EF0C-6DE1EB7D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30231" y="111703"/>
            <a:ext cx="5229197" cy="6308013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19BD426-B939-4EFB-A2C8-285692FE348E}"/>
              </a:ext>
            </a:extLst>
          </p:cNvPr>
          <p:cNvSpPr txBox="1">
            <a:spLocks/>
          </p:cNvSpPr>
          <p:nvPr/>
        </p:nvSpPr>
        <p:spPr>
          <a:xfrm>
            <a:off x="121186" y="290286"/>
            <a:ext cx="6889214" cy="704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Recommended Locations</a:t>
            </a:r>
          </a:p>
        </p:txBody>
      </p:sp>
    </p:spTree>
    <p:extLst>
      <p:ext uri="{BB962C8B-B14F-4D97-AF65-F5344CB8AC3E}">
        <p14:creationId xmlns:p14="http://schemas.microsoft.com/office/powerpoint/2010/main" val="3668595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186" y="1101687"/>
            <a:ext cx="6540871" cy="5466027"/>
          </a:xfrm>
        </p:spPr>
        <p:txBody>
          <a:bodyPr/>
          <a:lstStyle/>
          <a:p>
            <a:pPr lvl="1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Proposed Alternative Fuels Corridor Recommendations: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State Route 12 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State Route 26 </a:t>
            </a:r>
          </a:p>
          <a:p>
            <a:pPr lvl="2" indent="-34290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State Route 88</a:t>
            </a:r>
            <a:endParaRPr lang="en-US" b="0" dirty="0">
              <a:solidFill>
                <a:schemeClr val="bg1">
                  <a:lumMod val="50000"/>
                </a:schemeClr>
              </a:solidFill>
            </a:endParaRPr>
          </a:p>
          <a:p>
            <a:pPr marL="114300" lvl="1" indent="0">
              <a:lnSpc>
                <a:spcPct val="150000"/>
              </a:lnSpc>
              <a:spcBef>
                <a:spcPts val="0"/>
              </a:spcBef>
              <a:buClr>
                <a:srgbClr val="143D66"/>
              </a:buClr>
              <a:buNone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  <a:p>
            <a:pPr marL="742950" marR="0" lvl="1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B1A89-5B12-87A5-EF0C-6DE1EB7D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71778" y="111703"/>
            <a:ext cx="5207774" cy="6746297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A4C2559-B982-4473-8DE9-1695435CA57A}"/>
                  </a:ext>
                </a:extLst>
              </p14:cNvPr>
              <p14:cNvContentPartPr/>
              <p14:nvPr/>
            </p14:nvContentPartPr>
            <p14:xfrm>
              <a:off x="9161143" y="992349"/>
              <a:ext cx="1584000" cy="1733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A4C2559-B982-4473-8DE9-1695435CA5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07143" y="884709"/>
                <a:ext cx="1691640" cy="19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A48505B-6D69-4AD9-BDF4-12B70D9379A7}"/>
                  </a:ext>
                </a:extLst>
              </p14:cNvPr>
              <p14:cNvContentPartPr/>
              <p14:nvPr/>
            </p14:nvContentPartPr>
            <p14:xfrm>
              <a:off x="9196063" y="1904589"/>
              <a:ext cx="1816920" cy="925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A48505B-6D69-4AD9-BDF4-12B70D9379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42063" y="1796589"/>
                <a:ext cx="1924560" cy="11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804A4D1-4105-4159-BBB8-75880185253B}"/>
                  </a:ext>
                </a:extLst>
              </p14:cNvPr>
              <p14:cNvContentPartPr/>
              <p14:nvPr/>
            </p14:nvContentPartPr>
            <p14:xfrm>
              <a:off x="9549223" y="1340829"/>
              <a:ext cx="195840" cy="1006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804A4D1-4105-4159-BBB8-75880185253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95223" y="1233189"/>
                <a:ext cx="303480" cy="12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13E363F-5505-4C6E-B458-3424B51524DF}"/>
                  </a:ext>
                </a:extLst>
              </p14:cNvPr>
              <p14:cNvContentPartPr/>
              <p14:nvPr/>
            </p14:nvContentPartPr>
            <p14:xfrm>
              <a:off x="9482983" y="1492389"/>
              <a:ext cx="165960" cy="763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13E363F-5505-4C6E-B458-3424B51524D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29343" y="1384389"/>
                <a:ext cx="273600" cy="9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EC051C-5741-489D-9F79-B51719AADA16}"/>
                  </a:ext>
                </a:extLst>
              </p14:cNvPr>
              <p14:cNvContentPartPr/>
              <p14:nvPr/>
            </p14:nvContentPartPr>
            <p14:xfrm>
              <a:off x="9134863" y="1471149"/>
              <a:ext cx="496080" cy="44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EC051C-5741-489D-9F79-B51719AADA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80863" y="1363149"/>
                <a:ext cx="603720" cy="2599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1FD6A06F-B0BE-4511-A3EC-6384AF351A48}"/>
              </a:ext>
            </a:extLst>
          </p:cNvPr>
          <p:cNvSpPr txBox="1">
            <a:spLocks/>
          </p:cNvSpPr>
          <p:nvPr/>
        </p:nvSpPr>
        <p:spPr>
          <a:xfrm>
            <a:off x="121186" y="290286"/>
            <a:ext cx="6889214" cy="704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Recommended Corridors</a:t>
            </a:r>
          </a:p>
        </p:txBody>
      </p:sp>
    </p:spTree>
    <p:extLst>
      <p:ext uri="{BB962C8B-B14F-4D97-AF65-F5344CB8AC3E}">
        <p14:creationId xmlns:p14="http://schemas.microsoft.com/office/powerpoint/2010/main" val="1806992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8395" y="10495"/>
            <a:ext cx="5021180" cy="685549"/>
          </a:xfrm>
        </p:spPr>
        <p:txBody>
          <a:bodyPr/>
          <a:lstStyle/>
          <a:p>
            <a:r>
              <a:rPr lang="en-US" dirty="0"/>
              <a:t>INFRASTRUCTURE DEPLOYMENT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843" y="1347537"/>
            <a:ext cx="6641431" cy="496825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Installation guidelines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Best practices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Suggestions for location, layout, operational and data connectivity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Addressing grid constraints and resiliency</a:t>
            </a:r>
            <a:endParaRPr lang="en-US" sz="2800" dirty="0">
              <a:solidFill>
                <a:schemeClr val="bg2">
                  <a:lumMod val="10000"/>
                </a:schemeClr>
              </a:solidFill>
              <a:effectLst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US" sz="2800" dirty="0">
              <a:solidFill>
                <a:schemeClr val="bg2">
                  <a:lumMod val="10000"/>
                </a:schemeClr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71A975A-2240-2070-0F79-82C19B6CD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" b="1044"/>
          <a:stretch/>
        </p:blipFill>
        <p:spPr bwMode="auto">
          <a:xfrm>
            <a:off x="6841881" y="-26392"/>
            <a:ext cx="535011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767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8395" y="10495"/>
            <a:ext cx="5021180" cy="685549"/>
          </a:xfrm>
        </p:spPr>
        <p:txBody>
          <a:bodyPr/>
          <a:lstStyle/>
          <a:p>
            <a:r>
              <a:rPr lang="en-US" dirty="0"/>
              <a:t>INFRASTRUCTURE DEPLOYMENT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843" y="1347537"/>
            <a:ext cx="6641431" cy="4968250"/>
          </a:xfrm>
        </p:spPr>
        <p:txBody>
          <a:bodyPr/>
          <a:lstStyle/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Degrees of EVSE Support</a:t>
            </a:r>
            <a:endParaRPr lang="en-US" sz="2800" dirty="0">
              <a:solidFill>
                <a:schemeClr val="bg2">
                  <a:lumMod val="10000"/>
                </a:schemeClr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EE3FD9E-F8AD-458E-A673-9C5803DF26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0" y="3429000"/>
            <a:ext cx="11275791" cy="24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86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1480" y="353270"/>
            <a:ext cx="10896600" cy="685549"/>
          </a:xfrm>
        </p:spPr>
        <p:txBody>
          <a:bodyPr/>
          <a:lstStyle/>
          <a:p>
            <a:r>
              <a:rPr lang="en-US" dirty="0"/>
              <a:t>General 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599" y="1604209"/>
            <a:ext cx="5358063" cy="4711577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Cooperative committee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Community engagement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Develop and track progress toward goals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Home and workplace charging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Supporting fleet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endParaRPr lang="en-US" sz="2800" dirty="0">
              <a:solidFill>
                <a:schemeClr val="bg2">
                  <a:lumMod val="10000"/>
                </a:schemeClr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4" name="Picture 3" descr="A car charging at a charging station&#10;&#10;Description automatically generated">
            <a:extLst>
              <a:ext uri="{FF2B5EF4-FFF2-40B4-BE49-F238E27FC236}">
                <a16:creationId xmlns:a16="http://schemas.microsoft.com/office/drawing/2014/main" id="{E63F9E45-BFFF-AF99-1956-A33530B39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66" r="13695" b="11640"/>
          <a:stretch/>
        </p:blipFill>
        <p:spPr>
          <a:xfrm>
            <a:off x="128338" y="1604211"/>
            <a:ext cx="6470317" cy="471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87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1480" y="353270"/>
            <a:ext cx="10896600" cy="685549"/>
          </a:xfrm>
        </p:spPr>
        <p:txBody>
          <a:bodyPr/>
          <a:lstStyle/>
          <a:p>
            <a:r>
              <a:rPr lang="en-US" dirty="0"/>
              <a:t>Addressing Equity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6675" y="1203159"/>
            <a:ext cx="6636480" cy="553452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Making EVs more affordable and accessible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Increase access to charging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Address range anxiety in rural areas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Tailored community engagement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Support transit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Charging for Multiunit Dwellings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US" sz="2800" dirty="0">
              <a:solidFill>
                <a:schemeClr val="bg2">
                  <a:lumMod val="10000"/>
                </a:schemeClr>
              </a:solidFill>
              <a:effectLst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US" sz="2800" dirty="0">
              <a:solidFill>
                <a:schemeClr val="bg2">
                  <a:lumMod val="10000"/>
                </a:schemeClr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DB10DDA-4F5E-658C-4C93-B19DE93AC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55" y="0"/>
            <a:ext cx="5298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77DFC9-F3E4-F846-8CF5-E2F6854E86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8879" y="107933"/>
            <a:ext cx="6274528" cy="1015045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D869B-9FE1-AB55-3BF8-E462738AD349}"/>
              </a:ext>
            </a:extLst>
          </p:cNvPr>
          <p:cNvSpPr txBox="1"/>
          <p:nvPr/>
        </p:nvSpPr>
        <p:spPr>
          <a:xfrm>
            <a:off x="505089" y="626459"/>
            <a:ext cx="11059382" cy="512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Goals Review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Existing Conditions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Analysis and Findings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Recommendations and Funding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Final Plan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156668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1480" y="353270"/>
            <a:ext cx="10896600" cy="685549"/>
          </a:xfrm>
        </p:spPr>
        <p:txBody>
          <a:bodyPr/>
          <a:lstStyle/>
          <a:p>
            <a:r>
              <a:rPr lang="en-US" dirty="0"/>
              <a:t>Funding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842" y="1155033"/>
            <a:ext cx="11742821" cy="553452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Federal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b="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NEVI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b="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USDOT Grants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b="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EPA Grants</a:t>
            </a:r>
            <a:endParaRPr lang="en-US" sz="2000" b="0" dirty="0">
              <a:solidFill>
                <a:schemeClr val="bg2">
                  <a:lumMod val="10000"/>
                </a:schemeClr>
              </a:solidFill>
              <a:effectLst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State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b="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California Energy Commission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b="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California Air Resource Board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Local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b="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Pacific Gas and Electric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b="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San Joaquin Valley Air Pollution Control District </a:t>
            </a:r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US" sz="2800" dirty="0">
              <a:solidFill>
                <a:schemeClr val="bg2">
                  <a:lumMod val="10000"/>
                </a:schemeClr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4" name="Graphic 9">
            <a:extLst>
              <a:ext uri="{FF2B5EF4-FFF2-40B4-BE49-F238E27FC236}">
                <a16:creationId xmlns:a16="http://schemas.microsoft.com/office/drawing/2014/main" id="{260CDE14-9FC9-3ADC-40D6-B0E20EED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1853" y="1658457"/>
            <a:ext cx="4090735" cy="38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15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BF922F-82BB-704A-BA83-94FDFF2C54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0341" y="1102376"/>
            <a:ext cx="6314285" cy="1015045"/>
          </a:xfrm>
          <a:prstGeom prst="rect">
            <a:avLst/>
          </a:prstGeo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Next steps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6B2E17F-3BAA-4C79-9FAB-D387F1DA1DC3}"/>
              </a:ext>
            </a:extLst>
          </p:cNvPr>
          <p:cNvSpPr txBox="1">
            <a:spLocks/>
          </p:cNvSpPr>
          <p:nvPr/>
        </p:nvSpPr>
        <p:spPr>
          <a:xfrm>
            <a:off x="192505" y="1748472"/>
            <a:ext cx="11823032" cy="43829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1" indent="-514350" algn="just">
              <a:lnSpc>
                <a:spcPct val="2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Identify Grant Funding to Pursue</a:t>
            </a:r>
          </a:p>
          <a:p>
            <a:pPr marL="971550" lvl="1" indent="-514350" algn="just">
              <a:lnSpc>
                <a:spcPct val="2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Addressing Barriers</a:t>
            </a:r>
          </a:p>
          <a:p>
            <a:pPr marL="971550" lvl="1" indent="-514350">
              <a:lnSpc>
                <a:spcPct val="2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Prioritizing Recommendations and implementing programs </a:t>
            </a:r>
          </a:p>
          <a:p>
            <a:pPr lvl="1" algn="just">
              <a:lnSpc>
                <a:spcPct val="115000"/>
              </a:lnSpc>
              <a:spcAft>
                <a:spcPts val="1000"/>
              </a:spcAft>
            </a:pPr>
            <a:endParaRPr lang="en-US" sz="16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46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6B2E17F-3BAA-4C79-9FAB-D387F1DA1DC3}"/>
              </a:ext>
            </a:extLst>
          </p:cNvPr>
          <p:cNvSpPr txBox="1">
            <a:spLocks/>
          </p:cNvSpPr>
          <p:nvPr/>
        </p:nvSpPr>
        <p:spPr>
          <a:xfrm>
            <a:off x="380341" y="2021849"/>
            <a:ext cx="10896600" cy="43829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 (Body CS)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 (Body CS)"/>
              </a:rPr>
              <a:t>Questions or Comments? </a:t>
            </a:r>
          </a:p>
        </p:txBody>
      </p:sp>
    </p:spTree>
    <p:extLst>
      <p:ext uri="{BB962C8B-B14F-4D97-AF65-F5344CB8AC3E}">
        <p14:creationId xmlns:p14="http://schemas.microsoft.com/office/powerpoint/2010/main" val="364048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003209-297A-234E-8301-D84D84381B96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0EF407E-2149-B247-9B53-5B14AC791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0094" y="5340875"/>
            <a:ext cx="6401018" cy="1310143"/>
          </a:xfrm>
          <a:prstGeom prst="rect">
            <a:avLst/>
          </a:prstGeom>
        </p:spPr>
        <p:txBody>
          <a:bodyPr/>
          <a:lstStyle/>
          <a:p>
            <a:r>
              <a:rPr lang="en-US" sz="1100" dirty="0">
                <a:solidFill>
                  <a:srgbClr val="FFFFFF"/>
                </a:solidFill>
              </a:rPr>
              <a:t>Dave </a:t>
            </a:r>
            <a:r>
              <a:rPr lang="en-US" sz="1100" dirty="0" err="1">
                <a:solidFill>
                  <a:srgbClr val="FFFFFF"/>
                </a:solidFill>
              </a:rPr>
              <a:t>tokarski</a:t>
            </a:r>
            <a:r>
              <a:rPr lang="en-US" sz="1100" dirty="0">
                <a:solidFill>
                  <a:srgbClr val="FFFFFF"/>
                </a:solidFill>
              </a:rPr>
              <a:t> 		Sarah Sweet</a:t>
            </a:r>
          </a:p>
          <a:p>
            <a:r>
              <a:rPr lang="en-US" sz="1100" b="0" dirty="0">
                <a:solidFill>
                  <a:srgbClr val="FFFFFF"/>
                </a:solidFill>
              </a:rPr>
              <a:t>Project manager		Deputy Project Manager</a:t>
            </a:r>
          </a:p>
          <a:p>
            <a:r>
              <a:rPr lang="en-US" sz="1100" b="0" dirty="0">
                <a:solidFill>
                  <a:srgbClr val="FFFFFF"/>
                </a:solidFill>
              </a:rPr>
              <a:t>dmt@dksassociates.com	SLS@dksassociates.com</a:t>
            </a:r>
          </a:p>
          <a:p>
            <a:r>
              <a:rPr lang="en-US" sz="1100" b="0" dirty="0">
                <a:solidFill>
                  <a:srgbClr val="FFFFFF"/>
                </a:solidFill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163448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8191" y="290744"/>
            <a:ext cx="10896600" cy="685549"/>
          </a:xfrm>
        </p:spPr>
        <p:txBody>
          <a:bodyPr/>
          <a:lstStyle/>
          <a:p>
            <a:r>
              <a:rPr lang="en-US" dirty="0"/>
              <a:t>Project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430" y="1393371"/>
            <a:ext cx="11464913" cy="5173885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Aft>
                <a:spcPts val="600"/>
              </a:spcAft>
              <a:buClr>
                <a:srgbClr val="143D66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Assess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existing ZEV infrastructure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including unincorporated rural areas between cities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Clr>
                <a:srgbClr val="143D66"/>
              </a:buClr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Clr>
                <a:srgbClr val="143D66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Identify key challenges, gaps and barriers to travel for motorists, regional transit and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goods movement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Clr>
                <a:srgbClr val="143D66"/>
              </a:buClr>
              <a:buFont typeface="Wingdings" panose="05000000000000000000" pitchFamily="2" charset="2"/>
              <a:buChar char="ü"/>
            </a:pPr>
            <a:endParaRPr lang="en-US" sz="2800" b="1" dirty="0">
              <a:solidFill>
                <a:schemeClr val="bg2">
                  <a:lumMod val="10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Clr>
                <a:srgbClr val="143D66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Identify where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equity issues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currently exist with access to alternative fueling stations</a:t>
            </a:r>
          </a:p>
          <a:p>
            <a:pPr>
              <a:spcBef>
                <a:spcPts val="1800"/>
              </a:spcBef>
              <a:buClr>
                <a:srgbClr val="143D66"/>
              </a:buClr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97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8191" y="290744"/>
            <a:ext cx="10896600" cy="685549"/>
          </a:xfrm>
        </p:spPr>
        <p:txBody>
          <a:bodyPr/>
          <a:lstStyle/>
          <a:p>
            <a:r>
              <a:rPr lang="en-US" dirty="0"/>
              <a:t>Project goals continued…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430" y="1248229"/>
            <a:ext cx="11435884" cy="5319027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Aft>
                <a:spcPts val="600"/>
              </a:spcAft>
              <a:buClr>
                <a:srgbClr val="143D66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Ensure equitable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infrastructure improvements and investments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accessible to all users including underserved populations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Clr>
                <a:srgbClr val="143D66"/>
              </a:buClr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Clr>
                <a:srgbClr val="143D66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Recommend infrastructure improvements, investments,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policies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, and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implementation strategies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to promote ZEV infrastructure adoption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Clr>
                <a:srgbClr val="143D66"/>
              </a:buClr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Clr>
                <a:srgbClr val="143D66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Identify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programs and incentives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 as well as provide potential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effectLst/>
                <a:cs typeface="Times New Roman" panose="02020603050405020304" pitchFamily="18" charset="0"/>
              </a:rPr>
              <a:t>funding opportunities</a:t>
            </a:r>
            <a:endParaRPr lang="en-US" sz="2800" dirty="0">
              <a:solidFill>
                <a:schemeClr val="bg2">
                  <a:lumMod val="10000"/>
                </a:schemeClr>
              </a:solidFill>
              <a:effectLst/>
              <a:cs typeface="Times New Roman" panose="02020603050405020304" pitchFamily="18" charset="0"/>
            </a:endParaRPr>
          </a:p>
          <a:p>
            <a:pPr>
              <a:spcBef>
                <a:spcPts val="1800"/>
              </a:spcBef>
              <a:buClr>
                <a:srgbClr val="143D66"/>
              </a:buClr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32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C90FF9-CAEF-034F-BF83-4F82497BBF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9301" y="996950"/>
            <a:ext cx="6078330" cy="4864100"/>
          </a:xfrm>
        </p:spPr>
        <p:txBody>
          <a:bodyPr/>
          <a:lstStyle/>
          <a:p>
            <a:r>
              <a:rPr lang="en-US" dirty="0"/>
              <a:t>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125364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4998A61-8C02-B6B1-0792-153FB0E899A2}"/>
              </a:ext>
            </a:extLst>
          </p:cNvPr>
          <p:cNvSpPr txBox="1">
            <a:spLocks/>
          </p:cNvSpPr>
          <p:nvPr/>
        </p:nvSpPr>
        <p:spPr>
          <a:xfrm>
            <a:off x="99152" y="236369"/>
            <a:ext cx="6792988" cy="6490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Existing Conditions</a:t>
            </a:r>
          </a:p>
        </p:txBody>
      </p:sp>
      <p:sp>
        <p:nvSpPr>
          <p:cNvPr id="13" name="Google Shape;182;p15">
            <a:extLst>
              <a:ext uri="{FF2B5EF4-FFF2-40B4-BE49-F238E27FC236}">
                <a16:creationId xmlns:a16="http://schemas.microsoft.com/office/drawing/2014/main" id="{29ECCD81-DB7F-AB18-5F8F-F39D5C5ECEBF}"/>
              </a:ext>
            </a:extLst>
          </p:cNvPr>
          <p:cNvSpPr txBox="1">
            <a:spLocks/>
          </p:cNvSpPr>
          <p:nvPr/>
        </p:nvSpPr>
        <p:spPr>
          <a:xfrm>
            <a:off x="410028" y="1269402"/>
            <a:ext cx="5918201" cy="470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ts val="2400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Summary of fuel types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ts val="2400"/>
            </a:pPr>
            <a:endParaRPr lang="en-US" sz="2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ts val="2400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Key corridors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ts val="2400"/>
            </a:pPr>
            <a:endParaRPr lang="en-US" sz="2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ts val="2400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Inventory of existing chargers and alternative fueling stations by type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ts val="2400"/>
            </a:pPr>
            <a:endParaRPr lang="en-US" sz="2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ts val="2400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Proximity to state highways, disadvantaged communities and multi-unit dwellings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ts val="2400"/>
            </a:pPr>
            <a:endParaRPr lang="en-US" sz="20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ts val="2400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Available online at: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https://www.sjcog.org/DocumentCenter/View/7615/1-SJCOG-Existing-Conditions_12_1_22_Final</a:t>
            </a:r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6288E3-4270-AE50-AE15-C3D808D5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39" y="0"/>
            <a:ext cx="5299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18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4998A61-8C02-B6B1-0792-153FB0E899A2}"/>
              </a:ext>
            </a:extLst>
          </p:cNvPr>
          <p:cNvSpPr txBox="1">
            <a:spLocks/>
          </p:cNvSpPr>
          <p:nvPr/>
        </p:nvSpPr>
        <p:spPr>
          <a:xfrm>
            <a:off x="99152" y="236369"/>
            <a:ext cx="6792988" cy="6490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Existing Conditions</a:t>
            </a:r>
          </a:p>
        </p:txBody>
      </p:sp>
      <p:sp>
        <p:nvSpPr>
          <p:cNvPr id="13" name="Google Shape;182;p15">
            <a:extLst>
              <a:ext uri="{FF2B5EF4-FFF2-40B4-BE49-F238E27FC236}">
                <a16:creationId xmlns:a16="http://schemas.microsoft.com/office/drawing/2014/main" id="{29ECCD81-DB7F-AB18-5F8F-F39D5C5ECEBF}"/>
              </a:ext>
            </a:extLst>
          </p:cNvPr>
          <p:cNvSpPr txBox="1">
            <a:spLocks/>
          </p:cNvSpPr>
          <p:nvPr/>
        </p:nvSpPr>
        <p:spPr>
          <a:xfrm>
            <a:off x="410028" y="1269402"/>
            <a:ext cx="5918201" cy="470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ts val="2400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C742F9-0001-4C05-8D23-67F118341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465" y="1157287"/>
            <a:ext cx="9229873" cy="53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23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4998A61-8C02-B6B1-0792-153FB0E899A2}"/>
              </a:ext>
            </a:extLst>
          </p:cNvPr>
          <p:cNvSpPr txBox="1">
            <a:spLocks/>
          </p:cNvSpPr>
          <p:nvPr/>
        </p:nvSpPr>
        <p:spPr>
          <a:xfrm>
            <a:off x="99152" y="236369"/>
            <a:ext cx="6792988" cy="6490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cap="all" spc="8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Existing Conditions</a:t>
            </a:r>
          </a:p>
        </p:txBody>
      </p:sp>
      <p:sp>
        <p:nvSpPr>
          <p:cNvPr id="13" name="Google Shape;182;p15">
            <a:extLst>
              <a:ext uri="{FF2B5EF4-FFF2-40B4-BE49-F238E27FC236}">
                <a16:creationId xmlns:a16="http://schemas.microsoft.com/office/drawing/2014/main" id="{29ECCD81-DB7F-AB18-5F8F-F39D5C5ECEBF}"/>
              </a:ext>
            </a:extLst>
          </p:cNvPr>
          <p:cNvSpPr txBox="1">
            <a:spLocks/>
          </p:cNvSpPr>
          <p:nvPr/>
        </p:nvSpPr>
        <p:spPr>
          <a:xfrm>
            <a:off x="410028" y="1269402"/>
            <a:ext cx="5918201" cy="470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ts val="2400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C742F9-0001-4C05-8D23-67F118341A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89530" y="1157287"/>
            <a:ext cx="8567743" cy="53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1957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/Thank You Slides">
  <a:themeElements>
    <a:clrScheme name="Central Coast ZEV Final">
      <a:dk1>
        <a:srgbClr val="6D6E71"/>
      </a:dk1>
      <a:lt1>
        <a:srgbClr val="FFFFFF"/>
      </a:lt1>
      <a:dk2>
        <a:srgbClr val="2A5CAB"/>
      </a:dk2>
      <a:lt2>
        <a:srgbClr val="E7E6E6"/>
      </a:lt2>
      <a:accent1>
        <a:srgbClr val="50B556"/>
      </a:accent1>
      <a:accent2>
        <a:srgbClr val="F8DE24"/>
      </a:accent2>
      <a:accent3>
        <a:srgbClr val="6D6E71"/>
      </a:accent3>
      <a:accent4>
        <a:srgbClr val="143C65"/>
      </a:accent4>
      <a:accent5>
        <a:srgbClr val="41AEA7"/>
      </a:accent5>
      <a:accent6>
        <a:srgbClr val="CACACA"/>
      </a:accent6>
      <a:hlink>
        <a:srgbClr val="2F7978"/>
      </a:hlink>
      <a:folHlink>
        <a:srgbClr val="6D6E71"/>
      </a:folHlink>
    </a:clrScheme>
    <a:fontScheme name="DKS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ntralCoast-ZEVStrategy-PresentationTemplate" id="{A10F3121-48DB-EC4A-A3A7-737164231AC3}" vid="{CBF2ABDE-D48C-8842-A5CC-70C074FC944D}"/>
    </a:ext>
  </a:extLst>
</a:theme>
</file>

<file path=ppt/theme/theme2.xml><?xml version="1.0" encoding="utf-8"?>
<a:theme xmlns:a="http://schemas.openxmlformats.org/drawingml/2006/main" name="Agenda/Key Takeaway Slides">
  <a:themeElements>
    <a:clrScheme name="Central Coast ZEV Final">
      <a:dk1>
        <a:srgbClr val="6D6E71"/>
      </a:dk1>
      <a:lt1>
        <a:srgbClr val="FFFFFF"/>
      </a:lt1>
      <a:dk2>
        <a:srgbClr val="2A5CAB"/>
      </a:dk2>
      <a:lt2>
        <a:srgbClr val="E7E6E6"/>
      </a:lt2>
      <a:accent1>
        <a:srgbClr val="50B556"/>
      </a:accent1>
      <a:accent2>
        <a:srgbClr val="F8DE24"/>
      </a:accent2>
      <a:accent3>
        <a:srgbClr val="6D6E71"/>
      </a:accent3>
      <a:accent4>
        <a:srgbClr val="143C65"/>
      </a:accent4>
      <a:accent5>
        <a:srgbClr val="41AEA7"/>
      </a:accent5>
      <a:accent6>
        <a:srgbClr val="CACACA"/>
      </a:accent6>
      <a:hlink>
        <a:srgbClr val="2F7978"/>
      </a:hlink>
      <a:folHlink>
        <a:srgbClr val="6D6E7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ntralCoast-ZEVStrategy-PresentationTemplate" id="{A10F3121-48DB-EC4A-A3A7-737164231AC3}" vid="{83C40B8F-9390-474D-815D-AC00C010EEBE}"/>
    </a:ext>
  </a:extLst>
</a:theme>
</file>

<file path=ppt/theme/theme3.xml><?xml version="1.0" encoding="utf-8"?>
<a:theme xmlns:a="http://schemas.openxmlformats.org/drawingml/2006/main" name="Callout Slide">
  <a:themeElements>
    <a:clrScheme name="Central Coast ZEV Final">
      <a:dk1>
        <a:srgbClr val="6D6E71"/>
      </a:dk1>
      <a:lt1>
        <a:srgbClr val="FFFFFF"/>
      </a:lt1>
      <a:dk2>
        <a:srgbClr val="2A5CAB"/>
      </a:dk2>
      <a:lt2>
        <a:srgbClr val="E7E6E6"/>
      </a:lt2>
      <a:accent1>
        <a:srgbClr val="50B556"/>
      </a:accent1>
      <a:accent2>
        <a:srgbClr val="F8DE24"/>
      </a:accent2>
      <a:accent3>
        <a:srgbClr val="6D6E71"/>
      </a:accent3>
      <a:accent4>
        <a:srgbClr val="143C65"/>
      </a:accent4>
      <a:accent5>
        <a:srgbClr val="41AEA7"/>
      </a:accent5>
      <a:accent6>
        <a:srgbClr val="CACACA"/>
      </a:accent6>
      <a:hlink>
        <a:srgbClr val="2F7978"/>
      </a:hlink>
      <a:folHlink>
        <a:srgbClr val="6D6E71"/>
      </a:folHlink>
    </a:clrScheme>
    <a:fontScheme name="DKS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ntralCoast-ZEVStrategy-PresentationTemplate" id="{A10F3121-48DB-EC4A-A3A7-737164231AC3}" vid="{E2517275-C53D-FC42-984C-95704D1D6FA5}"/>
    </a:ext>
  </a:extLst>
</a:theme>
</file>

<file path=ppt/theme/theme4.xml><?xml version="1.0" encoding="utf-8"?>
<a:theme xmlns:a="http://schemas.openxmlformats.org/drawingml/2006/main" name="Text Slides">
  <a:themeElements>
    <a:clrScheme name="Central Coast ZEV Final">
      <a:dk1>
        <a:srgbClr val="6D6E71"/>
      </a:dk1>
      <a:lt1>
        <a:srgbClr val="FFFFFF"/>
      </a:lt1>
      <a:dk2>
        <a:srgbClr val="2A5CAB"/>
      </a:dk2>
      <a:lt2>
        <a:srgbClr val="E7E6E6"/>
      </a:lt2>
      <a:accent1>
        <a:srgbClr val="50B556"/>
      </a:accent1>
      <a:accent2>
        <a:srgbClr val="F8DE24"/>
      </a:accent2>
      <a:accent3>
        <a:srgbClr val="6D6E71"/>
      </a:accent3>
      <a:accent4>
        <a:srgbClr val="143C65"/>
      </a:accent4>
      <a:accent5>
        <a:srgbClr val="41AEA7"/>
      </a:accent5>
      <a:accent6>
        <a:srgbClr val="CACACA"/>
      </a:accent6>
      <a:hlink>
        <a:srgbClr val="2F7978"/>
      </a:hlink>
      <a:folHlink>
        <a:srgbClr val="6D6E7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ntralCoast-ZEVStrategy-PresentationTemplate" id="{A10F3121-48DB-EC4A-A3A7-737164231AC3}" vid="{7858FFE1-37FE-CC4D-A823-353281E68EA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CentralCoast-ZEVStrategy-PresentationTemplate</Template>
  <TotalTime>5625</TotalTime>
  <Words>1152</Words>
  <Application>Microsoft Office PowerPoint</Application>
  <PresentationFormat>Widescreen</PresentationFormat>
  <Paragraphs>207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Courier New</vt:lpstr>
      <vt:lpstr>System Font Regular</vt:lpstr>
      <vt:lpstr>Verdana</vt:lpstr>
      <vt:lpstr>Wingdings</vt:lpstr>
      <vt:lpstr>Title/Thank You Slides</vt:lpstr>
      <vt:lpstr>Agenda/Key Takeaway Slides</vt:lpstr>
      <vt:lpstr>Callout Slide</vt:lpstr>
      <vt:lpstr>Text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Ilse Lopez-Narvaez</dc:creator>
  <cp:lastModifiedBy>Isaiah Anderson</cp:lastModifiedBy>
  <cp:revision>66</cp:revision>
  <cp:lastPrinted>2022-04-26T16:06:34Z</cp:lastPrinted>
  <dcterms:created xsi:type="dcterms:W3CDTF">2022-04-25T16:47:14Z</dcterms:created>
  <dcterms:modified xsi:type="dcterms:W3CDTF">2023-09-27T21:50:22Z</dcterms:modified>
</cp:coreProperties>
</file>