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13"/>
  </p:notesMasterIdLst>
  <p:sldIdLst>
    <p:sldId id="341" r:id="rId5"/>
    <p:sldId id="363" r:id="rId6"/>
    <p:sldId id="291" r:id="rId7"/>
    <p:sldId id="365" r:id="rId8"/>
    <p:sldId id="364" r:id="rId9"/>
    <p:sldId id="301" r:id="rId10"/>
    <p:sldId id="366"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FC"/>
    <a:srgbClr val="003D7A"/>
    <a:srgbClr val="6DA7F1"/>
    <a:srgbClr val="0F9D58"/>
    <a:srgbClr val="52B987"/>
    <a:srgbClr val="424242"/>
    <a:srgbClr val="929292"/>
    <a:srgbClr val="D6D6D6"/>
    <a:srgbClr val="797979"/>
    <a:srgbClr val="115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0458D-4D8A-4D48-BDFB-222040A11E35}" v="4" dt="2023-04-24T20:47:51.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322" autoAdjust="0"/>
  </p:normalViewPr>
  <p:slideViewPr>
    <p:cSldViewPr snapToGrid="0" snapToObjects="1">
      <p:cViewPr>
        <p:scale>
          <a:sx n="76" d="100"/>
          <a:sy n="76" d="100"/>
        </p:scale>
        <p:origin x="854" y="67"/>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Owens" userId="8e7bc762-e86f-49c4-bf00-b9982444d34c" providerId="ADAL" clId="{A0C0458D-4D8A-4D48-BDFB-222040A11E35}"/>
    <pc:docChg chg="delSld modSld">
      <pc:chgData name="Kate Owens" userId="8e7bc762-e86f-49c4-bf00-b9982444d34c" providerId="ADAL" clId="{A0C0458D-4D8A-4D48-BDFB-222040A11E35}" dt="2023-04-24T22:34:19.731" v="50" actId="20577"/>
      <pc:docMkLst>
        <pc:docMk/>
      </pc:docMkLst>
      <pc:sldChg chg="del">
        <pc:chgData name="Kate Owens" userId="8e7bc762-e86f-49c4-bf00-b9982444d34c" providerId="ADAL" clId="{A0C0458D-4D8A-4D48-BDFB-222040A11E35}" dt="2023-04-24T20:44:31.087" v="1" actId="2696"/>
        <pc:sldMkLst>
          <pc:docMk/>
          <pc:sldMk cId="1034528176" sldId="260"/>
        </pc:sldMkLst>
      </pc:sldChg>
      <pc:sldChg chg="modSp mod">
        <pc:chgData name="Kate Owens" userId="8e7bc762-e86f-49c4-bf00-b9982444d34c" providerId="ADAL" clId="{A0C0458D-4D8A-4D48-BDFB-222040A11E35}" dt="2023-04-24T20:43:02.201" v="0" actId="255"/>
        <pc:sldMkLst>
          <pc:docMk/>
          <pc:sldMk cId="1273822800" sldId="288"/>
        </pc:sldMkLst>
        <pc:spChg chg="mod">
          <ac:chgData name="Kate Owens" userId="8e7bc762-e86f-49c4-bf00-b9982444d34c" providerId="ADAL" clId="{A0C0458D-4D8A-4D48-BDFB-222040A11E35}" dt="2023-04-24T20:43:02.201" v="0" actId="255"/>
          <ac:spMkLst>
            <pc:docMk/>
            <pc:sldMk cId="1273822800" sldId="288"/>
            <ac:spMk id="16" creationId="{DE740C18-C751-2847-BF70-F98541F08751}"/>
          </ac:spMkLst>
        </pc:spChg>
      </pc:sldChg>
      <pc:sldChg chg="modSp mod">
        <pc:chgData name="Kate Owens" userId="8e7bc762-e86f-49c4-bf00-b9982444d34c" providerId="ADAL" clId="{A0C0458D-4D8A-4D48-BDFB-222040A11E35}" dt="2023-04-24T22:34:19.731" v="50" actId="20577"/>
        <pc:sldMkLst>
          <pc:docMk/>
          <pc:sldMk cId="2577822952" sldId="364"/>
        </pc:sldMkLst>
        <pc:graphicFrameChg chg="modGraphic">
          <ac:chgData name="Kate Owens" userId="8e7bc762-e86f-49c4-bf00-b9982444d34c" providerId="ADAL" clId="{A0C0458D-4D8A-4D48-BDFB-222040A11E35}" dt="2023-04-24T22:34:19.731" v="50" actId="20577"/>
          <ac:graphicFrameMkLst>
            <pc:docMk/>
            <pc:sldMk cId="2577822952" sldId="364"/>
            <ac:graphicFrameMk id="3" creationId="{931368B0-85F7-A8EB-343E-728BC080599C}"/>
          </ac:graphicFrameMkLst>
        </pc:graphicFrameChg>
      </pc:sldChg>
      <pc:sldChg chg="del">
        <pc:chgData name="Kate Owens" userId="8e7bc762-e86f-49c4-bf00-b9982444d34c" providerId="ADAL" clId="{A0C0458D-4D8A-4D48-BDFB-222040A11E35}" dt="2023-04-24T20:44:35.295" v="2" actId="2696"/>
        <pc:sldMkLst>
          <pc:docMk/>
          <pc:sldMk cId="3907350197" sldId="3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owens\Downloads\projects%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Summary!$K$78</c:f>
              <c:strCache>
                <c:ptCount val="1"/>
                <c:pt idx="0">
                  <c:v>Total LIHTC Allocations</c:v>
                </c:pt>
              </c:strCache>
            </c:strRef>
          </c:tx>
          <c:spPr>
            <a:solidFill>
              <a:schemeClr val="accent1">
                <a:lumMod val="50000"/>
              </a:schemeClr>
            </a:solidFill>
            <a:ln>
              <a:noFill/>
            </a:ln>
            <a:effectLst/>
          </c:spPr>
          <c:invertIfNegative val="0"/>
          <c:dLbls>
            <c:dLbl>
              <c:idx val="0"/>
              <c:tx>
                <c:rich>
                  <a:bodyPr/>
                  <a:lstStyle/>
                  <a:p>
                    <a:fld id="{AE3398C7-706F-486D-98AD-76DCBE28332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206-40AE-A4CA-F194814EC8FC}"/>
                </c:ext>
              </c:extLst>
            </c:dLbl>
            <c:dLbl>
              <c:idx val="1"/>
              <c:tx>
                <c:rich>
                  <a:bodyPr/>
                  <a:lstStyle/>
                  <a:p>
                    <a:fld id="{D63FB8FE-F1AF-47AB-AEB7-14EDC4D4D01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206-40AE-A4CA-F194814EC8FC}"/>
                </c:ext>
              </c:extLst>
            </c:dLbl>
            <c:dLbl>
              <c:idx val="2"/>
              <c:tx>
                <c:rich>
                  <a:bodyPr/>
                  <a:lstStyle/>
                  <a:p>
                    <a:fld id="{EA75A295-D0FF-4AFD-B542-C51387CCD9F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206-40AE-A4CA-F194814EC8FC}"/>
                </c:ext>
              </c:extLst>
            </c:dLbl>
            <c:dLbl>
              <c:idx val="3"/>
              <c:tx>
                <c:rich>
                  <a:bodyPr/>
                  <a:lstStyle/>
                  <a:p>
                    <a:fld id="{F108E6AA-9A94-410D-AADB-884685230F5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206-40AE-A4CA-F194814EC8FC}"/>
                </c:ext>
              </c:extLst>
            </c:dLbl>
            <c:dLbl>
              <c:idx val="4"/>
              <c:tx>
                <c:rich>
                  <a:bodyPr/>
                  <a:lstStyle/>
                  <a:p>
                    <a:fld id="{E02DA469-069D-4D05-BC94-B9E04CD4116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206-40AE-A4CA-F194814EC8FC}"/>
                </c:ext>
              </c:extLst>
            </c:dLbl>
            <c:dLbl>
              <c:idx val="5"/>
              <c:tx>
                <c:rich>
                  <a:bodyPr/>
                  <a:lstStyle/>
                  <a:p>
                    <a:fld id="{1406EC99-D133-4CA7-827B-AD081EBACC9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206-40AE-A4CA-F194814EC8FC}"/>
                </c:ext>
              </c:extLst>
            </c:dLbl>
            <c:dLbl>
              <c:idx val="6"/>
              <c:tx>
                <c:rich>
                  <a:bodyPr/>
                  <a:lstStyle/>
                  <a:p>
                    <a:fld id="{647FA326-907F-4A96-926D-37606F7E1E1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206-40AE-A4CA-F194814EC8FC}"/>
                </c:ext>
              </c:extLst>
            </c:dLbl>
            <c:dLbl>
              <c:idx val="7"/>
              <c:tx>
                <c:rich>
                  <a:bodyPr/>
                  <a:lstStyle/>
                  <a:p>
                    <a:fld id="{54A9C9DA-52C5-4495-A670-89691A36AD2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206-40AE-A4CA-F194814EC8FC}"/>
                </c:ext>
              </c:extLst>
            </c:dLbl>
            <c:dLbl>
              <c:idx val="8"/>
              <c:tx>
                <c:rich>
                  <a:bodyPr/>
                  <a:lstStyle/>
                  <a:p>
                    <a:fld id="{AE6C26ED-AF51-45D5-96AE-30A3EDC57C7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206-40AE-A4CA-F194814EC8FC}"/>
                </c:ext>
              </c:extLst>
            </c:dLbl>
            <c:dLbl>
              <c:idx val="9"/>
              <c:tx>
                <c:rich>
                  <a:bodyPr/>
                  <a:lstStyle/>
                  <a:p>
                    <a:fld id="{7CDF4C45-276A-463F-9033-CECB34FEAA6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206-40AE-A4CA-F194814EC8F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Summary!$L$76:$U$76</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Summary!$L$78:$U$78</c:f>
              <c:numCache>
                <c:formatCode>_("$"* #,##0_);_("$"* \(#,##0\);_("$"* "-"??_);_(@_)</c:formatCode>
                <c:ptCount val="10"/>
                <c:pt idx="0">
                  <c:v>28448091</c:v>
                </c:pt>
                <c:pt idx="1">
                  <c:v>47486449</c:v>
                </c:pt>
                <c:pt idx="2">
                  <c:v>37255974</c:v>
                </c:pt>
                <c:pt idx="3">
                  <c:v>36136570</c:v>
                </c:pt>
                <c:pt idx="4">
                  <c:v>48589624</c:v>
                </c:pt>
                <c:pt idx="5">
                  <c:v>33556102</c:v>
                </c:pt>
                <c:pt idx="6">
                  <c:v>33935535.700000003</c:v>
                </c:pt>
                <c:pt idx="7">
                  <c:v>37843525.200000003</c:v>
                </c:pt>
                <c:pt idx="8">
                  <c:v>73135592.400000006</c:v>
                </c:pt>
                <c:pt idx="9">
                  <c:v>79038806.599999994</c:v>
                </c:pt>
              </c:numCache>
            </c:numRef>
          </c:val>
          <c:extLst>
            <c:ext xmlns:c15="http://schemas.microsoft.com/office/drawing/2012/chart" uri="{02D57815-91ED-43cb-92C2-25804820EDAC}">
              <c15:datalabelsRange>
                <c15:f>Summary!$L$81:$U$81</c15:f>
                <c15:dlblRangeCache>
                  <c:ptCount val="10"/>
                  <c:pt idx="0">
                    <c:v>$28M</c:v>
                  </c:pt>
                  <c:pt idx="1">
                    <c:v>$48M</c:v>
                  </c:pt>
                  <c:pt idx="2">
                    <c:v>$37M</c:v>
                  </c:pt>
                  <c:pt idx="3">
                    <c:v>$36M</c:v>
                  </c:pt>
                  <c:pt idx="4">
                    <c:v>$49M</c:v>
                  </c:pt>
                  <c:pt idx="5">
                    <c:v>$34M</c:v>
                  </c:pt>
                  <c:pt idx="6">
                    <c:v>$34M</c:v>
                  </c:pt>
                  <c:pt idx="7">
                    <c:v>$38M</c:v>
                  </c:pt>
                  <c:pt idx="8">
                    <c:v>$73M</c:v>
                  </c:pt>
                  <c:pt idx="9">
                    <c:v> $79M </c:v>
                  </c:pt>
                </c15:dlblRangeCache>
              </c15:datalabelsRange>
            </c:ext>
            <c:ext xmlns:c16="http://schemas.microsoft.com/office/drawing/2014/chart" uri="{C3380CC4-5D6E-409C-BE32-E72D297353CC}">
              <c16:uniqueId val="{0000000A-7206-40AE-A4CA-F194814EC8FC}"/>
            </c:ext>
          </c:extLst>
        </c:ser>
        <c:dLbls>
          <c:showLegendKey val="0"/>
          <c:showVal val="0"/>
          <c:showCatName val="0"/>
          <c:showSerName val="0"/>
          <c:showPercent val="0"/>
          <c:showBubbleSize val="0"/>
        </c:dLbls>
        <c:gapWidth val="25"/>
        <c:axId val="168878623"/>
        <c:axId val="168879103"/>
      </c:barChart>
      <c:lineChart>
        <c:grouping val="standard"/>
        <c:varyColors val="0"/>
        <c:ser>
          <c:idx val="1"/>
          <c:order val="1"/>
          <c:tx>
            <c:strRef>
              <c:f>Summary!$K$80</c:f>
              <c:strCache>
                <c:ptCount val="1"/>
                <c:pt idx="0">
                  <c:v>Share Total State Allocations</c:v>
                </c:pt>
              </c:strCache>
            </c:strRef>
          </c:tx>
          <c:spPr>
            <a:ln w="38100" cap="rnd">
              <a:solidFill>
                <a:srgbClr val="6DA7F1"/>
              </a:solidFill>
              <a:round/>
            </a:ln>
            <a:effectLst/>
          </c:spPr>
          <c:marker>
            <c:symbol val="none"/>
          </c:marker>
          <c:dLbls>
            <c:dLbl>
              <c:idx val="0"/>
              <c:layout>
                <c:manualLayout>
                  <c:x val="-7.3695131349437601E-2"/>
                  <c:y val="-5.244871894735140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9159201001132707E-2"/>
                      <c:h val="7.5566685051750834E-2"/>
                    </c:manualLayout>
                  </c15:layout>
                </c:ext>
                <c:ext xmlns:c16="http://schemas.microsoft.com/office/drawing/2014/chart" uri="{C3380CC4-5D6E-409C-BE32-E72D297353CC}">
                  <c16:uniqueId val="{00000015-7206-40AE-A4CA-F194814EC8FC}"/>
                </c:ext>
              </c:extLst>
            </c:dLbl>
            <c:dLbl>
              <c:idx val="1"/>
              <c:delete val="1"/>
              <c:extLst>
                <c:ext xmlns:c15="http://schemas.microsoft.com/office/drawing/2012/chart" uri="{CE6537A1-D6FC-4f65-9D91-7224C49458BB}"/>
                <c:ext xmlns:c16="http://schemas.microsoft.com/office/drawing/2014/chart" uri="{C3380CC4-5D6E-409C-BE32-E72D297353CC}">
                  <c16:uniqueId val="{0000000B-7206-40AE-A4CA-F194814EC8FC}"/>
                </c:ext>
              </c:extLst>
            </c:dLbl>
            <c:dLbl>
              <c:idx val="2"/>
              <c:delete val="1"/>
              <c:extLst>
                <c:ext xmlns:c15="http://schemas.microsoft.com/office/drawing/2012/chart" uri="{CE6537A1-D6FC-4f65-9D91-7224C49458BB}"/>
                <c:ext xmlns:c16="http://schemas.microsoft.com/office/drawing/2014/chart" uri="{C3380CC4-5D6E-409C-BE32-E72D297353CC}">
                  <c16:uniqueId val="{0000000C-7206-40AE-A4CA-F194814EC8FC}"/>
                </c:ext>
              </c:extLst>
            </c:dLbl>
            <c:dLbl>
              <c:idx val="3"/>
              <c:delete val="1"/>
              <c:extLst>
                <c:ext xmlns:c15="http://schemas.microsoft.com/office/drawing/2012/chart" uri="{CE6537A1-D6FC-4f65-9D91-7224C49458BB}"/>
                <c:ext xmlns:c16="http://schemas.microsoft.com/office/drawing/2014/chart" uri="{C3380CC4-5D6E-409C-BE32-E72D297353CC}">
                  <c16:uniqueId val="{0000000D-7206-40AE-A4CA-F194814EC8FC}"/>
                </c:ext>
              </c:extLst>
            </c:dLbl>
            <c:dLbl>
              <c:idx val="4"/>
              <c:delete val="1"/>
              <c:extLst>
                <c:ext xmlns:c15="http://schemas.microsoft.com/office/drawing/2012/chart" uri="{CE6537A1-D6FC-4f65-9D91-7224C49458BB}"/>
                <c:ext xmlns:c16="http://schemas.microsoft.com/office/drawing/2014/chart" uri="{C3380CC4-5D6E-409C-BE32-E72D297353CC}">
                  <c16:uniqueId val="{0000000E-7206-40AE-A4CA-F194814EC8FC}"/>
                </c:ext>
              </c:extLst>
            </c:dLbl>
            <c:dLbl>
              <c:idx val="5"/>
              <c:delete val="1"/>
              <c:extLst>
                <c:ext xmlns:c15="http://schemas.microsoft.com/office/drawing/2012/chart" uri="{CE6537A1-D6FC-4f65-9D91-7224C49458BB}"/>
                <c:ext xmlns:c16="http://schemas.microsoft.com/office/drawing/2014/chart" uri="{C3380CC4-5D6E-409C-BE32-E72D297353CC}">
                  <c16:uniqueId val="{0000000F-7206-40AE-A4CA-F194814EC8FC}"/>
                </c:ext>
              </c:extLst>
            </c:dLbl>
            <c:dLbl>
              <c:idx val="6"/>
              <c:delete val="1"/>
              <c:extLst>
                <c:ext xmlns:c15="http://schemas.microsoft.com/office/drawing/2012/chart" uri="{CE6537A1-D6FC-4f65-9D91-7224C49458BB}"/>
                <c:ext xmlns:c16="http://schemas.microsoft.com/office/drawing/2014/chart" uri="{C3380CC4-5D6E-409C-BE32-E72D297353CC}">
                  <c16:uniqueId val="{00000010-7206-40AE-A4CA-F194814EC8FC}"/>
                </c:ext>
              </c:extLst>
            </c:dLbl>
            <c:dLbl>
              <c:idx val="7"/>
              <c:delete val="1"/>
              <c:extLst>
                <c:ext xmlns:c15="http://schemas.microsoft.com/office/drawing/2012/chart" uri="{CE6537A1-D6FC-4f65-9D91-7224C49458BB}"/>
                <c:ext xmlns:c16="http://schemas.microsoft.com/office/drawing/2014/chart" uri="{C3380CC4-5D6E-409C-BE32-E72D297353CC}">
                  <c16:uniqueId val="{00000011-7206-40AE-A4CA-F194814EC8FC}"/>
                </c:ext>
              </c:extLst>
            </c:dLbl>
            <c:dLbl>
              <c:idx val="8"/>
              <c:delete val="1"/>
              <c:extLst>
                <c:ext xmlns:c15="http://schemas.microsoft.com/office/drawing/2012/chart" uri="{CE6537A1-D6FC-4f65-9D91-7224C49458BB}"/>
                <c:ext xmlns:c16="http://schemas.microsoft.com/office/drawing/2014/chart" uri="{C3380CC4-5D6E-409C-BE32-E72D297353CC}">
                  <c16:uniqueId val="{00000012-7206-40AE-A4CA-F194814EC8FC}"/>
                </c:ext>
              </c:extLst>
            </c:dLbl>
            <c:dLbl>
              <c:idx val="9"/>
              <c:layout>
                <c:manualLayout>
                  <c:x val="-2.5598114760335643E-2"/>
                  <c:y val="-6.7114095368827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206-40AE-A4CA-F194814EC8FC}"/>
                </c:ext>
              </c:extLst>
            </c:dLbl>
            <c:spPr>
              <a:noFill/>
              <a:ln>
                <a:noFill/>
              </a:ln>
              <a:effectLst/>
            </c:spPr>
            <c:txPr>
              <a:bodyPr rot="0" spcFirstLastPara="1" vertOverflow="ellipsis" vert="horz" wrap="square" anchor="ctr" anchorCtr="1"/>
              <a:lstStyle/>
              <a:p>
                <a:pPr>
                  <a:defRPr sz="1200" b="1" i="0" u="none" strike="noStrike" kern="1200" baseline="0">
                    <a:solidFill>
                      <a:srgbClr val="6DA7F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Summary!$L$80:$U$80</c:f>
              <c:numCache>
                <c:formatCode>0%</c:formatCode>
                <c:ptCount val="10"/>
                <c:pt idx="0">
                  <c:v>0.13911465512211718</c:v>
                </c:pt>
                <c:pt idx="1">
                  <c:v>0.16800626449478598</c:v>
                </c:pt>
                <c:pt idx="2">
                  <c:v>0.12095531873448326</c:v>
                </c:pt>
                <c:pt idx="3">
                  <c:v>8.954438217143669E-2</c:v>
                </c:pt>
                <c:pt idx="4">
                  <c:v>0.14052978623883219</c:v>
                </c:pt>
                <c:pt idx="5">
                  <c:v>8.7899065021461859E-2</c:v>
                </c:pt>
                <c:pt idx="6">
                  <c:v>7.2684604289283167E-2</c:v>
                </c:pt>
                <c:pt idx="7">
                  <c:v>6.5006175835962021E-2</c:v>
                </c:pt>
                <c:pt idx="8">
                  <c:v>0.11236196093468842</c:v>
                </c:pt>
                <c:pt idx="9">
                  <c:v>8.0534547251609717E-2</c:v>
                </c:pt>
              </c:numCache>
            </c:numRef>
          </c:val>
          <c:smooth val="1"/>
          <c:extLst>
            <c:ext xmlns:c16="http://schemas.microsoft.com/office/drawing/2014/chart" uri="{C3380CC4-5D6E-409C-BE32-E72D297353CC}">
              <c16:uniqueId val="{00000013-7206-40AE-A4CA-F194814EC8FC}"/>
            </c:ext>
          </c:extLst>
        </c:ser>
        <c:dLbls>
          <c:showLegendKey val="0"/>
          <c:showVal val="0"/>
          <c:showCatName val="0"/>
          <c:showSerName val="0"/>
          <c:showPercent val="0"/>
          <c:showBubbleSize val="0"/>
        </c:dLbls>
        <c:marker val="1"/>
        <c:smooth val="0"/>
        <c:axId val="1497561743"/>
        <c:axId val="1497563183"/>
      </c:lineChart>
      <c:catAx>
        <c:axId val="16887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8879103"/>
        <c:crosses val="autoZero"/>
        <c:auto val="1"/>
        <c:lblAlgn val="ctr"/>
        <c:lblOffset val="100"/>
        <c:noMultiLvlLbl val="0"/>
      </c:catAx>
      <c:valAx>
        <c:axId val="168879103"/>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8878623"/>
        <c:crosses val="autoZero"/>
        <c:crossBetween val="between"/>
      </c:valAx>
      <c:valAx>
        <c:axId val="149756318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97561743"/>
        <c:crosses val="max"/>
        <c:crossBetween val="between"/>
      </c:valAx>
      <c:catAx>
        <c:axId val="1497561743"/>
        <c:scaling>
          <c:orientation val="minMax"/>
        </c:scaling>
        <c:delete val="1"/>
        <c:axPos val="b"/>
        <c:majorTickMark val="out"/>
        <c:minorTickMark val="none"/>
        <c:tickLblPos val="nextTo"/>
        <c:crossAx val="1497563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69CD8-55F4-C44E-8539-53440DE82685}"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884BF-CAFF-F84E-B811-93936E727551}" type="slidenum">
              <a:rPr lang="en-US" smtClean="0"/>
              <a:t>‹#›</a:t>
            </a:fld>
            <a:endParaRPr lang="en-US"/>
          </a:p>
        </p:txBody>
      </p:sp>
    </p:spTree>
    <p:extLst>
      <p:ext uri="{BB962C8B-B14F-4D97-AF65-F5344CB8AC3E}">
        <p14:creationId xmlns:p14="http://schemas.microsoft.com/office/powerpoint/2010/main" val="315575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Tom </a:t>
            </a:r>
            <a:r>
              <a:rPr lang="en-US" sz="1800" dirty="0" err="1">
                <a:effectLst/>
                <a:latin typeface="Calibri" panose="020F0502020204030204" pitchFamily="34" charset="0"/>
                <a:ea typeface="Calibri" panose="020F0502020204030204" pitchFamily="34" charset="0"/>
              </a:rPr>
              <a:t>Collishaw</a:t>
            </a:r>
            <a:r>
              <a:rPr lang="en-US" sz="1800" dirty="0">
                <a:effectLst/>
                <a:latin typeface="Calibri" panose="020F0502020204030204" pitchFamily="34" charset="0"/>
                <a:ea typeface="Calibri" panose="020F0502020204030204" pitchFamily="34" charset="0"/>
              </a:rPr>
              <a:t> is the CEO of Self-Help Enterprises, a nonprofit housing and community development organization serving the San Joaquin Valley since 1965. Self-Help Enterprises has developed or preserved over 16,000 housing units, including both single family homes and rental apartments, all for low-income households. They also provide housing and infrastructure services to cities, counties and small districts throughout the valley.</a:t>
            </a:r>
          </a:p>
          <a:p>
            <a:endParaRPr lang="en-US" dirty="0"/>
          </a:p>
          <a:p>
            <a:r>
              <a:rPr lang="en-US" dirty="0"/>
              <a:t>Kate Owens is a principal at HR&amp;A Advisors, a real estate and economic development consulting firm. Her work focuses on supporting the development and implementation of affordable housing programs across the country. Her projects have ranged from developing Amazon’s housing equity fund that provided $2 billion in gap financing to designing the California Dream for All shared appreciation program that CalHFA recently launched. She is currently working with SJCOG to explore the viability of launching a regional housing trust fund in San Joaquin County. </a:t>
            </a:r>
          </a:p>
        </p:txBody>
      </p:sp>
      <p:sp>
        <p:nvSpPr>
          <p:cNvPr id="4" name="Slide Number Placeholder 3"/>
          <p:cNvSpPr>
            <a:spLocks noGrp="1"/>
          </p:cNvSpPr>
          <p:nvPr>
            <p:ph type="sldNum" sz="quarter" idx="5"/>
          </p:nvPr>
        </p:nvSpPr>
        <p:spPr/>
        <p:txBody>
          <a:bodyPr/>
          <a:lstStyle/>
          <a:p>
            <a:fld id="{0A8884BF-CAFF-F84E-B811-93936E727551}" type="slidenum">
              <a:rPr lang="en-US" smtClean="0"/>
              <a:t>2</a:t>
            </a:fld>
            <a:endParaRPr lang="en-US"/>
          </a:p>
        </p:txBody>
      </p:sp>
    </p:spTree>
    <p:extLst>
      <p:ext uri="{BB962C8B-B14F-4D97-AF65-F5344CB8AC3E}">
        <p14:creationId xmlns:p14="http://schemas.microsoft.com/office/powerpoint/2010/main" val="335817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LA County has  500,000 unit gap for comparison</a:t>
            </a:r>
          </a:p>
          <a:p>
            <a:endParaRPr lang="en-US" dirty="0"/>
          </a:p>
        </p:txBody>
      </p:sp>
      <p:sp>
        <p:nvSpPr>
          <p:cNvPr id="4" name="Slide Number Placeholder 3"/>
          <p:cNvSpPr>
            <a:spLocks noGrp="1"/>
          </p:cNvSpPr>
          <p:nvPr>
            <p:ph type="sldNum" sz="quarter" idx="5"/>
          </p:nvPr>
        </p:nvSpPr>
        <p:spPr/>
        <p:txBody>
          <a:bodyPr/>
          <a:lstStyle/>
          <a:p>
            <a:fld id="{0A8884BF-CAFF-F84E-B811-93936E727551}" type="slidenum">
              <a:rPr lang="en-US" smtClean="0"/>
              <a:t>3</a:t>
            </a:fld>
            <a:endParaRPr lang="en-US"/>
          </a:p>
        </p:txBody>
      </p:sp>
    </p:spTree>
    <p:extLst>
      <p:ext uri="{BB962C8B-B14F-4D97-AF65-F5344CB8AC3E}">
        <p14:creationId xmlns:p14="http://schemas.microsoft.com/office/powerpoint/2010/main" val="314301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8884BF-CAFF-F84E-B811-93936E727551}" type="slidenum">
              <a:rPr lang="en-US" smtClean="0"/>
              <a:t>4</a:t>
            </a:fld>
            <a:endParaRPr lang="en-US"/>
          </a:p>
        </p:txBody>
      </p:sp>
    </p:spTree>
    <p:extLst>
      <p:ext uri="{BB962C8B-B14F-4D97-AF65-F5344CB8AC3E}">
        <p14:creationId xmlns:p14="http://schemas.microsoft.com/office/powerpoint/2010/main" val="218489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Kern asked for $5M and only got $2.1M and then $5M and got $3M – so I guess they got their $5M over two years of applications – but there were others that got their full asks several years in a row</a:t>
            </a:r>
          </a:p>
        </p:txBody>
      </p:sp>
      <p:sp>
        <p:nvSpPr>
          <p:cNvPr id="4" name="Slide Number Placeholder 3"/>
          <p:cNvSpPr>
            <a:spLocks noGrp="1"/>
          </p:cNvSpPr>
          <p:nvPr>
            <p:ph type="sldNum" sz="quarter" idx="5"/>
          </p:nvPr>
        </p:nvSpPr>
        <p:spPr/>
        <p:txBody>
          <a:bodyPr/>
          <a:lstStyle/>
          <a:p>
            <a:fld id="{0A8884BF-CAFF-F84E-B811-93936E727551}" type="slidenum">
              <a:rPr lang="en-US" smtClean="0"/>
              <a:t>5</a:t>
            </a:fld>
            <a:endParaRPr lang="en-US"/>
          </a:p>
        </p:txBody>
      </p:sp>
    </p:spTree>
    <p:extLst>
      <p:ext uri="{BB962C8B-B14F-4D97-AF65-F5344CB8AC3E}">
        <p14:creationId xmlns:p14="http://schemas.microsoft.com/office/powerpoint/2010/main" val="327229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Footer">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32CB944-4A7D-4E45-953A-A660A57FF381}"/>
              </a:ext>
            </a:extLst>
          </p:cNvPr>
          <p:cNvSpPr txBox="1">
            <a:spLocks/>
          </p:cNvSpPr>
          <p:nvPr userDrawn="1"/>
        </p:nvSpPr>
        <p:spPr>
          <a:xfrm>
            <a:off x="11696700"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a:t>
            </a:fld>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8A00FCE8-8D94-B84A-80E9-922BDBD2F988}"/>
              </a:ext>
            </a:extLst>
          </p:cNvPr>
          <p:cNvSpPr txBox="1"/>
          <p:nvPr userDrawn="1"/>
        </p:nvSpPr>
        <p:spPr>
          <a:xfrm rot="16200000">
            <a:off x="11315767" y="756039"/>
            <a:ext cx="1041722" cy="215444"/>
          </a:xfrm>
          <a:prstGeom prst="rect">
            <a:avLst/>
          </a:prstGeom>
          <a:noFill/>
        </p:spPr>
        <p:txBody>
          <a:bodyPr wrap="square" rtlCol="0">
            <a:spAutoFit/>
          </a:bodyPr>
          <a:lstStyle/>
          <a:p>
            <a:pPr lvl="0"/>
            <a:r>
              <a:rPr lang="en-US" sz="800" b="1" dirty="0">
                <a:solidFill>
                  <a:schemeClr val="bg1"/>
                </a:solidFill>
                <a:latin typeface="Open Sans" pitchFamily="2" charset="0"/>
                <a:ea typeface="Open Sans" pitchFamily="2" charset="0"/>
                <a:cs typeface="Open Sans" pitchFamily="2" charset="0"/>
              </a:rPr>
              <a:t>| HR&amp;A Advisors</a:t>
            </a:r>
          </a:p>
        </p:txBody>
      </p:sp>
      <p:sp>
        <p:nvSpPr>
          <p:cNvPr id="13" name="TextBox 12">
            <a:extLst>
              <a:ext uri="{FF2B5EF4-FFF2-40B4-BE49-F238E27FC236}">
                <a16:creationId xmlns:a16="http://schemas.microsoft.com/office/drawing/2014/main" id="{D8122604-FFEF-944C-B9CF-2EC62C2B04B9}"/>
              </a:ext>
            </a:extLst>
          </p:cNvPr>
          <p:cNvSpPr txBox="1"/>
          <p:nvPr userDrawn="1"/>
        </p:nvSpPr>
        <p:spPr>
          <a:xfrm rot="16200000">
            <a:off x="11246319" y="1739887"/>
            <a:ext cx="1180618" cy="215444"/>
          </a:xfrm>
          <a:prstGeom prst="rect">
            <a:avLst/>
          </a:prstGeom>
          <a:noFill/>
        </p:spPr>
        <p:txBody>
          <a:bodyPr wrap="square" rtlCol="0">
            <a:spAutoFit/>
          </a:bodyPr>
          <a:lstStyle/>
          <a:p>
            <a:pPr lvl="0" algn="r"/>
            <a:r>
              <a:rPr lang="en-US" sz="800" b="0" dirty="0">
                <a:solidFill>
                  <a:schemeClr val="bg1"/>
                </a:solidFill>
                <a:latin typeface="Open Sans" pitchFamily="2" charset="0"/>
                <a:ea typeface="Open Sans" pitchFamily="2" charset="0"/>
                <a:cs typeface="Open Sans" pitchFamily="2" charset="0"/>
              </a:rPr>
              <a:t>Presentation Title</a:t>
            </a:r>
          </a:p>
        </p:txBody>
      </p:sp>
      <p:sp>
        <p:nvSpPr>
          <p:cNvPr id="23" name="Slide Number Placeholder 3">
            <a:extLst>
              <a:ext uri="{FF2B5EF4-FFF2-40B4-BE49-F238E27FC236}">
                <a16:creationId xmlns:a16="http://schemas.microsoft.com/office/drawing/2014/main" id="{B1DECD2B-724B-477E-8004-01D88D5B15F4}"/>
              </a:ext>
            </a:extLst>
          </p:cNvPr>
          <p:cNvSpPr txBox="1">
            <a:spLocks/>
          </p:cNvSpPr>
          <p:nvPr userDrawn="1"/>
        </p:nvSpPr>
        <p:spPr>
          <a:xfrm>
            <a:off x="11695176"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a:t>
            </a:fld>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3A9BABF-3ED4-4FB3-8D77-9166E0A16F90}"/>
              </a:ext>
            </a:extLst>
          </p:cNvPr>
          <p:cNvSpPr txBox="1"/>
          <p:nvPr userDrawn="1"/>
        </p:nvSpPr>
        <p:spPr>
          <a:xfrm rot="16200000">
            <a:off x="11315297" y="760173"/>
            <a:ext cx="1041722" cy="215444"/>
          </a:xfrm>
          <a:prstGeom prst="rect">
            <a:avLst/>
          </a:prstGeom>
          <a:noFill/>
        </p:spPr>
        <p:txBody>
          <a:bodyPr wrap="square" rtlCol="0">
            <a:spAutoFit/>
          </a:bodyPr>
          <a:lstStyle/>
          <a:p>
            <a:pPr lvl="0"/>
            <a:r>
              <a:rPr lang="en-US" sz="800" b="1" dirty="0">
                <a:solidFill>
                  <a:schemeClr val="bg1"/>
                </a:solidFill>
                <a:latin typeface="Open Sans" pitchFamily="2" charset="0"/>
                <a:ea typeface="Open Sans" pitchFamily="2" charset="0"/>
                <a:cs typeface="Open Sans" pitchFamily="2" charset="0"/>
              </a:rPr>
              <a:t>| HR&amp;A Advisors</a:t>
            </a:r>
          </a:p>
        </p:txBody>
      </p:sp>
      <p:sp>
        <p:nvSpPr>
          <p:cNvPr id="25" name="TextBox 24">
            <a:extLst>
              <a:ext uri="{FF2B5EF4-FFF2-40B4-BE49-F238E27FC236}">
                <a16:creationId xmlns:a16="http://schemas.microsoft.com/office/drawing/2014/main" id="{AB786B44-98D1-4656-9D1F-B0DAB6F6BD50}"/>
              </a:ext>
            </a:extLst>
          </p:cNvPr>
          <p:cNvSpPr txBox="1"/>
          <p:nvPr userDrawn="1"/>
        </p:nvSpPr>
        <p:spPr>
          <a:xfrm rot="16200000">
            <a:off x="11245849" y="1737360"/>
            <a:ext cx="1180618" cy="215444"/>
          </a:xfrm>
          <a:prstGeom prst="rect">
            <a:avLst/>
          </a:prstGeom>
          <a:noFill/>
        </p:spPr>
        <p:txBody>
          <a:bodyPr wrap="square" rtlCol="0">
            <a:spAutoFit/>
          </a:bodyPr>
          <a:lstStyle/>
          <a:p>
            <a:pPr lvl="0" algn="r"/>
            <a:r>
              <a:rPr lang="en-US" sz="800" b="0" dirty="0">
                <a:solidFill>
                  <a:schemeClr val="bg1"/>
                </a:solidFill>
                <a:latin typeface="Open Sans" pitchFamily="2" charset="0"/>
                <a:ea typeface="Open Sans" pitchFamily="2" charset="0"/>
                <a:cs typeface="Open Sans" pitchFamily="2" charset="0"/>
              </a:rPr>
              <a:t>Presentation Title</a:t>
            </a:r>
          </a:p>
        </p:txBody>
      </p:sp>
    </p:spTree>
    <p:extLst>
      <p:ext uri="{BB962C8B-B14F-4D97-AF65-F5344CB8AC3E}">
        <p14:creationId xmlns:p14="http://schemas.microsoft.com/office/powerpoint/2010/main" val="182582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DAE609E-DF82-734D-81BC-D556B85F1ACC}"/>
              </a:ext>
            </a:extLst>
          </p:cNvPr>
          <p:cNvSpPr txBox="1">
            <a:spLocks/>
          </p:cNvSpPr>
          <p:nvPr userDrawn="1"/>
        </p:nvSpPr>
        <p:spPr>
          <a:xfrm>
            <a:off x="11696700"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pPr algn="l"/>
              <a:t>‹#›</a:t>
            </a:fld>
            <a:endParaRPr lang="en-US" sz="105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742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38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89970"/>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80"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7368" userDrawn="1">
          <p15:clr>
            <a:srgbClr val="F26B43"/>
          </p15:clr>
        </p15:guide>
        <p15:guide id="3" pos="312" userDrawn="1">
          <p15:clr>
            <a:srgbClr val="F26B43"/>
          </p15:clr>
        </p15:guide>
        <p15:guide id="4" orient="horz" pos="216" userDrawn="1">
          <p15:clr>
            <a:srgbClr val="F26B43"/>
          </p15:clr>
        </p15:guide>
        <p15:guide id="5" pos="75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0B6861-88A9-456A-8085-3BFCB9218A61}"/>
              </a:ext>
            </a:extLst>
          </p:cNvPr>
          <p:cNvSpPr txBox="1"/>
          <p:nvPr/>
        </p:nvSpPr>
        <p:spPr>
          <a:xfrm>
            <a:off x="592428" y="5192257"/>
            <a:ext cx="3820084" cy="369332"/>
          </a:xfrm>
          <a:prstGeom prst="rect">
            <a:avLst/>
          </a:prstGeom>
          <a:noFill/>
        </p:spPr>
        <p:txBody>
          <a:bodyPr wrap="square" rtlCol="0">
            <a:spAutoFit/>
          </a:bodyPr>
          <a:lstStyle/>
          <a:p>
            <a:r>
              <a:rPr lang="en-US"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April 25, 2023</a:t>
            </a:r>
          </a:p>
        </p:txBody>
      </p:sp>
      <p:sp>
        <p:nvSpPr>
          <p:cNvPr id="16" name="Title 1">
            <a:extLst>
              <a:ext uri="{FF2B5EF4-FFF2-40B4-BE49-F238E27FC236}">
                <a16:creationId xmlns:a16="http://schemas.microsoft.com/office/drawing/2014/main" id="{928494D1-02AC-4EF4-A677-ADD2EF291184}"/>
              </a:ext>
            </a:extLst>
          </p:cNvPr>
          <p:cNvSpPr txBox="1">
            <a:spLocks/>
          </p:cNvSpPr>
          <p:nvPr/>
        </p:nvSpPr>
        <p:spPr>
          <a:xfrm>
            <a:off x="534063" y="2189283"/>
            <a:ext cx="11082593" cy="2439987"/>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r>
              <a:rPr lang="en-US"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Transforming the Housing Funding Landscape</a:t>
            </a:r>
          </a:p>
        </p:txBody>
      </p:sp>
    </p:spTree>
    <p:extLst>
      <p:ext uri="{BB962C8B-B14F-4D97-AF65-F5344CB8AC3E}">
        <p14:creationId xmlns:p14="http://schemas.microsoft.com/office/powerpoint/2010/main" val="223881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E413356D-E939-8A4C-8B24-902F13F13E3A}"/>
              </a:ext>
            </a:extLst>
          </p:cNvPr>
          <p:cNvSpPr txBox="1">
            <a:spLocks/>
          </p:cNvSpPr>
          <p:nvPr/>
        </p:nvSpPr>
        <p:spPr>
          <a:xfrm>
            <a:off x="11696700"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2</a:t>
            </a:fld>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5599739C-78C1-1CC8-D067-C00E821011F5}"/>
              </a:ext>
            </a:extLst>
          </p:cNvPr>
          <p:cNvSpPr txBox="1"/>
          <p:nvPr/>
        </p:nvSpPr>
        <p:spPr>
          <a:xfrm>
            <a:off x="1034979" y="2277057"/>
            <a:ext cx="9495693" cy="2554545"/>
          </a:xfrm>
          <a:prstGeom prst="rect">
            <a:avLst/>
          </a:prstGeom>
          <a:noFill/>
        </p:spPr>
        <p:txBody>
          <a:bodyPr wrap="square">
            <a:spAutoFit/>
          </a:bodyPr>
          <a:lstStyle/>
          <a:p>
            <a:r>
              <a:rPr lang="en-US" sz="2200" b="1" i="0" u="none" strike="noStrike" baseline="0" dirty="0">
                <a:solidFill>
                  <a:srgbClr val="6DA7F1"/>
                </a:solidFill>
                <a:latin typeface="Open Sans" panose="020B0606030504020204" pitchFamily="34" charset="0"/>
                <a:ea typeface="Open Sans" panose="020B0606030504020204" pitchFamily="34" charset="0"/>
                <a:cs typeface="Open Sans" panose="020B0606030504020204" pitchFamily="34" charset="0"/>
              </a:rPr>
              <a:t>Jim Harnish </a:t>
            </a:r>
            <a:r>
              <a:rPr lang="en-US" sz="1800" i="0" u="none" strike="noStrike" baseline="0" dirty="0">
                <a:latin typeface="Open Sans" panose="020B0606030504020204" pitchFamily="34" charset="0"/>
                <a:ea typeface="Open Sans" panose="020B0606030504020204" pitchFamily="34" charset="0"/>
                <a:cs typeface="Open Sans" panose="020B0606030504020204" pitchFamily="34" charset="0"/>
              </a:rPr>
              <a:t>(moderator)</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Principal/Owner, </a:t>
            </a:r>
            <a:r>
              <a:rPr lang="en-US" sz="1800" b="0" i="0" u="none" strike="noStrike" baseline="0" dirty="0" err="1">
                <a:latin typeface="Open Sans" panose="020B0606030504020204" pitchFamily="34" charset="0"/>
                <a:ea typeface="Open Sans" panose="020B0606030504020204" pitchFamily="34" charset="0"/>
                <a:cs typeface="Open Sans" panose="020B0606030504020204" pitchFamily="34" charset="0"/>
              </a:rPr>
              <a:t>Mintier</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Harnish</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1800" b="1"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US" sz="2200" b="1" i="0" u="none" strike="noStrike" baseline="0" dirty="0">
                <a:solidFill>
                  <a:srgbClr val="6DA7F1"/>
                </a:solidFill>
                <a:latin typeface="Open Sans" panose="020B0606030504020204" pitchFamily="34" charset="0"/>
                <a:ea typeface="Open Sans" panose="020B0606030504020204" pitchFamily="34" charset="0"/>
                <a:cs typeface="Open Sans" panose="020B0606030504020204" pitchFamily="34" charset="0"/>
              </a:rPr>
              <a:t>Peter Ragsdale</a:t>
            </a:r>
            <a:r>
              <a:rPr lang="en-US" sz="1800" b="1" i="0" u="none" strike="noStrike" baseline="0" dirty="0">
                <a:latin typeface="Open Sans" panose="020B0606030504020204" pitchFamily="34" charset="0"/>
                <a:ea typeface="Open Sans" panose="020B0606030504020204" pitchFamily="34" charset="0"/>
                <a:cs typeface="Open Sans" panose="020B0606030504020204" pitchFamily="34" charset="0"/>
              </a:rPr>
              <a:t>,</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Executive Director, Housing Authority County of San Joaquin</a:t>
            </a:r>
          </a:p>
          <a:p>
            <a:pPr algn="l"/>
            <a:endPar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US" sz="2200" b="1" i="0" u="none" strike="noStrike" baseline="0" dirty="0">
                <a:solidFill>
                  <a:srgbClr val="6DA7F1"/>
                </a:solidFill>
                <a:latin typeface="Open Sans" panose="020B0606030504020204" pitchFamily="34" charset="0"/>
                <a:ea typeface="Open Sans" panose="020B0606030504020204" pitchFamily="34" charset="0"/>
                <a:cs typeface="Open Sans" panose="020B0606030504020204" pitchFamily="34" charset="0"/>
              </a:rPr>
              <a:t>Tom </a:t>
            </a:r>
            <a:r>
              <a:rPr lang="en-US" sz="2200" b="1" i="0" u="none" strike="noStrike" baseline="0" dirty="0" err="1">
                <a:solidFill>
                  <a:srgbClr val="6DA7F1"/>
                </a:solidFill>
                <a:latin typeface="Open Sans" panose="020B0606030504020204" pitchFamily="34" charset="0"/>
                <a:ea typeface="Open Sans" panose="020B0606030504020204" pitchFamily="34" charset="0"/>
                <a:cs typeface="Open Sans" panose="020B0606030504020204" pitchFamily="34" charset="0"/>
              </a:rPr>
              <a:t>Collishaw</a:t>
            </a:r>
            <a:r>
              <a:rPr lang="en-US" sz="1800" b="1" i="0" u="none" strike="noStrike" baseline="0" dirty="0">
                <a:latin typeface="Open Sans" panose="020B0606030504020204" pitchFamily="34" charset="0"/>
                <a:ea typeface="Open Sans" panose="020B0606030504020204" pitchFamily="34" charset="0"/>
                <a:cs typeface="Open Sans" panose="020B0606030504020204" pitchFamily="34" charset="0"/>
              </a:rPr>
              <a:t>,</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President/CEO, Self-Help Enterprises</a:t>
            </a:r>
          </a:p>
          <a:p>
            <a:pPr algn="l"/>
            <a:endParaRPr lang="en-US" sz="1800" b="1" i="0" u="none" strike="noStrike" baseline="0" dirty="0">
              <a:latin typeface="Open Sans" panose="020B0606030504020204" pitchFamily="34" charset="0"/>
              <a:ea typeface="Open Sans" panose="020B0606030504020204" pitchFamily="34" charset="0"/>
              <a:cs typeface="Open Sans" panose="020B0606030504020204" pitchFamily="34" charset="0"/>
            </a:endParaRPr>
          </a:p>
          <a:p>
            <a:pPr algn="l"/>
            <a:r>
              <a:rPr lang="en-US" sz="2200" b="1" i="0" u="none" strike="noStrike" baseline="0" dirty="0">
                <a:solidFill>
                  <a:srgbClr val="6DA7F1"/>
                </a:solidFill>
                <a:latin typeface="Open Sans" panose="020B0606030504020204" pitchFamily="34" charset="0"/>
                <a:ea typeface="Open Sans" panose="020B0606030504020204" pitchFamily="34" charset="0"/>
                <a:cs typeface="Open Sans" panose="020B0606030504020204" pitchFamily="34" charset="0"/>
              </a:rPr>
              <a:t>Kate Owens</a:t>
            </a:r>
            <a:r>
              <a:rPr lang="en-US" sz="1800" b="1" i="0" u="none" strike="noStrike" baseline="0" dirty="0">
                <a:latin typeface="Open Sans" panose="020B0606030504020204" pitchFamily="34" charset="0"/>
                <a:ea typeface="Open Sans" panose="020B0606030504020204" pitchFamily="34" charset="0"/>
                <a:cs typeface="Open Sans" panose="020B0606030504020204" pitchFamily="34" charset="0"/>
              </a:rPr>
              <a:t>,</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Principal, HR&amp;A Advisors, Inc.</a:t>
            </a:r>
          </a:p>
          <a:p>
            <a:pPr algn="l"/>
            <a:endPar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B8A77AD-3B4D-5FB5-AC19-52A8780E1A4E}"/>
              </a:ext>
            </a:extLst>
          </p:cNvPr>
          <p:cNvSpPr txBox="1"/>
          <p:nvPr/>
        </p:nvSpPr>
        <p:spPr>
          <a:xfrm>
            <a:off x="640174" y="550789"/>
            <a:ext cx="3762980" cy="430887"/>
          </a:xfrm>
          <a:prstGeom prst="rect">
            <a:avLst/>
          </a:prstGeom>
          <a:noFill/>
        </p:spPr>
        <p:txBody>
          <a:bodyPr wrap="square" rtlCol="0">
            <a:spAutoFit/>
          </a:bodyPr>
          <a:lstStyle/>
          <a:p>
            <a:r>
              <a:rPr lang="en-US" sz="22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Panelists</a:t>
            </a:r>
            <a:endParaRPr lang="en-US" sz="2200"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9E830E85-311F-D217-F84D-7C358166D6C9}"/>
              </a:ext>
            </a:extLst>
          </p:cNvPr>
          <p:cNvSpPr/>
          <p:nvPr/>
        </p:nvSpPr>
        <p:spPr>
          <a:xfrm rot="5400000">
            <a:off x="-255626" y="761945"/>
            <a:ext cx="1606560"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77501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2ADB8-C3E0-51B1-5C70-53BE5773D1F6}"/>
              </a:ext>
            </a:extLst>
          </p:cNvPr>
          <p:cNvSpPr/>
          <p:nvPr/>
        </p:nvSpPr>
        <p:spPr>
          <a:xfrm>
            <a:off x="-10384" y="-10391"/>
            <a:ext cx="5468983" cy="6858000"/>
          </a:xfrm>
          <a:prstGeom prst="rect">
            <a:avLst/>
          </a:prstGeom>
          <a:solidFill>
            <a:schemeClr val="tx1">
              <a:alpha val="910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0C087527-13F1-35A6-4B7E-A209A7B656F7}"/>
              </a:ext>
            </a:extLst>
          </p:cNvPr>
          <p:cNvSpPr txBox="1">
            <a:spLocks/>
          </p:cNvSpPr>
          <p:nvPr/>
        </p:nvSpPr>
        <p:spPr>
          <a:xfrm>
            <a:off x="629788" y="1538720"/>
            <a:ext cx="4048125" cy="39401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541143C-9C43-B8F0-17E8-E7CEDA3077A0}"/>
              </a:ext>
            </a:extLst>
          </p:cNvPr>
          <p:cNvSpPr txBox="1"/>
          <p:nvPr/>
        </p:nvSpPr>
        <p:spPr>
          <a:xfrm>
            <a:off x="219049" y="2052702"/>
            <a:ext cx="5010116" cy="3416320"/>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San Joaquin Valley has a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123,000 unit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affordable housing gap, which is roughly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10%</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of the State’s gap</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AMI is roughly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$77,000</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in most of the Valley</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Construction costs are still high in the Valley resulting in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large </a:t>
            </a:r>
            <a:r>
              <a:rPr lang="en-US" b="1">
                <a:solidFill>
                  <a:srgbClr val="6DA7F1"/>
                </a:solidFill>
                <a:latin typeface="Open Sans" panose="020B0606030504020204" pitchFamily="34" charset="0"/>
                <a:ea typeface="Open Sans" panose="020B0606030504020204" pitchFamily="34" charset="0"/>
                <a:cs typeface="Open Sans" panose="020B0606030504020204" pitchFamily="34" charset="0"/>
              </a:rPr>
              <a:t>project level financing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gaps</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6DA7F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16" name="Picture 15">
            <a:extLst>
              <a:ext uri="{FF2B5EF4-FFF2-40B4-BE49-F238E27FC236}">
                <a16:creationId xmlns:a16="http://schemas.microsoft.com/office/drawing/2014/main" id="{E954D7A9-D389-7034-0B57-9E4BE27146DB}"/>
              </a:ext>
            </a:extLst>
          </p:cNvPr>
          <p:cNvPicPr>
            <a:picLocks noChangeAspect="1"/>
          </p:cNvPicPr>
          <p:nvPr/>
        </p:nvPicPr>
        <p:blipFill rotWithShape="1">
          <a:blip r:embed="rId3"/>
          <a:srcRect l="7423" t="3755" r="5011"/>
          <a:stretch/>
        </p:blipFill>
        <p:spPr>
          <a:xfrm>
            <a:off x="5639904" y="230948"/>
            <a:ext cx="5754927" cy="6562922"/>
          </a:xfrm>
          <a:prstGeom prst="rect">
            <a:avLst/>
          </a:prstGeom>
        </p:spPr>
      </p:pic>
      <p:sp>
        <p:nvSpPr>
          <p:cNvPr id="17" name="TextBox 16">
            <a:extLst>
              <a:ext uri="{FF2B5EF4-FFF2-40B4-BE49-F238E27FC236}">
                <a16:creationId xmlns:a16="http://schemas.microsoft.com/office/drawing/2014/main" id="{1D79EE9D-4C1B-9F33-D3C8-86D6243243DB}"/>
              </a:ext>
            </a:extLst>
          </p:cNvPr>
          <p:cNvSpPr txBox="1"/>
          <p:nvPr/>
        </p:nvSpPr>
        <p:spPr>
          <a:xfrm>
            <a:off x="7231465" y="3018635"/>
            <a:ext cx="934497"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19,100</a:t>
            </a:r>
          </a:p>
        </p:txBody>
      </p:sp>
      <p:sp>
        <p:nvSpPr>
          <p:cNvPr id="18" name="TextBox 17">
            <a:extLst>
              <a:ext uri="{FF2B5EF4-FFF2-40B4-BE49-F238E27FC236}">
                <a16:creationId xmlns:a16="http://schemas.microsoft.com/office/drawing/2014/main" id="{CF01D1CA-CBA9-A960-312B-6D347B8DA099}"/>
              </a:ext>
            </a:extLst>
          </p:cNvPr>
          <p:cNvSpPr txBox="1"/>
          <p:nvPr/>
        </p:nvSpPr>
        <p:spPr>
          <a:xfrm>
            <a:off x="7415684" y="3264856"/>
            <a:ext cx="815156"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15,500</a:t>
            </a:r>
          </a:p>
        </p:txBody>
      </p:sp>
      <p:sp>
        <p:nvSpPr>
          <p:cNvPr id="19" name="TextBox 18">
            <a:extLst>
              <a:ext uri="{FF2B5EF4-FFF2-40B4-BE49-F238E27FC236}">
                <a16:creationId xmlns:a16="http://schemas.microsoft.com/office/drawing/2014/main" id="{B737DFDE-7369-D3C9-D0AC-36ECB83CC416}"/>
              </a:ext>
            </a:extLst>
          </p:cNvPr>
          <p:cNvSpPr txBox="1"/>
          <p:nvPr/>
        </p:nvSpPr>
        <p:spPr>
          <a:xfrm>
            <a:off x="7568084" y="3467497"/>
            <a:ext cx="815156"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6,700</a:t>
            </a:r>
          </a:p>
        </p:txBody>
      </p:sp>
      <p:sp>
        <p:nvSpPr>
          <p:cNvPr id="20" name="TextBox 19">
            <a:extLst>
              <a:ext uri="{FF2B5EF4-FFF2-40B4-BE49-F238E27FC236}">
                <a16:creationId xmlns:a16="http://schemas.microsoft.com/office/drawing/2014/main" id="{D25624E4-9D63-1896-641F-42446A455A91}"/>
              </a:ext>
            </a:extLst>
          </p:cNvPr>
          <p:cNvSpPr txBox="1"/>
          <p:nvPr/>
        </p:nvSpPr>
        <p:spPr>
          <a:xfrm>
            <a:off x="7941547" y="3650040"/>
            <a:ext cx="815156"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3,800</a:t>
            </a:r>
          </a:p>
        </p:txBody>
      </p:sp>
      <p:sp>
        <p:nvSpPr>
          <p:cNvPr id="21" name="TextBox 20">
            <a:extLst>
              <a:ext uri="{FF2B5EF4-FFF2-40B4-BE49-F238E27FC236}">
                <a16:creationId xmlns:a16="http://schemas.microsoft.com/office/drawing/2014/main" id="{7EE5A5A8-FA49-8263-387E-E1FF998579C2}"/>
              </a:ext>
            </a:extLst>
          </p:cNvPr>
          <p:cNvSpPr txBox="1"/>
          <p:nvPr/>
        </p:nvSpPr>
        <p:spPr>
          <a:xfrm>
            <a:off x="8063803" y="3912971"/>
            <a:ext cx="815156" cy="246221"/>
          </a:xfrm>
          <a:prstGeom prst="rect">
            <a:avLst/>
          </a:prstGeom>
          <a:noFill/>
        </p:spPr>
        <p:txBody>
          <a:bodyPr wrap="square" rtlCol="0">
            <a:spAutoFit/>
          </a:bodyPr>
          <a:lstStyle/>
          <a:p>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36,500</a:t>
            </a:r>
          </a:p>
        </p:txBody>
      </p:sp>
      <p:sp>
        <p:nvSpPr>
          <p:cNvPr id="22" name="TextBox 21">
            <a:extLst>
              <a:ext uri="{FF2B5EF4-FFF2-40B4-BE49-F238E27FC236}">
                <a16:creationId xmlns:a16="http://schemas.microsoft.com/office/drawing/2014/main" id="{8426963C-88F1-3934-C075-A4E8A6114F24}"/>
              </a:ext>
            </a:extLst>
          </p:cNvPr>
          <p:cNvSpPr txBox="1"/>
          <p:nvPr/>
        </p:nvSpPr>
        <p:spPr>
          <a:xfrm>
            <a:off x="7998487" y="4371034"/>
            <a:ext cx="744820"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4,100</a:t>
            </a:r>
          </a:p>
        </p:txBody>
      </p:sp>
      <p:sp>
        <p:nvSpPr>
          <p:cNvPr id="23" name="TextBox 22">
            <a:extLst>
              <a:ext uri="{FF2B5EF4-FFF2-40B4-BE49-F238E27FC236}">
                <a16:creationId xmlns:a16="http://schemas.microsoft.com/office/drawing/2014/main" id="{E84AE255-53C2-C82C-182E-B547DEA717A8}"/>
              </a:ext>
            </a:extLst>
          </p:cNvPr>
          <p:cNvSpPr txBox="1"/>
          <p:nvPr/>
        </p:nvSpPr>
        <p:spPr>
          <a:xfrm>
            <a:off x="8532720" y="4211936"/>
            <a:ext cx="744820" cy="246221"/>
          </a:xfrm>
          <a:prstGeom prst="rect">
            <a:avLst/>
          </a:prstGeom>
          <a:no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11,317</a:t>
            </a:r>
          </a:p>
        </p:txBody>
      </p:sp>
      <p:sp>
        <p:nvSpPr>
          <p:cNvPr id="24" name="TextBox 23">
            <a:extLst>
              <a:ext uri="{FF2B5EF4-FFF2-40B4-BE49-F238E27FC236}">
                <a16:creationId xmlns:a16="http://schemas.microsoft.com/office/drawing/2014/main" id="{6950B5E8-CAAA-86B9-D4D7-9142C13F0567}"/>
              </a:ext>
            </a:extLst>
          </p:cNvPr>
          <p:cNvSpPr txBox="1"/>
          <p:nvPr/>
        </p:nvSpPr>
        <p:spPr>
          <a:xfrm>
            <a:off x="8631534" y="4833258"/>
            <a:ext cx="744820" cy="246221"/>
          </a:xfrm>
          <a:prstGeom prst="rect">
            <a:avLst/>
          </a:prstGeom>
          <a:noFill/>
        </p:spPr>
        <p:txBody>
          <a:bodyPr wrap="square" rtlCol="0">
            <a:spAutoFit/>
          </a:bodyPr>
          <a:lstStyle/>
          <a:p>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25,550</a:t>
            </a:r>
          </a:p>
        </p:txBody>
      </p:sp>
      <p:sp>
        <p:nvSpPr>
          <p:cNvPr id="25" name="TextBox 24">
            <a:extLst>
              <a:ext uri="{FF2B5EF4-FFF2-40B4-BE49-F238E27FC236}">
                <a16:creationId xmlns:a16="http://schemas.microsoft.com/office/drawing/2014/main" id="{005835F2-2F95-CD9D-369A-14B96202F8B3}"/>
              </a:ext>
            </a:extLst>
          </p:cNvPr>
          <p:cNvSpPr txBox="1"/>
          <p:nvPr/>
        </p:nvSpPr>
        <p:spPr>
          <a:xfrm>
            <a:off x="7415684" y="318800"/>
            <a:ext cx="4966853" cy="738664"/>
          </a:xfrm>
          <a:prstGeom prst="rect">
            <a:avLst/>
          </a:prstGeom>
          <a:noFill/>
        </p:spPr>
        <p:txBody>
          <a:bodyPr wrap="square">
            <a:spAutoFit/>
          </a:bodyPr>
          <a:lstStyle/>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Affordable Housing Unit Gap</a:t>
            </a:r>
          </a:p>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San Joaquin Valley</a:t>
            </a:r>
          </a:p>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(2022)</a:t>
            </a:r>
          </a:p>
        </p:txBody>
      </p:sp>
      <p:pic>
        <p:nvPicPr>
          <p:cNvPr id="27" name="Picture 26">
            <a:extLst>
              <a:ext uri="{FF2B5EF4-FFF2-40B4-BE49-F238E27FC236}">
                <a16:creationId xmlns:a16="http://schemas.microsoft.com/office/drawing/2014/main" id="{36342ABE-0B94-9A20-65A6-7545EF4D2CBC}"/>
              </a:ext>
            </a:extLst>
          </p:cNvPr>
          <p:cNvPicPr>
            <a:picLocks noChangeAspect="1"/>
          </p:cNvPicPr>
          <p:nvPr/>
        </p:nvPicPr>
        <p:blipFill>
          <a:blip r:embed="rId4"/>
          <a:stretch>
            <a:fillRect/>
          </a:stretch>
        </p:blipFill>
        <p:spPr>
          <a:xfrm>
            <a:off x="5701039" y="4924426"/>
            <a:ext cx="1533525" cy="666750"/>
          </a:xfrm>
          <a:prstGeom prst="rect">
            <a:avLst/>
          </a:prstGeom>
        </p:spPr>
      </p:pic>
      <p:sp>
        <p:nvSpPr>
          <p:cNvPr id="28" name="TextBox 27">
            <a:extLst>
              <a:ext uri="{FF2B5EF4-FFF2-40B4-BE49-F238E27FC236}">
                <a16:creationId xmlns:a16="http://schemas.microsoft.com/office/drawing/2014/main" id="{CDCE6552-E36A-709D-C12B-F862A7442CB8}"/>
              </a:ext>
            </a:extLst>
          </p:cNvPr>
          <p:cNvSpPr txBox="1"/>
          <p:nvPr/>
        </p:nvSpPr>
        <p:spPr>
          <a:xfrm>
            <a:off x="5506497" y="6461088"/>
            <a:ext cx="3530134"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California Housing Partnership, Data Dashboard</a:t>
            </a:r>
          </a:p>
        </p:txBody>
      </p:sp>
    </p:spTree>
    <p:extLst>
      <p:ext uri="{BB962C8B-B14F-4D97-AF65-F5344CB8AC3E}">
        <p14:creationId xmlns:p14="http://schemas.microsoft.com/office/powerpoint/2010/main" val="387170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34961C3-FC2D-6DC6-178C-475DF21ADCA0}"/>
              </a:ext>
            </a:extLst>
          </p:cNvPr>
          <p:cNvGraphicFramePr>
            <a:graphicFrameLocks/>
          </p:cNvGraphicFramePr>
          <p:nvPr>
            <p:extLst>
              <p:ext uri="{D42A27DB-BD31-4B8C-83A1-F6EECF244321}">
                <p14:modId xmlns:p14="http://schemas.microsoft.com/office/powerpoint/2010/main" val="1091930652"/>
              </p:ext>
            </p:extLst>
          </p:nvPr>
        </p:nvGraphicFramePr>
        <p:xfrm>
          <a:off x="4863402" y="1718268"/>
          <a:ext cx="7109547" cy="47629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D62ADB8-C3E0-51B1-5C70-53BE5773D1F6}"/>
              </a:ext>
            </a:extLst>
          </p:cNvPr>
          <p:cNvSpPr/>
          <p:nvPr/>
        </p:nvSpPr>
        <p:spPr>
          <a:xfrm>
            <a:off x="-10384" y="-10391"/>
            <a:ext cx="5468983" cy="6858000"/>
          </a:xfrm>
          <a:prstGeom prst="rect">
            <a:avLst/>
          </a:prstGeom>
          <a:solidFill>
            <a:schemeClr val="tx1">
              <a:alpha val="910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a:extLst>
              <a:ext uri="{FF2B5EF4-FFF2-40B4-BE49-F238E27FC236}">
                <a16:creationId xmlns:a16="http://schemas.microsoft.com/office/drawing/2014/main" id="{0C087527-13F1-35A6-4B7E-A209A7B656F7}"/>
              </a:ext>
            </a:extLst>
          </p:cNvPr>
          <p:cNvSpPr txBox="1">
            <a:spLocks/>
          </p:cNvSpPr>
          <p:nvPr/>
        </p:nvSpPr>
        <p:spPr>
          <a:xfrm>
            <a:off x="629788" y="1538720"/>
            <a:ext cx="4048125" cy="39401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500"/>
              </a:spcBef>
              <a:buNone/>
            </a:pP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541143C-9C43-B8F0-17E8-E7CEDA3077A0}"/>
              </a:ext>
            </a:extLst>
          </p:cNvPr>
          <p:cNvSpPr txBox="1"/>
          <p:nvPr/>
        </p:nvSpPr>
        <p:spPr>
          <a:xfrm>
            <a:off x="90435" y="2052702"/>
            <a:ext cx="5138730" cy="313932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San Joaquin Valley makes up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11% of the population</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of the state but has received a declining share of allocations</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Average annual county level allocations are less than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$6 million</a:t>
            </a:r>
          </a:p>
          <a:p>
            <a:endPar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Fresno County</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received the most allocations, $186 million or 41% of allocations</a:t>
            </a:r>
          </a:p>
          <a:p>
            <a:endPar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4" name="TextBox 13">
            <a:extLst>
              <a:ext uri="{FF2B5EF4-FFF2-40B4-BE49-F238E27FC236}">
                <a16:creationId xmlns:a16="http://schemas.microsoft.com/office/drawing/2014/main" id="{318B2194-0AF9-5689-4354-952097ECD595}"/>
              </a:ext>
            </a:extLst>
          </p:cNvPr>
          <p:cNvSpPr txBox="1"/>
          <p:nvPr/>
        </p:nvSpPr>
        <p:spPr>
          <a:xfrm>
            <a:off x="6733403" y="1063183"/>
            <a:ext cx="4966853" cy="523220"/>
          </a:xfrm>
          <a:prstGeom prst="rect">
            <a:avLst/>
          </a:prstGeom>
          <a:noFill/>
        </p:spPr>
        <p:txBody>
          <a:bodyPr wrap="square">
            <a:spAutoFit/>
          </a:bodyPr>
          <a:lstStyle/>
          <a:p>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Annual State &amp; Federal LIHTC Allocations </a:t>
            </a:r>
          </a:p>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San Joaquin Valley </a:t>
            </a:r>
          </a:p>
        </p:txBody>
      </p:sp>
      <p:sp>
        <p:nvSpPr>
          <p:cNvPr id="5" name="TextBox 4">
            <a:extLst>
              <a:ext uri="{FF2B5EF4-FFF2-40B4-BE49-F238E27FC236}">
                <a16:creationId xmlns:a16="http://schemas.microsoft.com/office/drawing/2014/main" id="{39C419FF-4240-C1DB-DA7F-9ABF629A268C}"/>
              </a:ext>
            </a:extLst>
          </p:cNvPr>
          <p:cNvSpPr txBox="1"/>
          <p:nvPr/>
        </p:nvSpPr>
        <p:spPr>
          <a:xfrm>
            <a:off x="5446208" y="6551522"/>
            <a:ext cx="6567824"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California State Treasurer, CTCAC Project Mapping, https://www.treasurer.ca.gov/ctcac/projects.asp</a:t>
            </a:r>
          </a:p>
        </p:txBody>
      </p:sp>
    </p:spTree>
    <p:extLst>
      <p:ext uri="{BB962C8B-B14F-4D97-AF65-F5344CB8AC3E}">
        <p14:creationId xmlns:p14="http://schemas.microsoft.com/office/powerpoint/2010/main" val="423855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1368B0-85F7-A8EB-343E-728BC080599C}"/>
              </a:ext>
            </a:extLst>
          </p:cNvPr>
          <p:cNvGraphicFramePr>
            <a:graphicFrameLocks noGrp="1"/>
          </p:cNvGraphicFramePr>
          <p:nvPr>
            <p:extLst>
              <p:ext uri="{D42A27DB-BD31-4B8C-83A1-F6EECF244321}">
                <p14:modId xmlns:p14="http://schemas.microsoft.com/office/powerpoint/2010/main" val="2159011084"/>
              </p:ext>
            </p:extLst>
          </p:nvPr>
        </p:nvGraphicFramePr>
        <p:xfrm>
          <a:off x="5688032" y="1348924"/>
          <a:ext cx="6129495" cy="4572000"/>
        </p:xfrm>
        <a:graphic>
          <a:graphicData uri="http://schemas.openxmlformats.org/drawingml/2006/table">
            <a:tbl>
              <a:tblPr>
                <a:tableStyleId>{5C22544A-7EE6-4342-B048-85BDC9FD1C3A}</a:tableStyleId>
              </a:tblPr>
              <a:tblGrid>
                <a:gridCol w="2237552">
                  <a:extLst>
                    <a:ext uri="{9D8B030D-6E8A-4147-A177-3AD203B41FA5}">
                      <a16:colId xmlns:a16="http://schemas.microsoft.com/office/drawing/2014/main" val="2317470783"/>
                    </a:ext>
                  </a:extLst>
                </a:gridCol>
                <a:gridCol w="787002">
                  <a:extLst>
                    <a:ext uri="{9D8B030D-6E8A-4147-A177-3AD203B41FA5}">
                      <a16:colId xmlns:a16="http://schemas.microsoft.com/office/drawing/2014/main" val="1341233505"/>
                    </a:ext>
                  </a:extLst>
                </a:gridCol>
                <a:gridCol w="492369">
                  <a:extLst>
                    <a:ext uri="{9D8B030D-6E8A-4147-A177-3AD203B41FA5}">
                      <a16:colId xmlns:a16="http://schemas.microsoft.com/office/drawing/2014/main" val="712270270"/>
                    </a:ext>
                  </a:extLst>
                </a:gridCol>
                <a:gridCol w="1215851">
                  <a:extLst>
                    <a:ext uri="{9D8B030D-6E8A-4147-A177-3AD203B41FA5}">
                      <a16:colId xmlns:a16="http://schemas.microsoft.com/office/drawing/2014/main" val="569698570"/>
                    </a:ext>
                  </a:extLst>
                </a:gridCol>
                <a:gridCol w="1396721">
                  <a:extLst>
                    <a:ext uri="{9D8B030D-6E8A-4147-A177-3AD203B41FA5}">
                      <a16:colId xmlns:a16="http://schemas.microsoft.com/office/drawing/2014/main" val="1697843839"/>
                    </a:ext>
                  </a:extLst>
                </a:gridCol>
              </a:tblGrid>
              <a:tr h="182880">
                <a:tc>
                  <a:txBody>
                    <a:bodyPr/>
                    <a:lstStyle/>
                    <a:p>
                      <a:pPr algn="l" fontAlgn="b"/>
                      <a:r>
                        <a:rPr lang="en-US" sz="11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Sponsor</a:t>
                      </a:r>
                      <a:endParaRPr lang="en-US" sz="11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rgbClr val="003D7A"/>
                    </a:solidFill>
                  </a:tcPr>
                </a:tc>
                <a:tc>
                  <a:txBody>
                    <a:bodyPr/>
                    <a:lstStyle/>
                    <a:p>
                      <a:pPr algn="l" fontAlgn="b"/>
                      <a:r>
                        <a:rPr lang="en-US" sz="11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County</a:t>
                      </a:r>
                      <a:endParaRPr lang="en-US" sz="11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rgbClr val="003D7A"/>
                    </a:solidFill>
                  </a:tcPr>
                </a:tc>
                <a:tc>
                  <a:txBody>
                    <a:bodyPr/>
                    <a:lstStyle/>
                    <a:p>
                      <a:pPr algn="l" fontAlgn="b"/>
                      <a:r>
                        <a:rPr lang="en-US" sz="11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Units</a:t>
                      </a:r>
                      <a:endParaRPr lang="en-US" sz="11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rgbClr val="003D7A"/>
                    </a:solidFill>
                  </a:tcPr>
                </a:tc>
                <a:tc>
                  <a:txBody>
                    <a:bodyPr/>
                    <a:lstStyle/>
                    <a:p>
                      <a:pPr algn="l" fontAlgn="b"/>
                      <a:r>
                        <a:rPr lang="en-US" sz="11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Award</a:t>
                      </a:r>
                      <a:endParaRPr lang="en-US" sz="11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rgbClr val="003D7A"/>
                    </a:solidFill>
                  </a:tcPr>
                </a:tc>
                <a:tc>
                  <a:txBody>
                    <a:bodyPr/>
                    <a:lstStyle/>
                    <a:p>
                      <a:pPr algn="l" fontAlgn="b"/>
                      <a:r>
                        <a:rPr lang="en-US" sz="11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Requested Amount</a:t>
                      </a:r>
                      <a:endParaRPr lang="en-US" sz="11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solidFill>
                      <a:srgbClr val="003D7A"/>
                    </a:solidFill>
                  </a:tcPr>
                </a:tc>
                <a:extLst>
                  <a:ext uri="{0D108BD9-81ED-4DB2-BD59-A6C34878D82A}">
                    <a16:rowId xmlns:a16="http://schemas.microsoft.com/office/drawing/2014/main" val="543390308"/>
                  </a:ext>
                </a:extLst>
              </a:tr>
              <a:tr h="182880">
                <a:tc>
                  <a:txBody>
                    <a:bodyPr/>
                    <a:lstStyle/>
                    <a:p>
                      <a:pPr algn="l" fontAlgn="b"/>
                      <a:r>
                        <a:rPr lang="en-US" sz="1100" b="0" i="0" u="none" strike="noStrike">
                          <a:solidFill>
                            <a:srgbClr val="000000"/>
                          </a:solidFill>
                          <a:effectLst/>
                          <a:latin typeface="Calibri" panose="020F0502020204030204" pitchFamily="34" charset="0"/>
                        </a:rPr>
                        <a:t>Visionary Home Builders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Merced</a:t>
                      </a:r>
                    </a:p>
                  </a:txBody>
                  <a:tcPr marL="0" marR="0" marT="0" marB="0" anchor="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108</a:t>
                      </a:r>
                    </a:p>
                  </a:txBody>
                  <a:tcPr marL="0" marR="0" marT="0"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25,122,245 </a:t>
                      </a:r>
                    </a:p>
                  </a:txBody>
                  <a:tcPr marL="0" marR="0" marT="0"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25,122,245 </a:t>
                      </a:r>
                    </a:p>
                  </a:txBody>
                  <a:tcPr marL="0" marR="0" marT="0" marB="0" anchor="b">
                    <a:solidFill>
                      <a:schemeClr val="bg1"/>
                    </a:solidFill>
                  </a:tcPr>
                </a:tc>
                <a:extLst>
                  <a:ext uri="{0D108BD9-81ED-4DB2-BD59-A6C34878D82A}">
                    <a16:rowId xmlns:a16="http://schemas.microsoft.com/office/drawing/2014/main" val="641041716"/>
                  </a:ext>
                </a:extLst>
              </a:tr>
              <a:tr h="182880">
                <a:tc>
                  <a:txBody>
                    <a:bodyPr/>
                    <a:lstStyle/>
                    <a:p>
                      <a:pPr algn="l" fontAlgn="b"/>
                      <a:r>
                        <a:rPr lang="en-US" sz="1100" b="0" i="0" u="none" strike="noStrike">
                          <a:solidFill>
                            <a:srgbClr val="000000"/>
                          </a:solidFill>
                          <a:effectLst/>
                          <a:latin typeface="Calibri" panose="020F0502020204030204" pitchFamily="34" charset="0"/>
                        </a:rPr>
                        <a:t>Self-Help Enterprises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123</a:t>
                      </a: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18,987,489 </a:t>
                      </a:r>
                    </a:p>
                  </a:txBody>
                  <a:tcPr marL="0" marR="0" marT="0" marB="0" anchor="b">
                    <a:solidFill>
                      <a:schemeClr val="bg1"/>
                    </a:solidFill>
                  </a:tcPr>
                </a:tc>
                <a:extLst>
                  <a:ext uri="{0D108BD9-81ED-4DB2-BD59-A6C34878D82A}">
                    <a16:rowId xmlns:a16="http://schemas.microsoft.com/office/drawing/2014/main" val="1634563017"/>
                  </a:ext>
                </a:extLst>
              </a:tr>
              <a:tr h="182880">
                <a:tc>
                  <a:txBody>
                    <a:bodyPr/>
                    <a:lstStyle/>
                    <a:p>
                      <a:pPr algn="l" fontAlgn="b"/>
                      <a:r>
                        <a:rPr lang="en-US" sz="1100" b="0" i="0" u="none" strike="noStrike">
                          <a:solidFill>
                            <a:srgbClr val="000000"/>
                          </a:solidFill>
                          <a:effectLst/>
                          <a:latin typeface="Calibri" panose="020F0502020204030204" pitchFamily="34" charset="0"/>
                        </a:rPr>
                        <a:t>Ethos Project Holdings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San Joaquin</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17,864,000 </a:t>
                      </a:r>
                    </a:p>
                  </a:txBody>
                  <a:tcPr marL="0" marR="0" marT="0" marB="0" anchor="b">
                    <a:solidFill>
                      <a:schemeClr val="bg1"/>
                    </a:solidFill>
                  </a:tcPr>
                </a:tc>
                <a:extLst>
                  <a:ext uri="{0D108BD9-81ED-4DB2-BD59-A6C34878D82A}">
                    <a16:rowId xmlns:a16="http://schemas.microsoft.com/office/drawing/2014/main" val="1702708540"/>
                  </a:ext>
                </a:extLst>
              </a:tr>
              <a:tr h="182880">
                <a:tc>
                  <a:txBody>
                    <a:bodyPr/>
                    <a:lstStyle/>
                    <a:p>
                      <a:pPr algn="l" fontAlgn="b"/>
                      <a:r>
                        <a:rPr lang="en-US" sz="1100" b="0" i="0" u="none" strike="noStrike">
                          <a:solidFill>
                            <a:srgbClr val="000000"/>
                          </a:solidFill>
                          <a:effectLst/>
                          <a:latin typeface="Calibri" panose="020F0502020204030204" pitchFamily="34" charset="0"/>
                        </a:rPr>
                        <a:t>Visionary Home Builders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Merced</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80</a:t>
                      </a:r>
                    </a:p>
                  </a:txBody>
                  <a:tcPr marL="0" marR="0" marT="0"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17,376,324 </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17,376,324 </a:t>
                      </a:r>
                    </a:p>
                  </a:txBody>
                  <a:tcPr marL="0" marR="0" marT="0" marB="0" anchor="b">
                    <a:solidFill>
                      <a:schemeClr val="bg1"/>
                    </a:solidFill>
                  </a:tcPr>
                </a:tc>
                <a:extLst>
                  <a:ext uri="{0D108BD9-81ED-4DB2-BD59-A6C34878D82A}">
                    <a16:rowId xmlns:a16="http://schemas.microsoft.com/office/drawing/2014/main" val="635887340"/>
                  </a:ext>
                </a:extLst>
              </a:tr>
              <a:tr h="182880">
                <a:tc>
                  <a:txBody>
                    <a:bodyPr/>
                    <a:lstStyle/>
                    <a:p>
                      <a:pPr algn="l" fontAlgn="b"/>
                      <a:r>
                        <a:rPr lang="en-US" sz="1100" b="0" i="0" u="none" strike="noStrike">
                          <a:solidFill>
                            <a:srgbClr val="000000"/>
                          </a:solidFill>
                          <a:effectLst/>
                          <a:latin typeface="Calibri" panose="020F0502020204030204" pitchFamily="34" charset="0"/>
                        </a:rPr>
                        <a:t>Central Cali. Housing Corp</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59</a:t>
                      </a: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16,051,656 </a:t>
                      </a:r>
                    </a:p>
                  </a:txBody>
                  <a:tcPr marL="0" marR="0" marT="0" marB="0" anchor="b">
                    <a:solidFill>
                      <a:schemeClr val="bg1"/>
                    </a:solidFill>
                  </a:tcPr>
                </a:tc>
                <a:extLst>
                  <a:ext uri="{0D108BD9-81ED-4DB2-BD59-A6C34878D82A}">
                    <a16:rowId xmlns:a16="http://schemas.microsoft.com/office/drawing/2014/main" val="3423980939"/>
                  </a:ext>
                </a:extLst>
              </a:tr>
              <a:tr h="182880">
                <a:tc>
                  <a:txBody>
                    <a:bodyPr/>
                    <a:lstStyle/>
                    <a:p>
                      <a:pPr algn="l" fontAlgn="b"/>
                      <a:r>
                        <a:rPr lang="en-US" sz="1100" b="0" i="0" u="none" strike="noStrike">
                          <a:solidFill>
                            <a:srgbClr val="000000"/>
                          </a:solidFill>
                          <a:effectLst/>
                          <a:latin typeface="Calibri" panose="020F0502020204030204" pitchFamily="34" charset="0"/>
                        </a:rPr>
                        <a:t>Housing Authority of Kern County</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Kern</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59</a:t>
                      </a: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13,975,000 </a:t>
                      </a:r>
                    </a:p>
                  </a:txBody>
                  <a:tcPr marL="0" marR="0" marT="0" marB="0" anchor="b">
                    <a:solidFill>
                      <a:schemeClr val="bg1"/>
                    </a:solidFill>
                  </a:tcPr>
                </a:tc>
                <a:extLst>
                  <a:ext uri="{0D108BD9-81ED-4DB2-BD59-A6C34878D82A}">
                    <a16:rowId xmlns:a16="http://schemas.microsoft.com/office/drawing/2014/main" val="4033686831"/>
                  </a:ext>
                </a:extLst>
              </a:tr>
              <a:tr h="182880">
                <a:tc>
                  <a:txBody>
                    <a:bodyPr/>
                    <a:lstStyle/>
                    <a:p>
                      <a:pPr algn="l" fontAlgn="b"/>
                      <a:r>
                        <a:rPr lang="en-US" sz="1100" b="0" i="0" u="none" strike="noStrike">
                          <a:solidFill>
                            <a:srgbClr val="000000"/>
                          </a:solidFill>
                          <a:effectLst/>
                          <a:latin typeface="Calibri" panose="020F0502020204030204" pitchFamily="34" charset="0"/>
                        </a:rPr>
                        <a:t>Self-Help Enterprises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Tulare</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80</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13,768,709 </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13,768,709 </a:t>
                      </a:r>
                    </a:p>
                  </a:txBody>
                  <a:tcPr marL="0" marR="0" marT="0" marB="0" anchor="b">
                    <a:solidFill>
                      <a:schemeClr val="bg1"/>
                    </a:solidFill>
                  </a:tcPr>
                </a:tc>
                <a:extLst>
                  <a:ext uri="{0D108BD9-81ED-4DB2-BD59-A6C34878D82A}">
                    <a16:rowId xmlns:a16="http://schemas.microsoft.com/office/drawing/2014/main" val="2977238464"/>
                  </a:ext>
                </a:extLst>
              </a:tr>
              <a:tr h="182880">
                <a:tc>
                  <a:txBody>
                    <a:bodyPr/>
                    <a:lstStyle/>
                    <a:p>
                      <a:pPr algn="l" fontAlgn="b"/>
                      <a:r>
                        <a:rPr lang="en-US" sz="1100" b="0" i="0" u="none" strike="noStrike">
                          <a:solidFill>
                            <a:srgbClr val="000000"/>
                          </a:solidFill>
                          <a:effectLst/>
                          <a:latin typeface="Calibri" panose="020F0502020204030204" pitchFamily="34" charset="0"/>
                        </a:rPr>
                        <a:t>Self-Help Enterprises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64</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12,687,573 </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12,687,573 </a:t>
                      </a:r>
                    </a:p>
                  </a:txBody>
                  <a:tcPr marL="0" marR="0" marT="0" marB="0" anchor="b">
                    <a:solidFill>
                      <a:schemeClr val="bg1"/>
                    </a:solidFill>
                  </a:tcPr>
                </a:tc>
                <a:extLst>
                  <a:ext uri="{0D108BD9-81ED-4DB2-BD59-A6C34878D82A}">
                    <a16:rowId xmlns:a16="http://schemas.microsoft.com/office/drawing/2014/main" val="4043555998"/>
                  </a:ext>
                </a:extLst>
              </a:tr>
              <a:tr h="182880">
                <a:tc>
                  <a:txBody>
                    <a:bodyPr/>
                    <a:lstStyle/>
                    <a:p>
                      <a:pPr algn="l" fontAlgn="b"/>
                      <a:r>
                        <a:rPr lang="en-US" sz="1100" b="0" i="0" u="none" strike="noStrike">
                          <a:solidFill>
                            <a:srgbClr val="000000"/>
                          </a:solidFill>
                          <a:effectLst/>
                          <a:latin typeface="Calibri" panose="020F0502020204030204" pitchFamily="34" charset="0"/>
                        </a:rPr>
                        <a:t>CRDC</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San Joaquin</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46</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11,400,000 </a:t>
                      </a:r>
                    </a:p>
                  </a:txBody>
                  <a:tcPr marL="0" marR="0" marT="0" marB="0" anchor="b">
                    <a:solidFill>
                      <a:schemeClr val="bg1"/>
                    </a:solidFill>
                  </a:tcPr>
                </a:tc>
                <a:extLst>
                  <a:ext uri="{0D108BD9-81ED-4DB2-BD59-A6C34878D82A}">
                    <a16:rowId xmlns:a16="http://schemas.microsoft.com/office/drawing/2014/main" val="3943738782"/>
                  </a:ext>
                </a:extLst>
              </a:tr>
              <a:tr h="182880">
                <a:tc>
                  <a:txBody>
                    <a:bodyPr/>
                    <a:lstStyle/>
                    <a:p>
                      <a:pPr algn="l" fontAlgn="b"/>
                      <a:r>
                        <a:rPr lang="en-US" sz="1100" b="0" i="0" u="none" strike="noStrike">
                          <a:solidFill>
                            <a:srgbClr val="000000"/>
                          </a:solidFill>
                          <a:effectLst/>
                          <a:latin typeface="Calibri" panose="020F0502020204030204" pitchFamily="34" charset="0"/>
                        </a:rPr>
                        <a:t>Christian Church Homes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Tulare</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70</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10,829,296 </a:t>
                      </a:r>
                    </a:p>
                  </a:txBody>
                  <a:tcPr marL="0" marR="0" marT="0" marB="0" anchor="b">
                    <a:solidFill>
                      <a:schemeClr val="bg1"/>
                    </a:solidFill>
                  </a:tcPr>
                </a:tc>
                <a:extLst>
                  <a:ext uri="{0D108BD9-81ED-4DB2-BD59-A6C34878D82A}">
                    <a16:rowId xmlns:a16="http://schemas.microsoft.com/office/drawing/2014/main" val="831895568"/>
                  </a:ext>
                </a:extLst>
              </a:tr>
              <a:tr h="182880">
                <a:tc>
                  <a:txBody>
                    <a:bodyPr/>
                    <a:lstStyle/>
                    <a:p>
                      <a:pPr algn="l" fontAlgn="b"/>
                      <a:r>
                        <a:rPr lang="en-US" sz="1100" b="0" i="0" u="none" strike="noStrike">
                          <a:solidFill>
                            <a:srgbClr val="000000"/>
                          </a:solidFill>
                          <a:effectLst/>
                          <a:latin typeface="Calibri" panose="020F0502020204030204" pitchFamily="34" charset="0"/>
                        </a:rPr>
                        <a:t>Housing Authority </a:t>
                      </a:r>
                      <a:r>
                        <a:rPr lang="en-US" sz="1100" b="0" i="0" u="none" strike="noStrike" dirty="0">
                          <a:solidFill>
                            <a:srgbClr val="000000"/>
                          </a:solidFill>
                          <a:effectLst/>
                          <a:latin typeface="Calibri" panose="020F0502020204030204" pitchFamily="34" charset="0"/>
                        </a:rPr>
                        <a:t>of San Joaquin</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San Joaquin</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51</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10,072,021 </a:t>
                      </a:r>
                    </a:p>
                  </a:txBody>
                  <a:tcPr marL="0" marR="0" marT="0" marB="0" anchor="b">
                    <a:solidFill>
                      <a:schemeClr val="bg1"/>
                    </a:solidFill>
                  </a:tcPr>
                </a:tc>
                <a:extLst>
                  <a:ext uri="{0D108BD9-81ED-4DB2-BD59-A6C34878D82A}">
                    <a16:rowId xmlns:a16="http://schemas.microsoft.com/office/drawing/2014/main" val="3041907908"/>
                  </a:ext>
                </a:extLst>
              </a:tr>
              <a:tr h="182880">
                <a:tc>
                  <a:txBody>
                    <a:bodyPr/>
                    <a:lstStyle/>
                    <a:p>
                      <a:pPr algn="l" fontAlgn="b"/>
                      <a:r>
                        <a:rPr lang="en-US" sz="1100" b="0" i="0" u="none" strike="noStrike" dirty="0">
                          <a:solidFill>
                            <a:srgbClr val="000000"/>
                          </a:solidFill>
                          <a:effectLst/>
                          <a:latin typeface="Calibri" panose="020F0502020204030204" pitchFamily="34" charset="0"/>
                        </a:rPr>
                        <a:t>Self-Help Enterprises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98</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9,127,029 </a:t>
                      </a:r>
                    </a:p>
                  </a:txBody>
                  <a:tcPr marL="0" marR="0" marT="0" marB="0" anchor="b">
                    <a:solidFill>
                      <a:schemeClr val="bg1"/>
                    </a:solidFill>
                  </a:tcPr>
                </a:tc>
                <a:extLst>
                  <a:ext uri="{0D108BD9-81ED-4DB2-BD59-A6C34878D82A}">
                    <a16:rowId xmlns:a16="http://schemas.microsoft.com/office/drawing/2014/main" val="3192927801"/>
                  </a:ext>
                </a:extLst>
              </a:tr>
              <a:tr h="182880">
                <a:tc>
                  <a:txBody>
                    <a:bodyPr/>
                    <a:lstStyle/>
                    <a:p>
                      <a:pPr algn="l" fontAlgn="b"/>
                      <a:r>
                        <a:rPr lang="en-US" sz="1100" b="0" i="0" u="none" strike="noStrike" dirty="0">
                          <a:solidFill>
                            <a:srgbClr val="000000"/>
                          </a:solidFill>
                          <a:effectLst/>
                          <a:latin typeface="Calibri" panose="020F0502020204030204" pitchFamily="34" charset="0"/>
                        </a:rPr>
                        <a:t>Pacific Southwest CDC</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80</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9,082,348 </a:t>
                      </a:r>
                    </a:p>
                  </a:txBody>
                  <a:tcPr marL="0" marR="0" marT="0" marB="0" anchor="b">
                    <a:solidFill>
                      <a:schemeClr val="bg1"/>
                    </a:solidFill>
                  </a:tcPr>
                </a:tc>
                <a:extLst>
                  <a:ext uri="{0D108BD9-81ED-4DB2-BD59-A6C34878D82A}">
                    <a16:rowId xmlns:a16="http://schemas.microsoft.com/office/drawing/2014/main" val="3504647959"/>
                  </a:ext>
                </a:extLst>
              </a:tr>
              <a:tr h="182880">
                <a:tc>
                  <a:txBody>
                    <a:bodyPr/>
                    <a:lstStyle/>
                    <a:p>
                      <a:pPr algn="l" fontAlgn="b"/>
                      <a:r>
                        <a:rPr lang="en-US" sz="1100" b="0" i="0" u="none" strike="noStrike" dirty="0">
                          <a:solidFill>
                            <a:srgbClr val="000000"/>
                          </a:solidFill>
                          <a:effectLst/>
                          <a:latin typeface="Calibri" panose="020F0502020204030204" pitchFamily="34" charset="0"/>
                        </a:rPr>
                        <a:t>Housing Authority of Fresno</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60</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8,273,353 </a:t>
                      </a:r>
                    </a:p>
                  </a:txBody>
                  <a:tcPr marL="0" marR="0" marT="0" marB="0" anchor="b">
                    <a:solidFill>
                      <a:schemeClr val="bg1"/>
                    </a:solidFill>
                  </a:tcPr>
                </a:tc>
                <a:extLst>
                  <a:ext uri="{0D108BD9-81ED-4DB2-BD59-A6C34878D82A}">
                    <a16:rowId xmlns:a16="http://schemas.microsoft.com/office/drawing/2014/main" val="3312137714"/>
                  </a:ext>
                </a:extLst>
              </a:tr>
              <a:tr h="182880">
                <a:tc>
                  <a:txBody>
                    <a:bodyPr/>
                    <a:lstStyle/>
                    <a:p>
                      <a:pPr algn="l" fontAlgn="b"/>
                      <a:r>
                        <a:rPr lang="en-US" sz="1100" b="0" i="0" u="none" strike="noStrike" dirty="0">
                          <a:solidFill>
                            <a:srgbClr val="000000"/>
                          </a:solidFill>
                          <a:effectLst/>
                          <a:latin typeface="Calibri" panose="020F0502020204030204" pitchFamily="34" charset="0"/>
                        </a:rPr>
                        <a:t>Housing Authority of Fresno</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Fresno</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63</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7,135,490 </a:t>
                      </a:r>
                    </a:p>
                  </a:txBody>
                  <a:tcPr marL="0" marR="0" marT="0" marB="0" anchor="b">
                    <a:solidFill>
                      <a:schemeClr val="bg1"/>
                    </a:solidFill>
                  </a:tcPr>
                </a:tc>
                <a:extLst>
                  <a:ext uri="{0D108BD9-81ED-4DB2-BD59-A6C34878D82A}">
                    <a16:rowId xmlns:a16="http://schemas.microsoft.com/office/drawing/2014/main" val="3548878340"/>
                  </a:ext>
                </a:extLst>
              </a:tr>
              <a:tr h="182880">
                <a:tc>
                  <a:txBody>
                    <a:bodyPr/>
                    <a:lstStyle/>
                    <a:p>
                      <a:pPr algn="l" fontAlgn="b"/>
                      <a:r>
                        <a:rPr lang="en-US" sz="1100" b="0" i="0" u="none" strike="noStrike" dirty="0">
                          <a:solidFill>
                            <a:srgbClr val="000000"/>
                          </a:solidFill>
                          <a:effectLst/>
                          <a:latin typeface="Calibri" panose="020F0502020204030204" pitchFamily="34" charset="0"/>
                        </a:rPr>
                        <a:t>Self-Help Enterprises</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Merced</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66</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6,654,505 </a:t>
                      </a:r>
                    </a:p>
                  </a:txBody>
                  <a:tcPr marL="0" marR="0" marT="0" marB="0" anchor="b">
                    <a:solidFill>
                      <a:schemeClr val="bg1"/>
                    </a:solidFill>
                  </a:tcPr>
                </a:tc>
                <a:extLst>
                  <a:ext uri="{0D108BD9-81ED-4DB2-BD59-A6C34878D82A}">
                    <a16:rowId xmlns:a16="http://schemas.microsoft.com/office/drawing/2014/main" val="1852258031"/>
                  </a:ext>
                </a:extLst>
              </a:tr>
              <a:tr h="182880">
                <a:tc>
                  <a:txBody>
                    <a:bodyPr/>
                    <a:lstStyle/>
                    <a:p>
                      <a:pPr algn="l" fontAlgn="b"/>
                      <a:r>
                        <a:rPr lang="en-US" sz="1100" b="0" i="0" u="none" strike="noStrike" dirty="0">
                          <a:solidFill>
                            <a:srgbClr val="000000"/>
                          </a:solidFill>
                          <a:effectLst/>
                          <a:latin typeface="Calibri" panose="020F0502020204030204" pitchFamily="34" charset="0"/>
                        </a:rPr>
                        <a:t>The Richman Group of California</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Merced</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156</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6,478,807 </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6,478,807 </a:t>
                      </a:r>
                    </a:p>
                  </a:txBody>
                  <a:tcPr marL="0" marR="0" marT="0" marB="0" anchor="b">
                    <a:solidFill>
                      <a:schemeClr val="bg1"/>
                    </a:solidFill>
                  </a:tcPr>
                </a:tc>
                <a:extLst>
                  <a:ext uri="{0D108BD9-81ED-4DB2-BD59-A6C34878D82A}">
                    <a16:rowId xmlns:a16="http://schemas.microsoft.com/office/drawing/2014/main" val="1875997568"/>
                  </a:ext>
                </a:extLst>
              </a:tr>
              <a:tr h="182880">
                <a:tc>
                  <a:txBody>
                    <a:bodyPr/>
                    <a:lstStyle/>
                    <a:p>
                      <a:pPr algn="l" fontAlgn="b"/>
                      <a:r>
                        <a:rPr lang="en-US" sz="1100" b="0" i="0" u="none" strike="noStrike" dirty="0">
                          <a:solidFill>
                            <a:srgbClr val="000000"/>
                          </a:solidFill>
                          <a:effectLst/>
                          <a:latin typeface="Calibri" panose="020F0502020204030204" pitchFamily="34" charset="0"/>
                        </a:rPr>
                        <a:t>Housing Authority of Kern County</a:t>
                      </a: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Kern</a:t>
                      </a:r>
                    </a:p>
                  </a:txBody>
                  <a:tcPr marL="0" marR="0" marT="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551</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5,970,000 </a:t>
                      </a:r>
                    </a:p>
                  </a:txBody>
                  <a:tcPr marL="0" marR="0" marT="0" marB="0" anchor="b">
                    <a:solidFill>
                      <a:schemeClr val="bg1"/>
                    </a:solidFill>
                  </a:tcPr>
                </a:tc>
                <a:extLst>
                  <a:ext uri="{0D108BD9-81ED-4DB2-BD59-A6C34878D82A}">
                    <a16:rowId xmlns:a16="http://schemas.microsoft.com/office/drawing/2014/main" val="2073036058"/>
                  </a:ext>
                </a:extLst>
              </a:tr>
              <a:tr h="182880">
                <a:tc>
                  <a:txBody>
                    <a:bodyPr/>
                    <a:lstStyle/>
                    <a:p>
                      <a:pPr algn="l" fontAlgn="b"/>
                      <a:r>
                        <a:rPr lang="en-US" sz="1100" b="0" i="0" u="none" strike="noStrike" dirty="0">
                          <a:solidFill>
                            <a:srgbClr val="000000"/>
                          </a:solidFill>
                          <a:effectLst/>
                          <a:latin typeface="Calibri" panose="020F0502020204030204" pitchFamily="34" charset="0"/>
                        </a:rPr>
                        <a:t>Pacific Southwest CDC</a:t>
                      </a:r>
                    </a:p>
                  </a:txBody>
                  <a:tcPr marL="0" marR="0" marT="0" marB="0" anchor="b">
                    <a:lnB w="12700" cmpd="sng">
                      <a:noFill/>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Merced</a:t>
                      </a:r>
                    </a:p>
                  </a:txBody>
                  <a:tcPr marL="0" marR="0" marT="0" marB="0" anchor="b">
                    <a:lnB w="12700" cmpd="sng">
                      <a:noFill/>
                    </a:ln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60</a:t>
                      </a:r>
                    </a:p>
                  </a:txBody>
                  <a:tcPr marL="0" marR="0" marT="0" marB="0" anchor="b">
                    <a:lnB w="12700" cmpd="sng">
                      <a:noFill/>
                    </a:ln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B w="12700" cmpd="sng">
                      <a:noFill/>
                    </a:ln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5,854,187 </a:t>
                      </a:r>
                    </a:p>
                  </a:txBody>
                  <a:tcPr marL="0" marR="0" marT="0" marB="0" anchor="b">
                    <a:lnB w="12700" cmpd="sng">
                      <a:noFill/>
                    </a:lnB>
                    <a:solidFill>
                      <a:schemeClr val="bg1"/>
                    </a:solidFill>
                  </a:tcPr>
                </a:tc>
                <a:extLst>
                  <a:ext uri="{0D108BD9-81ED-4DB2-BD59-A6C34878D82A}">
                    <a16:rowId xmlns:a16="http://schemas.microsoft.com/office/drawing/2014/main" val="1897773969"/>
                  </a:ext>
                </a:extLst>
              </a:tr>
              <a:tr h="182880">
                <a:tc>
                  <a:txBody>
                    <a:bodyPr/>
                    <a:lstStyle/>
                    <a:p>
                      <a:pPr algn="l" fontAlgn="b"/>
                      <a:r>
                        <a:rPr lang="en-US" sz="1100" b="0" i="0" u="none" strike="noStrike" dirty="0">
                          <a:solidFill>
                            <a:srgbClr val="000000"/>
                          </a:solidFill>
                          <a:effectLst/>
                          <a:latin typeface="Calibri" panose="020F0502020204030204" pitchFamily="34" charset="0"/>
                        </a:rPr>
                        <a:t>Self-Help Enterprises</a:t>
                      </a:r>
                    </a:p>
                  </a:txBody>
                  <a:tcPr marL="0" marR="0" marT="0" marB="0" anchor="b">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Madera</a:t>
                      </a:r>
                    </a:p>
                  </a:txBody>
                  <a:tcPr marL="0" marR="0" marT="0" marB="0" anchor="b">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70</a:t>
                      </a:r>
                    </a:p>
                  </a:txBody>
                  <a:tcPr marL="0" marR="0" marT="0" marB="0" anchor="b">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3,552,000 </a:t>
                      </a:r>
                    </a:p>
                  </a:txBody>
                  <a:tcPr marL="0" marR="0" marT="0" marB="0" anchor="b">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3,552,000 </a:t>
                      </a:r>
                    </a:p>
                  </a:txBody>
                  <a:tcPr marL="0" marR="0" marT="0" marB="0" anchor="b">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818464"/>
                  </a:ext>
                </a:extLst>
              </a:tr>
              <a:tr h="182880">
                <a:tc>
                  <a:txBody>
                    <a:bodyPr/>
                    <a:lstStyle/>
                    <a:p>
                      <a:pPr algn="l" fontAlgn="b"/>
                      <a:r>
                        <a:rPr lang="en-US" sz="1100" b="0" i="0" u="none" strike="noStrike" dirty="0">
                          <a:solidFill>
                            <a:srgbClr val="000000"/>
                          </a:solidFill>
                          <a:effectLst/>
                          <a:latin typeface="Calibri" panose="020F0502020204030204" pitchFamily="34" charset="0"/>
                        </a:rPr>
                        <a:t>Self-Help Enterprises</a:t>
                      </a:r>
                    </a:p>
                  </a:txBody>
                  <a:tcPr marL="0" marR="0" marT="0" marB="0" anchor="b">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Tulare</a:t>
                      </a:r>
                    </a:p>
                  </a:txBody>
                  <a:tcPr marL="0" marR="0" marT="0" marB="0" anchor="b">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57</a:t>
                      </a:r>
                    </a:p>
                  </a:txBody>
                  <a:tcPr marL="0" marR="0" marT="0" marB="0" anchor="b">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2,413,494 </a:t>
                      </a:r>
                    </a:p>
                  </a:txBody>
                  <a:tcPr marL="0" marR="0" marT="0" marB="0" anchor="b">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2,413,494 </a:t>
                      </a:r>
                    </a:p>
                  </a:txBody>
                  <a:tcPr marL="0" marR="0" marT="0" marB="0" anchor="b">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645673"/>
                  </a:ext>
                </a:extLst>
              </a:tr>
              <a:tr h="182880">
                <a:tc>
                  <a:txBody>
                    <a:bodyPr/>
                    <a:lstStyle/>
                    <a:p>
                      <a:pPr algn="l" fontAlgn="b"/>
                      <a:r>
                        <a:rPr lang="en-US" sz="1100" b="0" i="0" u="none" strike="noStrike" dirty="0">
                          <a:solidFill>
                            <a:srgbClr val="000000"/>
                          </a:solidFill>
                          <a:effectLst/>
                          <a:latin typeface="Calibri" panose="020F0502020204030204" pitchFamily="34" charset="0"/>
                        </a:rPr>
                        <a:t>Total in SJ Valley</a:t>
                      </a:r>
                    </a:p>
                  </a:txBody>
                  <a:tcPr marL="0" marR="0" marT="0" marB="0" anchor="b">
                    <a:lnT w="38100" cap="flat" cmpd="sng" algn="ctr">
                      <a:solidFill>
                        <a:schemeClr val="tx1"/>
                      </a:solidFill>
                      <a:prstDash val="solid"/>
                      <a:round/>
                      <a:headEnd type="none" w="med" len="med"/>
                      <a:tailEnd type="none" w="med" len="med"/>
                    </a:lnT>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T w="381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2101</a:t>
                      </a:r>
                    </a:p>
                  </a:txBody>
                  <a:tcPr marL="0" marR="0" marT="0" marB="0" anchor="b">
                    <a:lnT w="381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81,399,152 </a:t>
                      </a:r>
                    </a:p>
                  </a:txBody>
                  <a:tcPr marL="0" marR="0" marT="0" marB="0" anchor="b">
                    <a:lnT w="38100" cap="flat" cmpd="sng" algn="ctr">
                      <a:solidFill>
                        <a:schemeClr val="tx1"/>
                      </a:solidFill>
                      <a:prstDash val="solid"/>
                      <a:round/>
                      <a:headEnd type="none" w="med" len="med"/>
                      <a:tailEnd type="none" w="med" len="med"/>
                    </a:lnT>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232,675,526 </a:t>
                      </a:r>
                    </a:p>
                  </a:txBody>
                  <a:tcPr marL="0" marR="0" marT="0" marB="0" anchor="b">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48183393"/>
                  </a:ext>
                </a:extLst>
              </a:tr>
              <a:tr h="182880">
                <a:tc>
                  <a:txBody>
                    <a:bodyPr/>
                    <a:lstStyle/>
                    <a:p>
                      <a:pPr algn="l" fontAlgn="b"/>
                      <a:r>
                        <a:rPr lang="en-US" sz="1100" b="0" i="0" u="none" strike="noStrike" dirty="0">
                          <a:solidFill>
                            <a:srgbClr val="000000"/>
                          </a:solidFill>
                          <a:effectLst/>
                          <a:latin typeface="Calibri" panose="020F0502020204030204" pitchFamily="34" charset="0"/>
                        </a:rPr>
                        <a:t>Total in State</a:t>
                      </a: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r>
                        <a:rPr lang="en-US" sz="1100" b="0" i="0" u="none" strike="noStrike">
                          <a:solidFill>
                            <a:srgbClr val="000000"/>
                          </a:solidFill>
                          <a:effectLst/>
                          <a:latin typeface="Calibri" panose="020F0502020204030204" pitchFamily="34" charset="0"/>
                        </a:rPr>
                        <a:t> $    699,734,836 </a:t>
                      </a:r>
                    </a:p>
                  </a:txBody>
                  <a:tcPr marL="0" marR="0" marT="0"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       3,544,089,564 </a:t>
                      </a:r>
                    </a:p>
                  </a:txBody>
                  <a:tcPr marL="0" marR="0" marT="0" marB="0" anchor="b">
                    <a:solidFill>
                      <a:schemeClr val="bg1"/>
                    </a:solidFill>
                  </a:tcPr>
                </a:tc>
                <a:extLst>
                  <a:ext uri="{0D108BD9-81ED-4DB2-BD59-A6C34878D82A}">
                    <a16:rowId xmlns:a16="http://schemas.microsoft.com/office/drawing/2014/main" val="2160897484"/>
                  </a:ext>
                </a:extLst>
              </a:tr>
              <a:tr h="182880">
                <a:tc>
                  <a:txBody>
                    <a:bodyPr/>
                    <a:lstStyle/>
                    <a:p>
                      <a:pPr algn="l" fontAlgn="b"/>
                      <a:r>
                        <a:rPr lang="en-US" sz="1100" b="0" i="0" u="none" strike="noStrike" dirty="0">
                          <a:solidFill>
                            <a:srgbClr val="000000"/>
                          </a:solidFill>
                          <a:effectLst/>
                          <a:latin typeface="Calibri" panose="020F0502020204030204" pitchFamily="34" charset="0"/>
                        </a:rPr>
                        <a:t>Share of Award/Requests</a:t>
                      </a: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0" marR="0" marT="0" marB="0" anchor="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7%</a:t>
                      </a:r>
                    </a:p>
                  </a:txBody>
                  <a:tcPr marL="0" marR="0" marT="0" marB="0" anchor="b">
                    <a:solidFill>
                      <a:schemeClr val="bg1"/>
                    </a:solidFill>
                  </a:tcPr>
                </a:tc>
                <a:extLst>
                  <a:ext uri="{0D108BD9-81ED-4DB2-BD59-A6C34878D82A}">
                    <a16:rowId xmlns:a16="http://schemas.microsoft.com/office/drawing/2014/main" val="3706382715"/>
                  </a:ext>
                </a:extLst>
              </a:tr>
            </a:tbl>
          </a:graphicData>
        </a:graphic>
      </p:graphicFrame>
      <p:sp>
        <p:nvSpPr>
          <p:cNvPr id="4" name="Rectangle 3">
            <a:extLst>
              <a:ext uri="{FF2B5EF4-FFF2-40B4-BE49-F238E27FC236}">
                <a16:creationId xmlns:a16="http://schemas.microsoft.com/office/drawing/2014/main" id="{ACC59F43-5BDE-5F85-B15A-D5EF53F9A9E0}"/>
              </a:ext>
            </a:extLst>
          </p:cNvPr>
          <p:cNvSpPr/>
          <p:nvPr/>
        </p:nvSpPr>
        <p:spPr>
          <a:xfrm>
            <a:off x="-10384" y="-10391"/>
            <a:ext cx="5468983" cy="6858000"/>
          </a:xfrm>
          <a:prstGeom prst="rect">
            <a:avLst/>
          </a:prstGeom>
          <a:solidFill>
            <a:schemeClr val="tx1">
              <a:alpha val="910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D9B5A6-CD76-E4BD-EB1A-B7C0CFEE254D}"/>
              </a:ext>
            </a:extLst>
          </p:cNvPr>
          <p:cNvSpPr txBox="1"/>
          <p:nvPr/>
        </p:nvSpPr>
        <p:spPr>
          <a:xfrm>
            <a:off x="219049" y="1344790"/>
            <a:ext cx="5010116" cy="3970318"/>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San Joaquin Valley received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$81 million</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or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12%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of the awards from HCD’s 2022 super NOFA</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20 projects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applied for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7%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of the total requests</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Projects in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Kern County</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San Joaquin</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County did not receive awards</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Bakersfield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Affordable Housing Trust Fund, in Kern County, applied for and received funding from HCD’s </a:t>
            </a:r>
            <a:r>
              <a:rPr lang="en-US" b="1" dirty="0">
                <a:solidFill>
                  <a:srgbClr val="6DA7F1"/>
                </a:solidFill>
                <a:latin typeface="Open Sans" panose="020B0606030504020204" pitchFamily="34" charset="0"/>
                <a:ea typeface="Open Sans" panose="020B0606030504020204" pitchFamily="34" charset="0"/>
                <a:cs typeface="Open Sans" panose="020B0606030504020204" pitchFamily="34" charset="0"/>
              </a:rPr>
              <a:t>local housing trust fund</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NOFAs </a:t>
            </a:r>
          </a:p>
        </p:txBody>
      </p:sp>
      <p:sp>
        <p:nvSpPr>
          <p:cNvPr id="6" name="TextBox 5">
            <a:extLst>
              <a:ext uri="{FF2B5EF4-FFF2-40B4-BE49-F238E27FC236}">
                <a16:creationId xmlns:a16="http://schemas.microsoft.com/office/drawing/2014/main" id="{FF40D870-C513-6904-0577-9A61DCC5ECC1}"/>
              </a:ext>
            </a:extLst>
          </p:cNvPr>
          <p:cNvSpPr txBox="1"/>
          <p:nvPr/>
        </p:nvSpPr>
        <p:spPr>
          <a:xfrm>
            <a:off x="6269352" y="654042"/>
            <a:ext cx="4966853" cy="523220"/>
          </a:xfrm>
          <a:prstGeom prst="rect">
            <a:avLst/>
          </a:prstGeom>
          <a:noFill/>
        </p:spPr>
        <p:txBody>
          <a:bodyPr wrap="square">
            <a:spAutoFit/>
          </a:bodyPr>
          <a:lstStyle/>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HCD Super NOFA Applications &amp; Results (2022) </a:t>
            </a:r>
          </a:p>
          <a:p>
            <a:pPr algn="ctr"/>
            <a:r>
              <a:rPr lang="en-US" sz="1400" b="1" dirty="0">
                <a:solidFill>
                  <a:srgbClr val="003D7A"/>
                </a:solidFill>
                <a:latin typeface="Open Sans" panose="020B0606030504020204" pitchFamily="34" charset="0"/>
                <a:ea typeface="Open Sans" panose="020B0606030504020204" pitchFamily="34" charset="0"/>
                <a:cs typeface="Open Sans" panose="020B0606030504020204" pitchFamily="34" charset="0"/>
              </a:rPr>
              <a:t>in San Joaquin Valley</a:t>
            </a:r>
          </a:p>
        </p:txBody>
      </p:sp>
      <p:sp>
        <p:nvSpPr>
          <p:cNvPr id="11" name="TextBox 10">
            <a:extLst>
              <a:ext uri="{FF2B5EF4-FFF2-40B4-BE49-F238E27FC236}">
                <a16:creationId xmlns:a16="http://schemas.microsoft.com/office/drawing/2014/main" id="{B022D3F3-A851-E266-BDEA-CCC343E8DBB6}"/>
              </a:ext>
            </a:extLst>
          </p:cNvPr>
          <p:cNvSpPr txBox="1"/>
          <p:nvPr/>
        </p:nvSpPr>
        <p:spPr>
          <a:xfrm>
            <a:off x="5506497" y="6461088"/>
            <a:ext cx="5093061"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Source: HCD, Multifamily Super NOFA Round 1 – Final Point Score and Awardee List</a:t>
            </a:r>
          </a:p>
        </p:txBody>
      </p:sp>
    </p:spTree>
    <p:extLst>
      <p:ext uri="{BB962C8B-B14F-4D97-AF65-F5344CB8AC3E}">
        <p14:creationId xmlns:p14="http://schemas.microsoft.com/office/powerpoint/2010/main" val="25778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low confidence">
            <a:extLst>
              <a:ext uri="{FF2B5EF4-FFF2-40B4-BE49-F238E27FC236}">
                <a16:creationId xmlns:a16="http://schemas.microsoft.com/office/drawing/2014/main" id="{F852305A-7730-7CF4-938D-2CE33F29795A}"/>
              </a:ext>
            </a:extLst>
          </p:cNvPr>
          <p:cNvPicPr>
            <a:picLocks noChangeAspect="1"/>
          </p:cNvPicPr>
          <p:nvPr/>
        </p:nvPicPr>
        <p:blipFill>
          <a:blip r:embed="rId2"/>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AD8EC953-850C-2F47-983C-B98C67267AD8}"/>
              </a:ext>
            </a:extLst>
          </p:cNvPr>
          <p:cNvSpPr/>
          <p:nvPr/>
        </p:nvSpPr>
        <p:spPr>
          <a:xfrm rot="16200000">
            <a:off x="6759914" y="767342"/>
            <a:ext cx="430886" cy="7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5" name="TextBox 24">
            <a:extLst>
              <a:ext uri="{FF2B5EF4-FFF2-40B4-BE49-F238E27FC236}">
                <a16:creationId xmlns:a16="http://schemas.microsoft.com/office/drawing/2014/main" id="{E473892B-755C-C543-B96B-4A0B42174543}"/>
              </a:ext>
            </a:extLst>
          </p:cNvPr>
          <p:cNvSpPr txBox="1"/>
          <p:nvPr/>
        </p:nvSpPr>
        <p:spPr>
          <a:xfrm>
            <a:off x="0" y="590635"/>
            <a:ext cx="6913266" cy="430887"/>
          </a:xfrm>
          <a:prstGeom prst="rect">
            <a:avLst/>
          </a:prstGeom>
          <a:solidFill>
            <a:schemeClr val="tx2">
              <a:alpha val="84847"/>
            </a:schemeClr>
          </a:solidFill>
        </p:spPr>
        <p:txBody>
          <a:bodyPr wrap="square" rtlCol="0">
            <a:spAutoFit/>
          </a:bodyPr>
          <a:lstStyle/>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Creekside Terrace, Mariposa, Self-Help Enterprises</a:t>
            </a:r>
          </a:p>
        </p:txBody>
      </p:sp>
      <p:sp>
        <p:nvSpPr>
          <p:cNvPr id="13" name="Slide Number Placeholder 3">
            <a:extLst>
              <a:ext uri="{FF2B5EF4-FFF2-40B4-BE49-F238E27FC236}">
                <a16:creationId xmlns:a16="http://schemas.microsoft.com/office/drawing/2014/main" id="{68FB1234-9749-CE46-918C-3578D2344653}"/>
              </a:ext>
            </a:extLst>
          </p:cNvPr>
          <p:cNvSpPr txBox="1">
            <a:spLocks/>
          </p:cNvSpPr>
          <p:nvPr/>
        </p:nvSpPr>
        <p:spPr>
          <a:xfrm>
            <a:off x="11696700"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6</a:t>
            </a:fld>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197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erial view of a building under construction&#10;&#10;Description automatically generated with low confidence">
            <a:extLst>
              <a:ext uri="{FF2B5EF4-FFF2-40B4-BE49-F238E27FC236}">
                <a16:creationId xmlns:a16="http://schemas.microsoft.com/office/drawing/2014/main" id="{07CCF508-D3DD-C33C-590D-E089A0678624}"/>
              </a:ext>
            </a:extLst>
          </p:cNvPr>
          <p:cNvPicPr>
            <a:picLocks noChangeAspect="1"/>
          </p:cNvPicPr>
          <p:nvPr/>
        </p:nvPicPr>
        <p:blipFill rotWithShape="1">
          <a:blip r:embed="rId2">
            <a:extLst>
              <a:ext uri="{28A0092B-C50C-407E-A947-70E740481C1C}">
                <a14:useLocalDpi xmlns:a14="http://schemas.microsoft.com/office/drawing/2010/main" val="0"/>
              </a:ext>
            </a:extLst>
          </a:blip>
          <a:srcRect l="1827" t="20705" r="4428"/>
          <a:stretch/>
        </p:blipFill>
        <p:spPr>
          <a:xfrm>
            <a:off x="20" y="1282"/>
            <a:ext cx="12191980" cy="6856718"/>
          </a:xfrm>
          <a:prstGeom prst="rect">
            <a:avLst/>
          </a:prstGeom>
        </p:spPr>
      </p:pic>
      <p:sp>
        <p:nvSpPr>
          <p:cNvPr id="17" name="Rectangle 16">
            <a:extLst>
              <a:ext uri="{FF2B5EF4-FFF2-40B4-BE49-F238E27FC236}">
                <a16:creationId xmlns:a16="http://schemas.microsoft.com/office/drawing/2014/main" id="{AD8EC953-850C-2F47-983C-B98C67267AD8}"/>
              </a:ext>
            </a:extLst>
          </p:cNvPr>
          <p:cNvSpPr/>
          <p:nvPr/>
        </p:nvSpPr>
        <p:spPr>
          <a:xfrm rot="16200000">
            <a:off x="6759914" y="5329307"/>
            <a:ext cx="430886" cy="7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5" name="TextBox 24">
            <a:extLst>
              <a:ext uri="{FF2B5EF4-FFF2-40B4-BE49-F238E27FC236}">
                <a16:creationId xmlns:a16="http://schemas.microsoft.com/office/drawing/2014/main" id="{E473892B-755C-C543-B96B-4A0B42174543}"/>
              </a:ext>
            </a:extLst>
          </p:cNvPr>
          <p:cNvSpPr txBox="1"/>
          <p:nvPr/>
        </p:nvSpPr>
        <p:spPr>
          <a:xfrm>
            <a:off x="0" y="5152600"/>
            <a:ext cx="6913266" cy="430887"/>
          </a:xfrm>
          <a:prstGeom prst="rect">
            <a:avLst/>
          </a:prstGeom>
          <a:solidFill>
            <a:schemeClr val="tx2">
              <a:alpha val="84847"/>
            </a:schemeClr>
          </a:solidFill>
        </p:spPr>
        <p:txBody>
          <a:bodyPr wrap="square" rtlCol="0">
            <a:spAutoFit/>
          </a:bodyPr>
          <a:lstStyle/>
          <a:p>
            <a:pPr algn="ct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Victory Gardens, French Camp, HACSJ</a:t>
            </a:r>
          </a:p>
        </p:txBody>
      </p:sp>
      <p:sp>
        <p:nvSpPr>
          <p:cNvPr id="13" name="Slide Number Placeholder 3">
            <a:extLst>
              <a:ext uri="{FF2B5EF4-FFF2-40B4-BE49-F238E27FC236}">
                <a16:creationId xmlns:a16="http://schemas.microsoft.com/office/drawing/2014/main" id="{68FB1234-9749-CE46-918C-3578D2344653}"/>
              </a:ext>
            </a:extLst>
          </p:cNvPr>
          <p:cNvSpPr txBox="1">
            <a:spLocks/>
          </p:cNvSpPr>
          <p:nvPr/>
        </p:nvSpPr>
        <p:spPr>
          <a:xfrm>
            <a:off x="11696700" y="6400800"/>
            <a:ext cx="4953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4F5BE14-4147-2A4E-9F44-C08F0ACFF5A8}" type="slidenum">
              <a:rPr lang="en-US" sz="105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7</a:t>
            </a:fld>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802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592F9-A855-9044-9AFC-175924713FC3}"/>
              </a:ext>
            </a:extLst>
          </p:cNvPr>
          <p:cNvSpPr/>
          <p:nvPr/>
        </p:nvSpPr>
        <p:spPr>
          <a:xfrm>
            <a:off x="547654" y="1755798"/>
            <a:ext cx="5342683" cy="4196499"/>
          </a:xfrm>
          <a:prstGeom prst="rect">
            <a:avLst/>
          </a:prstGeom>
          <a:solidFill>
            <a:srgbClr val="E6F0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rtlCol="0" anchor="ctr"/>
          <a:lstStyle/>
          <a:p>
            <a:pPr marL="228600" marR="0" indent="-228600">
              <a:lnSpc>
                <a:spcPct val="115000"/>
              </a:lnSpc>
              <a:spcBef>
                <a:spcPts val="0"/>
              </a:spcBef>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Lack of funding was identified as the </a:t>
            </a:r>
            <a:r>
              <a:rPr lang="en-US" sz="12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number one</a:t>
            </a: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Valley housing issue by opinion survey respondents and stakeholders</a:t>
            </a:r>
          </a:p>
          <a:p>
            <a:pPr marL="228600" marR="0" indent="-228600">
              <a:lnSpc>
                <a:spcPct val="115000"/>
              </a:lnSpc>
              <a:spcBef>
                <a:spcPts val="0"/>
              </a:spcBef>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Key Valley funding problems:</a:t>
            </a:r>
          </a:p>
          <a:p>
            <a:pPr marL="685800" lvl="1" indent="-228600">
              <a:lnSpc>
                <a:spcPct val="115000"/>
              </a:lnSpc>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Chaotic State funding system</a:t>
            </a:r>
          </a:p>
          <a:p>
            <a:pPr marL="685800" lvl="1" indent="-228600">
              <a:lnSpc>
                <a:spcPct val="115000"/>
              </a:lnSpc>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Complex funding systems</a:t>
            </a:r>
          </a:p>
          <a:p>
            <a:pPr marL="685800" lvl="1" indent="-228600">
              <a:lnSpc>
                <a:spcPct val="115000"/>
              </a:lnSpc>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Funding increasingly tied to increased density</a:t>
            </a:r>
          </a:p>
          <a:p>
            <a:pPr marL="685800" lvl="1" indent="-228600">
              <a:lnSpc>
                <a:spcPct val="115000"/>
              </a:lnSpc>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funding for areas with less-developed transportation systems</a:t>
            </a:r>
          </a:p>
          <a:p>
            <a:pPr marL="685800" lvl="1" indent="-228600">
              <a:lnSpc>
                <a:spcPct val="115000"/>
              </a:lnSpc>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Difficulty of assembling financing packages without bonding, housing trust funds, or philanthropic “soft” money</a:t>
            </a:r>
          </a:p>
          <a:p>
            <a:pPr lvl="0">
              <a:lnSpc>
                <a:spcPct val="114000"/>
              </a:lnSpc>
              <a:spcAft>
                <a:spcPts val="600"/>
              </a:spcAft>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38327E90-3903-3C49-81B7-8613D1B4CA3B}"/>
              </a:ext>
            </a:extLst>
          </p:cNvPr>
          <p:cNvSpPr/>
          <p:nvPr/>
        </p:nvSpPr>
        <p:spPr>
          <a:xfrm>
            <a:off x="495300" y="1132019"/>
            <a:ext cx="5411417" cy="632228"/>
          </a:xfrm>
          <a:prstGeom prst="rect">
            <a:avLst/>
          </a:prstGeom>
          <a:solidFill>
            <a:srgbClr val="003D7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Findings</a:t>
            </a:r>
          </a:p>
        </p:txBody>
      </p:sp>
      <p:sp>
        <p:nvSpPr>
          <p:cNvPr id="30" name="Rectangle 29">
            <a:extLst>
              <a:ext uri="{FF2B5EF4-FFF2-40B4-BE49-F238E27FC236}">
                <a16:creationId xmlns:a16="http://schemas.microsoft.com/office/drawing/2014/main" id="{0DC37399-4853-F648-B2BF-2667811B84DD}"/>
              </a:ext>
            </a:extLst>
          </p:cNvPr>
          <p:cNvSpPr/>
          <p:nvPr/>
        </p:nvSpPr>
        <p:spPr>
          <a:xfrm rot="5400000">
            <a:off x="-1570924" y="3822023"/>
            <a:ext cx="4196499" cy="64054"/>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0" name="Rectangle 39">
            <a:extLst>
              <a:ext uri="{FF2B5EF4-FFF2-40B4-BE49-F238E27FC236}">
                <a16:creationId xmlns:a16="http://schemas.microsoft.com/office/drawing/2014/main" id="{C8439075-A4DA-0143-8460-03B627686064}"/>
              </a:ext>
            </a:extLst>
          </p:cNvPr>
          <p:cNvSpPr/>
          <p:nvPr/>
        </p:nvSpPr>
        <p:spPr>
          <a:xfrm>
            <a:off x="6354019" y="1773217"/>
            <a:ext cx="5342684" cy="275522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8600" marR="0" indent="-228600">
              <a:lnSpc>
                <a:spcPct val="115000"/>
              </a:lnSpc>
              <a:spcBef>
                <a:spcPts val="0"/>
              </a:spcBef>
              <a:spcAft>
                <a:spcPts val="600"/>
              </a:spcAft>
              <a:buFont typeface="Arial" panose="020B0604020202020204" pitchFamily="34" charset="0"/>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Consider inclusionary zoning to generate affordable housing as well as in-lieu fees to leverage grants or other funding sources activities. </a:t>
            </a:r>
          </a:p>
          <a:p>
            <a:pPr marL="228600" marR="0" indent="-228600">
              <a:lnSpc>
                <a:spcPct val="115000"/>
              </a:lnSpc>
              <a:spcBef>
                <a:spcPts val="0"/>
              </a:spcBef>
              <a:spcAft>
                <a:spcPts val="60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Form local trust funds </a:t>
            </a:r>
          </a:p>
          <a:p>
            <a:pPr marL="228600" marR="0" indent="-228600">
              <a:lnSpc>
                <a:spcPct val="115000"/>
              </a:lnSpc>
              <a:spcBef>
                <a:spcPts val="0"/>
              </a:spcBef>
              <a:spcAft>
                <a:spcPts val="60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Coordinate and seek funding from local philanthropic foundations.</a:t>
            </a:r>
          </a:p>
          <a:p>
            <a:pPr marL="228600" marR="0" indent="-228600">
              <a:lnSpc>
                <a:spcPct val="115000"/>
              </a:lnSpc>
              <a:spcBef>
                <a:spcPts val="0"/>
              </a:spcBef>
              <a:spcAft>
                <a:spcPts val="60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Leverage local funds to obtain best returns on State and Federal funding requests.  </a:t>
            </a:r>
          </a:p>
          <a:p>
            <a:pPr marL="228600" marR="0" indent="-228600">
              <a:lnSpc>
                <a:spcPct val="115000"/>
              </a:lnSpc>
              <a:spcBef>
                <a:spcPts val="0"/>
              </a:spcBef>
              <a:spcAft>
                <a:spcPts val="60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Partner with other jurisdictions on projects of mutual interest (e.g., a city/county partnership to support farmworker or homeless housing project).</a:t>
            </a:r>
            <a:endParaRPr lang="en-US" sz="1200" dirty="0">
              <a:solidFill>
                <a:srgbClr val="001427"/>
              </a:solidFill>
              <a:latin typeface="Open Sans" panose="020B0606030504020204" pitchFamily="34" charset="0"/>
              <a:ea typeface="Open Sans" panose="020B0606030504020204" pitchFamily="34" charset="0"/>
              <a:cs typeface="Open Sans" panose="020B0606030504020204" pitchFamily="34" charset="0"/>
            </a:endParaRPr>
          </a:p>
          <a:p>
            <a:pPr lvl="0">
              <a:lnSpc>
                <a:spcPct val="114000"/>
              </a:lnSpc>
              <a:spcAft>
                <a:spcPts val="600"/>
              </a:spcAft>
            </a:pPr>
            <a:endParaRPr lang="en-US" sz="1200" dirty="0">
              <a:solidFill>
                <a:srgbClr val="001427"/>
              </a:solidFill>
              <a:latin typeface="Open Sans" panose="020B0606030504020204" pitchFamily="34" charset="0"/>
              <a:ea typeface="Open Sans" panose="020B0606030504020204" pitchFamily="34" charset="0"/>
              <a:cs typeface="Open Sans" panose="020B0606030504020204" pitchFamily="34" charset="0"/>
            </a:endParaRPr>
          </a:p>
          <a:p>
            <a:pPr lvl="0">
              <a:lnSpc>
                <a:spcPct val="114000"/>
              </a:lnSpc>
              <a:spcAft>
                <a:spcPts val="600"/>
              </a:spcAft>
            </a:pPr>
            <a:endParaRPr lang="en-US" sz="1200" dirty="0">
              <a:solidFill>
                <a:srgbClr val="00142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7F5D4C2E-1859-D748-80D2-708444E27380}"/>
              </a:ext>
            </a:extLst>
          </p:cNvPr>
          <p:cNvSpPr/>
          <p:nvPr/>
        </p:nvSpPr>
        <p:spPr>
          <a:xfrm>
            <a:off x="6285286" y="1149437"/>
            <a:ext cx="5411418" cy="632228"/>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Recommendations</a:t>
            </a:r>
          </a:p>
        </p:txBody>
      </p:sp>
      <p:sp>
        <p:nvSpPr>
          <p:cNvPr id="42" name="Rectangle 41">
            <a:extLst>
              <a:ext uri="{FF2B5EF4-FFF2-40B4-BE49-F238E27FC236}">
                <a16:creationId xmlns:a16="http://schemas.microsoft.com/office/drawing/2014/main" id="{B2519C91-2BE3-7D4B-AFEA-D4B6A48448F4}"/>
              </a:ext>
            </a:extLst>
          </p:cNvPr>
          <p:cNvSpPr/>
          <p:nvPr/>
        </p:nvSpPr>
        <p:spPr>
          <a:xfrm rot="5400000">
            <a:off x="4221403" y="3839442"/>
            <a:ext cx="4196499" cy="640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6" name="TextBox 15">
            <a:extLst>
              <a:ext uri="{FF2B5EF4-FFF2-40B4-BE49-F238E27FC236}">
                <a16:creationId xmlns:a16="http://schemas.microsoft.com/office/drawing/2014/main" id="{DE740C18-C751-2847-BF70-F98541F08751}"/>
              </a:ext>
            </a:extLst>
          </p:cNvPr>
          <p:cNvSpPr txBox="1"/>
          <p:nvPr/>
        </p:nvSpPr>
        <p:spPr>
          <a:xfrm>
            <a:off x="640173" y="263404"/>
            <a:ext cx="7850683" cy="369332"/>
          </a:xfrm>
          <a:prstGeom prst="rect">
            <a:avLst/>
          </a:prstGeom>
          <a:noFill/>
        </p:spPr>
        <p:txBody>
          <a:bodyPr wrap="square" rtlCol="0">
            <a:spAutoFit/>
          </a:bodyPr>
          <a:lstStyle/>
          <a:p>
            <a:r>
              <a:rPr lang="en-US"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Housing</a:t>
            </a:r>
            <a:r>
              <a:rPr lang="en-US" sz="16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 In San Joaquin Valley: Challenges &amp; Opportunities</a:t>
            </a:r>
            <a:endParaRPr lang="en-US" sz="1600"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2163FE02-2BF6-194D-9D8B-18B46FE6778F}"/>
              </a:ext>
            </a:extLst>
          </p:cNvPr>
          <p:cNvSpPr/>
          <p:nvPr/>
        </p:nvSpPr>
        <p:spPr>
          <a:xfrm rot="5400000">
            <a:off x="44734" y="461585"/>
            <a:ext cx="1005840"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 name="Picture 1" descr="A picture containing building, sky, outdoor, road&#10;&#10;Description automatically generated">
            <a:extLst>
              <a:ext uri="{FF2B5EF4-FFF2-40B4-BE49-F238E27FC236}">
                <a16:creationId xmlns:a16="http://schemas.microsoft.com/office/drawing/2014/main" id="{1EB707FB-2F58-D38E-FF2D-1D6DB32EA3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97" t="9898" r="10697"/>
          <a:stretch/>
        </p:blipFill>
        <p:spPr bwMode="auto">
          <a:xfrm>
            <a:off x="6351680" y="3999244"/>
            <a:ext cx="2682457" cy="1970474"/>
          </a:xfrm>
          <a:prstGeom prst="rect">
            <a:avLst/>
          </a:prstGeom>
          <a:ln>
            <a:noFill/>
          </a:ln>
          <a:extLst>
            <a:ext uri="{53640926-AAD7-44D8-BBD7-CCE9431645EC}">
              <a14:shadowObscured xmlns:a14="http://schemas.microsoft.com/office/drawing/2010/main"/>
            </a:ext>
          </a:extLst>
        </p:spPr>
      </p:pic>
      <p:pic>
        <p:nvPicPr>
          <p:cNvPr id="3" name="Picture 2" descr="A picture containing sky, outdoor, grass, building&#10;&#10;Description automatically generated">
            <a:extLst>
              <a:ext uri="{FF2B5EF4-FFF2-40B4-BE49-F238E27FC236}">
                <a16:creationId xmlns:a16="http://schemas.microsoft.com/office/drawing/2014/main" id="{CC690F1F-EFC9-AD57-C83B-5BC2135659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80" t="9918" r="10380"/>
          <a:stretch/>
        </p:blipFill>
        <p:spPr bwMode="auto">
          <a:xfrm>
            <a:off x="9034137" y="3999244"/>
            <a:ext cx="2662567" cy="1966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822800"/>
      </p:ext>
    </p:extLst>
  </p:cSld>
  <p:clrMapOvr>
    <a:masterClrMapping/>
  </p:clrMapOvr>
</p:sld>
</file>

<file path=ppt/theme/theme1.xml><?xml version="1.0" encoding="utf-8"?>
<a:theme xmlns:a="http://schemas.openxmlformats.org/drawingml/2006/main" name="Footer and Pagination">
  <a:themeElements>
    <a:clrScheme name="HR&amp;A 2022">
      <a:dk1>
        <a:srgbClr val="001427"/>
      </a:dk1>
      <a:lt1>
        <a:srgbClr val="FEFFFF"/>
      </a:lt1>
      <a:dk2>
        <a:srgbClr val="001427"/>
      </a:dk2>
      <a:lt2>
        <a:srgbClr val="B0D7FE"/>
      </a:lt2>
      <a:accent1>
        <a:srgbClr val="003D7A"/>
      </a:accent1>
      <a:accent2>
        <a:srgbClr val="156DE0"/>
      </a:accent2>
      <a:accent3>
        <a:srgbClr val="579AEF"/>
      </a:accent3>
      <a:accent4>
        <a:srgbClr val="F69645"/>
      </a:accent4>
      <a:accent5>
        <a:srgbClr val="0F9D58"/>
      </a:accent5>
      <a:accent6>
        <a:srgbClr val="AC157E"/>
      </a:accent6>
      <a:hlink>
        <a:srgbClr val="72FCD5"/>
      </a:hlink>
      <a:folHlink>
        <a:srgbClr val="EAEA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amp;A PowerPoint Template 2022  -  Read-Only" id="{9BECBBF1-BBC6-4374-A95C-D839968D3BC5}" vid="{DE4FAF14-62ED-41EE-BF70-344667712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8C79318047EE49A7A5AFE7B1BA260C" ma:contentTypeVersion="11" ma:contentTypeDescription="Create a new document." ma:contentTypeScope="" ma:versionID="078c01af8633ae9dd1ef11a76117e72a">
  <xsd:schema xmlns:xsd="http://www.w3.org/2001/XMLSchema" xmlns:xs="http://www.w3.org/2001/XMLSchema" xmlns:p="http://schemas.microsoft.com/office/2006/metadata/properties" xmlns:ns2="330a592a-1cda-4f01-b254-03d6bc3acd45" xmlns:ns3="d0a5460a-7041-441d-84bd-e1a6a7df201e" targetNamespace="http://schemas.microsoft.com/office/2006/metadata/properties" ma:root="true" ma:fieldsID="97ad5bf13790b543b1ef3d0b786e22b5" ns2:_="" ns3:_="">
    <xsd:import namespace="330a592a-1cda-4f01-b254-03d6bc3acd45"/>
    <xsd:import namespace="d0a5460a-7041-441d-84bd-e1a6a7df20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a592a-1cda-4f01-b254-03d6bc3acd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e24e09c-2c5a-4f06-a3a4-d58378532ee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5460a-7041-441d-84bd-e1a6a7df2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1d2c921-7789-40ac-91ec-a4db0cb658bf}" ma:internalName="TaxCatchAll" ma:showField="CatchAllData" ma:web="d0a5460a-7041-441d-84bd-e1a6a7df2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a5460a-7041-441d-84bd-e1a6a7df201e" xsi:nil="true"/>
    <lcf76f155ced4ddcb4097134ff3c332f xmlns="330a592a-1cda-4f01-b254-03d6bc3acd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403E7B-AF31-4CA4-8E4A-150254CDBA4F}">
  <ds:schemaRefs>
    <ds:schemaRef ds:uri="http://schemas.microsoft.com/sharepoint/v3/contenttype/forms"/>
  </ds:schemaRefs>
</ds:datastoreItem>
</file>

<file path=customXml/itemProps2.xml><?xml version="1.0" encoding="utf-8"?>
<ds:datastoreItem xmlns:ds="http://schemas.openxmlformats.org/officeDocument/2006/customXml" ds:itemID="{95A087D8-9B67-4829-808E-1004B339AD27}">
  <ds:schemaRefs>
    <ds:schemaRef ds:uri="330a592a-1cda-4f01-b254-03d6bc3acd45"/>
    <ds:schemaRef ds:uri="d0a5460a-7041-441d-84bd-e1a6a7df20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D9C9CD-442B-4E0D-A49D-60D070F6DB2B}">
  <ds:schemaRefs>
    <ds:schemaRef ds:uri="http://schemas.microsoft.com/office/2006/documentManagement/types"/>
    <ds:schemaRef ds:uri="http://purl.org/dc/dcmitype/"/>
    <ds:schemaRef ds:uri="http://schemas.microsoft.com/office/infopath/2007/PartnerControls"/>
    <ds:schemaRef ds:uri="http://purl.org/dc/terms/"/>
    <ds:schemaRef ds:uri="http://purl.org/dc/elements/1.1/"/>
    <ds:schemaRef ds:uri="http://www.w3.org/XML/1998/namespace"/>
    <ds:schemaRef ds:uri="http://schemas.openxmlformats.org/package/2006/metadata/core-properties"/>
    <ds:schemaRef ds:uri="330a592a-1cda-4f01-b254-03d6bc3acd45"/>
    <ds:schemaRef ds:uri="http://schemas.microsoft.com/office/2006/metadata/properties"/>
    <ds:schemaRef ds:uri="d0a5460a-7041-441d-84bd-e1a6a7df201e"/>
  </ds:schemaRefs>
</ds:datastoreItem>
</file>

<file path=docProps/app.xml><?xml version="1.0" encoding="utf-8"?>
<Properties xmlns="http://schemas.openxmlformats.org/officeDocument/2006/extended-properties" xmlns:vt="http://schemas.openxmlformats.org/officeDocument/2006/docPropsVTypes">
  <Template>HR&amp;A PowerPoint Template 2022</Template>
  <TotalTime>1876</TotalTime>
  <Words>923</Words>
  <Application>Microsoft Office PowerPoint</Application>
  <PresentationFormat>Widescreen</PresentationFormat>
  <Paragraphs>187</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Open Sans Light</vt:lpstr>
      <vt:lpstr>Footer and Pagination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Owens</dc:creator>
  <cp:lastModifiedBy>Kate Owens</cp:lastModifiedBy>
  <cp:revision>3</cp:revision>
  <dcterms:created xsi:type="dcterms:W3CDTF">2023-04-20T21:45:16Z</dcterms:created>
  <dcterms:modified xsi:type="dcterms:W3CDTF">2023-04-24T22:34:20Z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0x0101006D8C79318047EE49A7A5AFE7B1BA260C</vt:lpwstr>
  </property>
  <property fmtid="{D5CDD505-2E9C-101B-9397-08002B2CF9AE}" pid="3" name="TaxKeyword">
    <vt:lpwstr/>
  </property>
  <property fmtid="{D5CDD505-2E9C-101B-9397-08002B2CF9AE}" pid="4" name="Practice Area">
    <vt:lpwstr/>
  </property>
  <property fmtid="{D5CDD505-2E9C-101B-9397-08002B2CF9AE}" pid="5" name="Collection">
    <vt:lpwstr>23;#Guide or How to|484328bd-074c-4216-8830-01320d9d733e;#38;#Template|91ae3daf-f424-4d39-a69f-641f0c699a2a;#20;#New Staff|94b66eef-df48-4244-8f2e-7111901a16cd</vt:lpwstr>
  </property>
  <property fmtid="{D5CDD505-2E9C-101B-9397-08002B2CF9AE}" pid="6" name="_dlc_DocIdItemGuid">
    <vt:lpwstr>7fd7c8c8-8b79-4e90-ba5e-21857b6a6500</vt:lpwstr>
  </property>
  <property fmtid="{D5CDD505-2E9C-101B-9397-08002B2CF9AE}" pid="7" name="Knowledge Area">
    <vt:lpwstr>8;#Project Management|e90de0c3-e7d6-4bc2-86ef-e6b0e3389f03</vt:lpwstr>
  </property>
  <property fmtid="{D5CDD505-2E9C-101B-9397-08002B2CF9AE}" pid="8" name="Subarea">
    <vt:lpwstr>11;#None|d04bed1f-2f0b-4c41-acec-d38f8c7081a1</vt:lpwstr>
  </property>
  <property fmtid="{D5CDD505-2E9C-101B-9397-08002B2CF9AE}" pid="9" name="MediaServiceImageTags">
    <vt:lpwstr/>
  </property>
</Properties>
</file>