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8" r:id="rId2"/>
    <p:sldId id="359" r:id="rId3"/>
    <p:sldId id="315" r:id="rId4"/>
    <p:sldId id="282" r:id="rId5"/>
    <p:sldId id="336" r:id="rId6"/>
    <p:sldId id="352" r:id="rId7"/>
    <p:sldId id="319" r:id="rId8"/>
    <p:sldId id="342" r:id="rId9"/>
    <p:sldId id="361" r:id="rId10"/>
    <p:sldId id="353" r:id="rId11"/>
    <p:sldId id="355" r:id="rId12"/>
    <p:sldId id="354" r:id="rId13"/>
    <p:sldId id="346" r:id="rId14"/>
    <p:sldId id="358" r:id="rId15"/>
    <p:sldId id="347" r:id="rId16"/>
    <p:sldId id="357" r:id="rId17"/>
    <p:sldId id="348" r:id="rId18"/>
    <p:sldId id="356" r:id="rId19"/>
    <p:sldId id="345" r:id="rId20"/>
    <p:sldId id="362" r:id="rId21"/>
    <p:sldId id="349" r:id="rId22"/>
    <p:sldId id="311" r:id="rId23"/>
    <p:sldId id="269" r:id="rId24"/>
    <p:sldId id="363" r:id="rId25"/>
    <p:sldId id="262" r:id="rId26"/>
    <p:sldId id="270" r:id="rId27"/>
    <p:sldId id="337" r:id="rId28"/>
    <p:sldId id="327" r:id="rId29"/>
    <p:sldId id="277" r:id="rId30"/>
    <p:sldId id="263" r:id="rId31"/>
    <p:sldId id="26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14" autoAdjust="0"/>
    <p:restoredTop sz="95827" autoAdjust="0"/>
  </p:normalViewPr>
  <p:slideViewPr>
    <p:cSldViewPr snapToGrid="0">
      <p:cViewPr>
        <p:scale>
          <a:sx n="70" d="100"/>
          <a:sy n="70" d="100"/>
        </p:scale>
        <p:origin x="1328" y="1088"/>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641F41-530D-49E2-B336-8B18AFB884E1}" type="doc">
      <dgm:prSet loTypeId="urn:microsoft.com/office/officeart/2008/layout/LinedList" loCatId="list" qsTypeId="urn:microsoft.com/office/officeart/2005/8/quickstyle/simple2" qsCatId="simple" csTypeId="urn:microsoft.com/office/officeart/2005/8/colors/accent5_2" csCatId="accent5" phldr="1"/>
      <dgm:spPr/>
      <dgm:t>
        <a:bodyPr/>
        <a:lstStyle/>
        <a:p>
          <a:endParaRPr lang="en-US"/>
        </a:p>
      </dgm:t>
    </dgm:pt>
    <dgm:pt modelId="{458A96DA-6510-4F08-9DD3-277F544F2779}">
      <dgm:prSet custT="1"/>
      <dgm:spPr/>
      <dgm:t>
        <a:bodyPr/>
        <a:lstStyle/>
        <a:p>
          <a:r>
            <a:rPr lang="en-US" sz="2800" dirty="0"/>
            <a:t>Projects </a:t>
          </a:r>
          <a:r>
            <a:rPr lang="en-US" sz="2800" dirty="0">
              <a:effectLst>
                <a:outerShdw blurRad="38100" dist="38100" dir="2700000" algn="tl">
                  <a:srgbClr val="000000">
                    <a:alpha val="43137"/>
                  </a:srgbClr>
                </a:outerShdw>
              </a:effectLst>
            </a:rPr>
            <a:t>MUST</a:t>
          </a:r>
          <a:r>
            <a:rPr lang="en-US" sz="2800" dirty="0"/>
            <a:t> Be Listed in the RTP</a:t>
          </a:r>
        </a:p>
      </dgm:t>
    </dgm:pt>
    <dgm:pt modelId="{D437AD2B-96E4-4416-963F-7F7A45C125B5}" type="parTrans" cxnId="{AB76C619-7D12-4F83-95FD-84E27ED4EE64}">
      <dgm:prSet/>
      <dgm:spPr/>
      <dgm:t>
        <a:bodyPr/>
        <a:lstStyle/>
        <a:p>
          <a:endParaRPr lang="en-US"/>
        </a:p>
      </dgm:t>
    </dgm:pt>
    <dgm:pt modelId="{679EEA9D-8867-4995-8E4D-18F11BFD0152}" type="sibTrans" cxnId="{AB76C619-7D12-4F83-95FD-84E27ED4EE64}">
      <dgm:prSet/>
      <dgm:spPr/>
      <dgm:t>
        <a:bodyPr/>
        <a:lstStyle/>
        <a:p>
          <a:endParaRPr lang="en-US"/>
        </a:p>
      </dgm:t>
    </dgm:pt>
    <dgm:pt modelId="{271A5D1C-994F-47E9-8385-809DEF4D4226}">
      <dgm:prSet custT="1"/>
      <dgm:spPr/>
      <dgm:t>
        <a:bodyPr/>
        <a:lstStyle/>
        <a:p>
          <a:r>
            <a:rPr lang="en-US" sz="2800" dirty="0"/>
            <a:t>Try to meet SB 375 </a:t>
          </a:r>
          <a:r>
            <a:rPr lang="en-US" sz="2800" dirty="0" err="1"/>
            <a:t>ghg</a:t>
          </a:r>
          <a:r>
            <a:rPr lang="en-US" sz="2800" dirty="0"/>
            <a:t> reduction targets</a:t>
          </a:r>
        </a:p>
      </dgm:t>
    </dgm:pt>
    <dgm:pt modelId="{8CD3E719-7C9A-4586-8726-2523B4982E46}" type="parTrans" cxnId="{E0C5CE06-272E-4F2C-8DC2-AB3062380081}">
      <dgm:prSet/>
      <dgm:spPr/>
      <dgm:t>
        <a:bodyPr/>
        <a:lstStyle/>
        <a:p>
          <a:endParaRPr lang="en-US"/>
        </a:p>
      </dgm:t>
    </dgm:pt>
    <dgm:pt modelId="{C58E4D07-1AE7-419E-9FE9-913079FD614D}" type="sibTrans" cxnId="{E0C5CE06-272E-4F2C-8DC2-AB3062380081}">
      <dgm:prSet/>
      <dgm:spPr/>
      <dgm:t>
        <a:bodyPr/>
        <a:lstStyle/>
        <a:p>
          <a:endParaRPr lang="en-US"/>
        </a:p>
      </dgm:t>
    </dgm:pt>
    <dgm:pt modelId="{D078C1C5-1CFF-B349-8DE9-98AFF65AE3B5}">
      <dgm:prSet custT="1"/>
      <dgm:spPr/>
      <dgm:t>
        <a:bodyPr/>
        <a:lstStyle/>
        <a:p>
          <a:r>
            <a:rPr lang="en-US" sz="2800"/>
            <a:t>Required By Federal and State Law</a:t>
          </a:r>
        </a:p>
      </dgm:t>
    </dgm:pt>
    <dgm:pt modelId="{AC3B483C-035B-6340-A2E6-7FFD450C54C2}" type="parTrans" cxnId="{7925D49A-D131-7B45-BAA6-4724CF5762AB}">
      <dgm:prSet/>
      <dgm:spPr/>
      <dgm:t>
        <a:bodyPr/>
        <a:lstStyle/>
        <a:p>
          <a:endParaRPr lang="en-US"/>
        </a:p>
      </dgm:t>
    </dgm:pt>
    <dgm:pt modelId="{FDD5AEBD-F90A-5447-AAEA-5A84BB4DFD3D}" type="sibTrans" cxnId="{7925D49A-D131-7B45-BAA6-4724CF5762AB}">
      <dgm:prSet/>
      <dgm:spPr/>
      <dgm:t>
        <a:bodyPr/>
        <a:lstStyle/>
        <a:p>
          <a:endParaRPr lang="en-US"/>
        </a:p>
      </dgm:t>
    </dgm:pt>
    <dgm:pt modelId="{53435397-7973-514F-998D-09313658AC31}">
      <dgm:prSet custT="1"/>
      <dgm:spPr/>
      <dgm:t>
        <a:bodyPr/>
        <a:lstStyle/>
        <a:p>
          <a:r>
            <a:rPr lang="en-US" sz="2800" dirty="0"/>
            <a:t>Comply with Clear Air Act Standards</a:t>
          </a:r>
        </a:p>
      </dgm:t>
    </dgm:pt>
    <dgm:pt modelId="{EEA8E2AF-8114-8F4C-9B7A-1865A8D78093}" type="parTrans" cxnId="{D284CA0E-2857-E748-A495-E92B12A5DCB7}">
      <dgm:prSet/>
      <dgm:spPr/>
      <dgm:t>
        <a:bodyPr/>
        <a:lstStyle/>
        <a:p>
          <a:endParaRPr lang="en-US"/>
        </a:p>
      </dgm:t>
    </dgm:pt>
    <dgm:pt modelId="{C7F53787-F546-464E-8F7F-7159F683B58A}" type="sibTrans" cxnId="{D284CA0E-2857-E748-A495-E92B12A5DCB7}">
      <dgm:prSet/>
      <dgm:spPr/>
      <dgm:t>
        <a:bodyPr/>
        <a:lstStyle/>
        <a:p>
          <a:endParaRPr lang="en-US"/>
        </a:p>
      </dgm:t>
    </dgm:pt>
    <dgm:pt modelId="{5AEF06DF-850B-EC45-9AF9-5DE4B6928175}" type="pres">
      <dgm:prSet presAssocID="{51641F41-530D-49E2-B336-8B18AFB884E1}" presName="vert0" presStyleCnt="0">
        <dgm:presLayoutVars>
          <dgm:dir/>
          <dgm:animOne val="branch"/>
          <dgm:animLvl val="lvl"/>
        </dgm:presLayoutVars>
      </dgm:prSet>
      <dgm:spPr/>
    </dgm:pt>
    <dgm:pt modelId="{5EBB72DA-3C80-DD48-8EE2-CEBD7FD334D4}" type="pres">
      <dgm:prSet presAssocID="{458A96DA-6510-4F08-9DD3-277F544F2779}" presName="thickLine" presStyleLbl="alignNode1" presStyleIdx="0" presStyleCnt="4"/>
      <dgm:spPr/>
    </dgm:pt>
    <dgm:pt modelId="{2A133A03-BA0C-C94E-86F7-E2A3FF3A974C}" type="pres">
      <dgm:prSet presAssocID="{458A96DA-6510-4F08-9DD3-277F544F2779}" presName="horz1" presStyleCnt="0"/>
      <dgm:spPr/>
    </dgm:pt>
    <dgm:pt modelId="{19166F33-E666-C947-8A8E-416AF3BB26B6}" type="pres">
      <dgm:prSet presAssocID="{458A96DA-6510-4F08-9DD3-277F544F2779}" presName="tx1" presStyleLbl="revTx" presStyleIdx="0" presStyleCnt="4"/>
      <dgm:spPr/>
    </dgm:pt>
    <dgm:pt modelId="{D3250394-A200-6C4F-862D-D38B7808B005}" type="pres">
      <dgm:prSet presAssocID="{458A96DA-6510-4F08-9DD3-277F544F2779}" presName="vert1" presStyleCnt="0"/>
      <dgm:spPr/>
    </dgm:pt>
    <dgm:pt modelId="{4FE1841C-87E7-1C4D-9769-678E48160323}" type="pres">
      <dgm:prSet presAssocID="{271A5D1C-994F-47E9-8385-809DEF4D4226}" presName="thickLine" presStyleLbl="alignNode1" presStyleIdx="1" presStyleCnt="4"/>
      <dgm:spPr/>
    </dgm:pt>
    <dgm:pt modelId="{E783D94D-8B40-0A4B-B060-FB48590346B3}" type="pres">
      <dgm:prSet presAssocID="{271A5D1C-994F-47E9-8385-809DEF4D4226}" presName="horz1" presStyleCnt="0"/>
      <dgm:spPr/>
    </dgm:pt>
    <dgm:pt modelId="{F247DA51-067F-ED4F-80E6-1EE695D6A8A6}" type="pres">
      <dgm:prSet presAssocID="{271A5D1C-994F-47E9-8385-809DEF4D4226}" presName="tx1" presStyleLbl="revTx" presStyleIdx="1" presStyleCnt="4" custScaleY="89918"/>
      <dgm:spPr/>
    </dgm:pt>
    <dgm:pt modelId="{A4B10C66-BD2C-0043-BBBD-E29CE6C69570}" type="pres">
      <dgm:prSet presAssocID="{271A5D1C-994F-47E9-8385-809DEF4D4226}" presName="vert1" presStyleCnt="0"/>
      <dgm:spPr/>
    </dgm:pt>
    <dgm:pt modelId="{4C504912-883B-1643-A30C-D8E8A0FF5434}" type="pres">
      <dgm:prSet presAssocID="{D078C1C5-1CFF-B349-8DE9-98AFF65AE3B5}" presName="thickLine" presStyleLbl="alignNode1" presStyleIdx="2" presStyleCnt="4"/>
      <dgm:spPr/>
    </dgm:pt>
    <dgm:pt modelId="{4E1BC1E9-E700-EE47-9377-5571F33ABA66}" type="pres">
      <dgm:prSet presAssocID="{D078C1C5-1CFF-B349-8DE9-98AFF65AE3B5}" presName="horz1" presStyleCnt="0"/>
      <dgm:spPr/>
    </dgm:pt>
    <dgm:pt modelId="{808984A2-C132-264D-922D-4BA2E11B615A}" type="pres">
      <dgm:prSet presAssocID="{D078C1C5-1CFF-B349-8DE9-98AFF65AE3B5}" presName="tx1" presStyleLbl="revTx" presStyleIdx="2" presStyleCnt="4"/>
      <dgm:spPr/>
    </dgm:pt>
    <dgm:pt modelId="{C09773E7-B95B-D541-B5EC-CC76DDFDB156}" type="pres">
      <dgm:prSet presAssocID="{D078C1C5-1CFF-B349-8DE9-98AFF65AE3B5}" presName="vert1" presStyleCnt="0"/>
      <dgm:spPr/>
    </dgm:pt>
    <dgm:pt modelId="{1623C6F8-7DB8-A842-9E9A-B66122F1E171}" type="pres">
      <dgm:prSet presAssocID="{53435397-7973-514F-998D-09313658AC31}" presName="thickLine" presStyleLbl="alignNode1" presStyleIdx="3" presStyleCnt="4"/>
      <dgm:spPr/>
    </dgm:pt>
    <dgm:pt modelId="{61FC46AA-6781-D04D-B0C6-A1C564599F59}" type="pres">
      <dgm:prSet presAssocID="{53435397-7973-514F-998D-09313658AC31}" presName="horz1" presStyleCnt="0"/>
      <dgm:spPr/>
    </dgm:pt>
    <dgm:pt modelId="{4A31C805-2C6A-6B48-9274-E3FBAC75C09E}" type="pres">
      <dgm:prSet presAssocID="{53435397-7973-514F-998D-09313658AC31}" presName="tx1" presStyleLbl="revTx" presStyleIdx="3" presStyleCnt="4"/>
      <dgm:spPr/>
    </dgm:pt>
    <dgm:pt modelId="{BA3A1736-31BA-C048-A59C-B91E7C1983E5}" type="pres">
      <dgm:prSet presAssocID="{53435397-7973-514F-998D-09313658AC31}" presName="vert1" presStyleCnt="0"/>
      <dgm:spPr/>
    </dgm:pt>
  </dgm:ptLst>
  <dgm:cxnLst>
    <dgm:cxn modelId="{E0C5CE06-272E-4F2C-8DC2-AB3062380081}" srcId="{51641F41-530D-49E2-B336-8B18AFB884E1}" destId="{271A5D1C-994F-47E9-8385-809DEF4D4226}" srcOrd="1" destOrd="0" parTransId="{8CD3E719-7C9A-4586-8726-2523B4982E46}" sibTransId="{C58E4D07-1AE7-419E-9FE9-913079FD614D}"/>
    <dgm:cxn modelId="{D284CA0E-2857-E748-A495-E92B12A5DCB7}" srcId="{51641F41-530D-49E2-B336-8B18AFB884E1}" destId="{53435397-7973-514F-998D-09313658AC31}" srcOrd="3" destOrd="0" parTransId="{EEA8E2AF-8114-8F4C-9B7A-1865A8D78093}" sibTransId="{C7F53787-F546-464E-8F7F-7159F683B58A}"/>
    <dgm:cxn modelId="{AB76C619-7D12-4F83-95FD-84E27ED4EE64}" srcId="{51641F41-530D-49E2-B336-8B18AFB884E1}" destId="{458A96DA-6510-4F08-9DD3-277F544F2779}" srcOrd="0" destOrd="0" parTransId="{D437AD2B-96E4-4416-963F-7F7A45C125B5}" sibTransId="{679EEA9D-8867-4995-8E4D-18F11BFD0152}"/>
    <dgm:cxn modelId="{2D466C54-8710-4140-AC23-F08B3861206E}" type="presOf" srcId="{53435397-7973-514F-998D-09313658AC31}" destId="{4A31C805-2C6A-6B48-9274-E3FBAC75C09E}" srcOrd="0" destOrd="0" presId="urn:microsoft.com/office/officeart/2008/layout/LinedList"/>
    <dgm:cxn modelId="{B9AC637A-2D9B-6B49-A6A7-CC3F0A21260A}" type="presOf" srcId="{D078C1C5-1CFF-B349-8DE9-98AFF65AE3B5}" destId="{808984A2-C132-264D-922D-4BA2E11B615A}" srcOrd="0" destOrd="0" presId="urn:microsoft.com/office/officeart/2008/layout/LinedList"/>
    <dgm:cxn modelId="{91884A91-2373-A840-A6DD-82F9A78F1AE7}" type="presOf" srcId="{271A5D1C-994F-47E9-8385-809DEF4D4226}" destId="{F247DA51-067F-ED4F-80E6-1EE695D6A8A6}" srcOrd="0" destOrd="0" presId="urn:microsoft.com/office/officeart/2008/layout/LinedList"/>
    <dgm:cxn modelId="{92F59C96-4A7C-644D-9A28-53014763E225}" type="presOf" srcId="{458A96DA-6510-4F08-9DD3-277F544F2779}" destId="{19166F33-E666-C947-8A8E-416AF3BB26B6}" srcOrd="0" destOrd="0" presId="urn:microsoft.com/office/officeart/2008/layout/LinedList"/>
    <dgm:cxn modelId="{7925D49A-D131-7B45-BAA6-4724CF5762AB}" srcId="{51641F41-530D-49E2-B336-8B18AFB884E1}" destId="{D078C1C5-1CFF-B349-8DE9-98AFF65AE3B5}" srcOrd="2" destOrd="0" parTransId="{AC3B483C-035B-6340-A2E6-7FFD450C54C2}" sibTransId="{FDD5AEBD-F90A-5447-AAEA-5A84BB4DFD3D}"/>
    <dgm:cxn modelId="{12D7C2B8-2120-454A-87E5-3CAED3A4FC41}" type="presOf" srcId="{51641F41-530D-49E2-B336-8B18AFB884E1}" destId="{5AEF06DF-850B-EC45-9AF9-5DE4B6928175}" srcOrd="0" destOrd="0" presId="urn:microsoft.com/office/officeart/2008/layout/LinedList"/>
    <dgm:cxn modelId="{DD1A1A90-C99C-704C-B154-2648987F8EDD}" type="presParOf" srcId="{5AEF06DF-850B-EC45-9AF9-5DE4B6928175}" destId="{5EBB72DA-3C80-DD48-8EE2-CEBD7FD334D4}" srcOrd="0" destOrd="0" presId="urn:microsoft.com/office/officeart/2008/layout/LinedList"/>
    <dgm:cxn modelId="{80B7C8A7-548A-6B41-8FEF-EC01DC6CEB99}" type="presParOf" srcId="{5AEF06DF-850B-EC45-9AF9-5DE4B6928175}" destId="{2A133A03-BA0C-C94E-86F7-E2A3FF3A974C}" srcOrd="1" destOrd="0" presId="urn:microsoft.com/office/officeart/2008/layout/LinedList"/>
    <dgm:cxn modelId="{1CFBCA17-F958-D440-94E2-BCD5AAD3C711}" type="presParOf" srcId="{2A133A03-BA0C-C94E-86F7-E2A3FF3A974C}" destId="{19166F33-E666-C947-8A8E-416AF3BB26B6}" srcOrd="0" destOrd="0" presId="urn:microsoft.com/office/officeart/2008/layout/LinedList"/>
    <dgm:cxn modelId="{CBD6A8F3-406D-2642-A7E9-D0A97618F9AA}" type="presParOf" srcId="{2A133A03-BA0C-C94E-86F7-E2A3FF3A974C}" destId="{D3250394-A200-6C4F-862D-D38B7808B005}" srcOrd="1" destOrd="0" presId="urn:microsoft.com/office/officeart/2008/layout/LinedList"/>
    <dgm:cxn modelId="{95C5C316-6332-A943-B87A-634CC2244F28}" type="presParOf" srcId="{5AEF06DF-850B-EC45-9AF9-5DE4B6928175}" destId="{4FE1841C-87E7-1C4D-9769-678E48160323}" srcOrd="2" destOrd="0" presId="urn:microsoft.com/office/officeart/2008/layout/LinedList"/>
    <dgm:cxn modelId="{D78E13D3-A831-BA4B-B4D3-9AFE7E25DEE2}" type="presParOf" srcId="{5AEF06DF-850B-EC45-9AF9-5DE4B6928175}" destId="{E783D94D-8B40-0A4B-B060-FB48590346B3}" srcOrd="3" destOrd="0" presId="urn:microsoft.com/office/officeart/2008/layout/LinedList"/>
    <dgm:cxn modelId="{6D357B67-42AF-FE4D-88FE-CAAC26C75114}" type="presParOf" srcId="{E783D94D-8B40-0A4B-B060-FB48590346B3}" destId="{F247DA51-067F-ED4F-80E6-1EE695D6A8A6}" srcOrd="0" destOrd="0" presId="urn:microsoft.com/office/officeart/2008/layout/LinedList"/>
    <dgm:cxn modelId="{0D98FB0C-0721-2D46-AE08-E71B825B0BE9}" type="presParOf" srcId="{E783D94D-8B40-0A4B-B060-FB48590346B3}" destId="{A4B10C66-BD2C-0043-BBBD-E29CE6C69570}" srcOrd="1" destOrd="0" presId="urn:microsoft.com/office/officeart/2008/layout/LinedList"/>
    <dgm:cxn modelId="{0576B297-C194-4449-AC5B-6B493C7BD789}" type="presParOf" srcId="{5AEF06DF-850B-EC45-9AF9-5DE4B6928175}" destId="{4C504912-883B-1643-A30C-D8E8A0FF5434}" srcOrd="4" destOrd="0" presId="urn:microsoft.com/office/officeart/2008/layout/LinedList"/>
    <dgm:cxn modelId="{397CFF9F-37BB-B44F-A908-16F3ADDCB3A1}" type="presParOf" srcId="{5AEF06DF-850B-EC45-9AF9-5DE4B6928175}" destId="{4E1BC1E9-E700-EE47-9377-5571F33ABA66}" srcOrd="5" destOrd="0" presId="urn:microsoft.com/office/officeart/2008/layout/LinedList"/>
    <dgm:cxn modelId="{3C6B7E98-FDE0-834B-81B7-2E2FC7520075}" type="presParOf" srcId="{4E1BC1E9-E700-EE47-9377-5571F33ABA66}" destId="{808984A2-C132-264D-922D-4BA2E11B615A}" srcOrd="0" destOrd="0" presId="urn:microsoft.com/office/officeart/2008/layout/LinedList"/>
    <dgm:cxn modelId="{40796936-5EBD-454C-81FB-48567A501246}" type="presParOf" srcId="{4E1BC1E9-E700-EE47-9377-5571F33ABA66}" destId="{C09773E7-B95B-D541-B5EC-CC76DDFDB156}" srcOrd="1" destOrd="0" presId="urn:microsoft.com/office/officeart/2008/layout/LinedList"/>
    <dgm:cxn modelId="{90D10894-60DF-EE40-BC94-2C95905D65FE}" type="presParOf" srcId="{5AEF06DF-850B-EC45-9AF9-5DE4B6928175}" destId="{1623C6F8-7DB8-A842-9E9A-B66122F1E171}" srcOrd="6" destOrd="0" presId="urn:microsoft.com/office/officeart/2008/layout/LinedList"/>
    <dgm:cxn modelId="{2BDB0EDE-369D-894C-9C9D-89B8133077C4}" type="presParOf" srcId="{5AEF06DF-850B-EC45-9AF9-5DE4B6928175}" destId="{61FC46AA-6781-D04D-B0C6-A1C564599F59}" srcOrd="7" destOrd="0" presId="urn:microsoft.com/office/officeart/2008/layout/LinedList"/>
    <dgm:cxn modelId="{0F4C0DC3-8B23-264A-A1FB-71F39A4C769F}" type="presParOf" srcId="{61FC46AA-6781-D04D-B0C6-A1C564599F59}" destId="{4A31C805-2C6A-6B48-9274-E3FBAC75C09E}" srcOrd="0" destOrd="0" presId="urn:microsoft.com/office/officeart/2008/layout/LinedList"/>
    <dgm:cxn modelId="{309DBCC8-635A-D54D-8CCA-3E3933A93ED6}" type="presParOf" srcId="{61FC46AA-6781-D04D-B0C6-A1C564599F59}" destId="{BA3A1736-31BA-C048-A59C-B91E7C1983E5}"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641F41-530D-49E2-B336-8B18AFB884E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E6D540F-4A26-4E7E-8737-B7102720574A}">
      <dgm:prSet custT="1"/>
      <dgm:spPr/>
      <dgm:t>
        <a:bodyPr/>
        <a:lstStyle/>
        <a:p>
          <a:r>
            <a:rPr lang="en-US" sz="2800" dirty="0"/>
            <a:t>Promote safe and efficient transportation system</a:t>
          </a:r>
        </a:p>
      </dgm:t>
    </dgm:pt>
    <dgm:pt modelId="{C2F7D1B7-5BF9-41DD-995F-E1B806784BEC}" type="parTrans" cxnId="{D20064EE-5959-4FDF-989C-5448C20095A9}">
      <dgm:prSet/>
      <dgm:spPr/>
      <dgm:t>
        <a:bodyPr/>
        <a:lstStyle/>
        <a:p>
          <a:endParaRPr lang="en-US"/>
        </a:p>
      </dgm:t>
    </dgm:pt>
    <dgm:pt modelId="{8DADFF99-31D8-46C4-BF2E-6F804C948350}" type="sibTrans" cxnId="{D20064EE-5959-4FDF-989C-5448C20095A9}">
      <dgm:prSet/>
      <dgm:spPr/>
      <dgm:t>
        <a:bodyPr/>
        <a:lstStyle/>
        <a:p>
          <a:endParaRPr lang="en-US"/>
        </a:p>
      </dgm:t>
    </dgm:pt>
    <dgm:pt modelId="{ED7DC425-83B5-44EA-A6FB-2EF76918A729}">
      <dgm:prSet custT="1"/>
      <dgm:spPr/>
      <dgm:t>
        <a:bodyPr/>
        <a:lstStyle/>
        <a:p>
          <a:r>
            <a:rPr lang="en-US" sz="2800" dirty="0"/>
            <a:t>Promote integrated regional &amp; multimodal plan</a:t>
          </a:r>
        </a:p>
      </dgm:t>
    </dgm:pt>
    <dgm:pt modelId="{728BF036-4F4F-466E-9173-FC4A073A13F3}" type="parTrans" cxnId="{9CA25646-C86E-4674-A3C4-AB1421A8A280}">
      <dgm:prSet/>
      <dgm:spPr/>
      <dgm:t>
        <a:bodyPr/>
        <a:lstStyle/>
        <a:p>
          <a:endParaRPr lang="en-US"/>
        </a:p>
      </dgm:t>
    </dgm:pt>
    <dgm:pt modelId="{F7630661-6AE9-4B96-B59C-CB906E20524F}" type="sibTrans" cxnId="{9CA25646-C86E-4674-A3C4-AB1421A8A280}">
      <dgm:prSet/>
      <dgm:spPr/>
      <dgm:t>
        <a:bodyPr/>
        <a:lstStyle/>
        <a:p>
          <a:endParaRPr lang="en-US"/>
        </a:p>
      </dgm:t>
    </dgm:pt>
    <dgm:pt modelId="{CD3B5422-36CA-4999-9EB1-74A4D0F65FB2}">
      <dgm:prSet custT="1"/>
      <dgm:spPr/>
      <dgm:t>
        <a:bodyPr/>
        <a:lstStyle/>
        <a:p>
          <a:r>
            <a:rPr lang="en-US" sz="2800" dirty="0"/>
            <a:t>Promote quality of life, economic development, co-benefits </a:t>
          </a:r>
        </a:p>
      </dgm:t>
    </dgm:pt>
    <dgm:pt modelId="{70A001DF-0E26-48D8-A1E5-365854E90B0F}" type="parTrans" cxnId="{76421DCE-9753-4C28-BD1D-915BC7E29E62}">
      <dgm:prSet/>
      <dgm:spPr/>
      <dgm:t>
        <a:bodyPr/>
        <a:lstStyle/>
        <a:p>
          <a:endParaRPr lang="en-US"/>
        </a:p>
      </dgm:t>
    </dgm:pt>
    <dgm:pt modelId="{4315C6F9-28EC-43C3-B79E-6EBF6855DCBA}" type="sibTrans" cxnId="{76421DCE-9753-4C28-BD1D-915BC7E29E62}">
      <dgm:prSet/>
      <dgm:spPr/>
      <dgm:t>
        <a:bodyPr/>
        <a:lstStyle/>
        <a:p>
          <a:endParaRPr lang="en-US"/>
        </a:p>
      </dgm:t>
    </dgm:pt>
    <dgm:pt modelId="{D195FABC-A124-4918-8BCF-B8CA9228F453}" type="pres">
      <dgm:prSet presAssocID="{51641F41-530D-49E2-B336-8B18AFB884E1}" presName="vert0" presStyleCnt="0">
        <dgm:presLayoutVars>
          <dgm:dir/>
          <dgm:animOne val="branch"/>
          <dgm:animLvl val="lvl"/>
        </dgm:presLayoutVars>
      </dgm:prSet>
      <dgm:spPr/>
    </dgm:pt>
    <dgm:pt modelId="{FBEFA3C2-00B1-441F-BEF9-4C71E95DE70A}" type="pres">
      <dgm:prSet presAssocID="{5E6D540F-4A26-4E7E-8737-B7102720574A}" presName="thickLine" presStyleLbl="alignNode1" presStyleIdx="0" presStyleCnt="3"/>
      <dgm:spPr/>
    </dgm:pt>
    <dgm:pt modelId="{60B2386D-F27B-4DE3-A8A7-536475BCAC9E}" type="pres">
      <dgm:prSet presAssocID="{5E6D540F-4A26-4E7E-8737-B7102720574A}" presName="horz1" presStyleCnt="0"/>
      <dgm:spPr/>
    </dgm:pt>
    <dgm:pt modelId="{B4C7F1DC-CFC8-4F13-9A5A-48068BB8586C}" type="pres">
      <dgm:prSet presAssocID="{5E6D540F-4A26-4E7E-8737-B7102720574A}" presName="tx1" presStyleLbl="revTx" presStyleIdx="0" presStyleCnt="3"/>
      <dgm:spPr/>
    </dgm:pt>
    <dgm:pt modelId="{A9324977-1703-4CA4-ACFD-A08DD2CD1722}" type="pres">
      <dgm:prSet presAssocID="{5E6D540F-4A26-4E7E-8737-B7102720574A}" presName="vert1" presStyleCnt="0"/>
      <dgm:spPr/>
    </dgm:pt>
    <dgm:pt modelId="{38E613AE-9E98-4DC8-962F-D1E6890456D3}" type="pres">
      <dgm:prSet presAssocID="{ED7DC425-83B5-44EA-A6FB-2EF76918A729}" presName="thickLine" presStyleLbl="alignNode1" presStyleIdx="1" presStyleCnt="3"/>
      <dgm:spPr/>
    </dgm:pt>
    <dgm:pt modelId="{16BECA94-487C-4EEA-B5C8-857C236078CB}" type="pres">
      <dgm:prSet presAssocID="{ED7DC425-83B5-44EA-A6FB-2EF76918A729}" presName="horz1" presStyleCnt="0"/>
      <dgm:spPr/>
    </dgm:pt>
    <dgm:pt modelId="{325EF45E-7C0E-436A-8200-17B428A35FD0}" type="pres">
      <dgm:prSet presAssocID="{ED7DC425-83B5-44EA-A6FB-2EF76918A729}" presName="tx1" presStyleLbl="revTx" presStyleIdx="1" presStyleCnt="3"/>
      <dgm:spPr/>
    </dgm:pt>
    <dgm:pt modelId="{21D61210-99BB-49CA-A844-A281A474A2C4}" type="pres">
      <dgm:prSet presAssocID="{ED7DC425-83B5-44EA-A6FB-2EF76918A729}" presName="vert1" presStyleCnt="0"/>
      <dgm:spPr/>
    </dgm:pt>
    <dgm:pt modelId="{52CF414E-810E-43A2-BC1C-25B1AC05CAFF}" type="pres">
      <dgm:prSet presAssocID="{CD3B5422-36CA-4999-9EB1-74A4D0F65FB2}" presName="thickLine" presStyleLbl="alignNode1" presStyleIdx="2" presStyleCnt="3"/>
      <dgm:spPr/>
    </dgm:pt>
    <dgm:pt modelId="{ECA44143-A34E-4670-989C-52290182EE7C}" type="pres">
      <dgm:prSet presAssocID="{CD3B5422-36CA-4999-9EB1-74A4D0F65FB2}" presName="horz1" presStyleCnt="0"/>
      <dgm:spPr/>
    </dgm:pt>
    <dgm:pt modelId="{55F65BD6-3994-4B99-9B6D-40CDEF0B0306}" type="pres">
      <dgm:prSet presAssocID="{CD3B5422-36CA-4999-9EB1-74A4D0F65FB2}" presName="tx1" presStyleLbl="revTx" presStyleIdx="2" presStyleCnt="3"/>
      <dgm:spPr/>
    </dgm:pt>
    <dgm:pt modelId="{9020DEAA-E6D4-4F67-9D21-E7212E17A7B1}" type="pres">
      <dgm:prSet presAssocID="{CD3B5422-36CA-4999-9EB1-74A4D0F65FB2}" presName="vert1" presStyleCnt="0"/>
      <dgm:spPr/>
    </dgm:pt>
  </dgm:ptLst>
  <dgm:cxnLst>
    <dgm:cxn modelId="{2206F002-9FA5-49F8-99EC-115E88C09696}" type="presOf" srcId="{51641F41-530D-49E2-B336-8B18AFB884E1}" destId="{D195FABC-A124-4918-8BCF-B8CA9228F453}" srcOrd="0" destOrd="0" presId="urn:microsoft.com/office/officeart/2008/layout/LinedList"/>
    <dgm:cxn modelId="{D1F6A212-62D3-417D-820F-6AC048579229}" type="presOf" srcId="{CD3B5422-36CA-4999-9EB1-74A4D0F65FB2}" destId="{55F65BD6-3994-4B99-9B6D-40CDEF0B0306}" srcOrd="0" destOrd="0" presId="urn:microsoft.com/office/officeart/2008/layout/LinedList"/>
    <dgm:cxn modelId="{9CA25646-C86E-4674-A3C4-AB1421A8A280}" srcId="{51641F41-530D-49E2-B336-8B18AFB884E1}" destId="{ED7DC425-83B5-44EA-A6FB-2EF76918A729}" srcOrd="1" destOrd="0" parTransId="{728BF036-4F4F-466E-9173-FC4A073A13F3}" sibTransId="{F7630661-6AE9-4B96-B59C-CB906E20524F}"/>
    <dgm:cxn modelId="{76421DCE-9753-4C28-BD1D-915BC7E29E62}" srcId="{51641F41-530D-49E2-B336-8B18AFB884E1}" destId="{CD3B5422-36CA-4999-9EB1-74A4D0F65FB2}" srcOrd="2" destOrd="0" parTransId="{70A001DF-0E26-48D8-A1E5-365854E90B0F}" sibTransId="{4315C6F9-28EC-43C3-B79E-6EBF6855DCBA}"/>
    <dgm:cxn modelId="{2BA98DCF-75E2-41CA-9CEA-0C873887CEBB}" type="presOf" srcId="{ED7DC425-83B5-44EA-A6FB-2EF76918A729}" destId="{325EF45E-7C0E-436A-8200-17B428A35FD0}" srcOrd="0" destOrd="0" presId="urn:microsoft.com/office/officeart/2008/layout/LinedList"/>
    <dgm:cxn modelId="{ED4637E1-D736-4B67-91FE-2805B4A63E45}" type="presOf" srcId="{5E6D540F-4A26-4E7E-8737-B7102720574A}" destId="{B4C7F1DC-CFC8-4F13-9A5A-48068BB8586C}" srcOrd="0" destOrd="0" presId="urn:microsoft.com/office/officeart/2008/layout/LinedList"/>
    <dgm:cxn modelId="{D20064EE-5959-4FDF-989C-5448C20095A9}" srcId="{51641F41-530D-49E2-B336-8B18AFB884E1}" destId="{5E6D540F-4A26-4E7E-8737-B7102720574A}" srcOrd="0" destOrd="0" parTransId="{C2F7D1B7-5BF9-41DD-995F-E1B806784BEC}" sibTransId="{8DADFF99-31D8-46C4-BF2E-6F804C948350}"/>
    <dgm:cxn modelId="{0F9C4614-2460-4ACA-8AE2-AEE2507D2ADF}" type="presParOf" srcId="{D195FABC-A124-4918-8BCF-B8CA9228F453}" destId="{FBEFA3C2-00B1-441F-BEF9-4C71E95DE70A}" srcOrd="0" destOrd="0" presId="urn:microsoft.com/office/officeart/2008/layout/LinedList"/>
    <dgm:cxn modelId="{B0CB69A9-BB4B-4083-AA8E-0D911E5A3485}" type="presParOf" srcId="{D195FABC-A124-4918-8BCF-B8CA9228F453}" destId="{60B2386D-F27B-4DE3-A8A7-536475BCAC9E}" srcOrd="1" destOrd="0" presId="urn:microsoft.com/office/officeart/2008/layout/LinedList"/>
    <dgm:cxn modelId="{C7A7278D-F6CA-4366-A7AF-419B5D7444F3}" type="presParOf" srcId="{60B2386D-F27B-4DE3-A8A7-536475BCAC9E}" destId="{B4C7F1DC-CFC8-4F13-9A5A-48068BB8586C}" srcOrd="0" destOrd="0" presId="urn:microsoft.com/office/officeart/2008/layout/LinedList"/>
    <dgm:cxn modelId="{2BBA8822-2C7F-4CBD-B239-DBBB4D62BEA6}" type="presParOf" srcId="{60B2386D-F27B-4DE3-A8A7-536475BCAC9E}" destId="{A9324977-1703-4CA4-ACFD-A08DD2CD1722}" srcOrd="1" destOrd="0" presId="urn:microsoft.com/office/officeart/2008/layout/LinedList"/>
    <dgm:cxn modelId="{C87C59C2-D0F0-4B50-963D-A4259D74B7CD}" type="presParOf" srcId="{D195FABC-A124-4918-8BCF-B8CA9228F453}" destId="{38E613AE-9E98-4DC8-962F-D1E6890456D3}" srcOrd="2" destOrd="0" presId="urn:microsoft.com/office/officeart/2008/layout/LinedList"/>
    <dgm:cxn modelId="{76086B55-35A4-42F8-80A7-BBCC2E8611C1}" type="presParOf" srcId="{D195FABC-A124-4918-8BCF-B8CA9228F453}" destId="{16BECA94-487C-4EEA-B5C8-857C236078CB}" srcOrd="3" destOrd="0" presId="urn:microsoft.com/office/officeart/2008/layout/LinedList"/>
    <dgm:cxn modelId="{347071F6-3D25-4E10-B0F1-2741570443A2}" type="presParOf" srcId="{16BECA94-487C-4EEA-B5C8-857C236078CB}" destId="{325EF45E-7C0E-436A-8200-17B428A35FD0}" srcOrd="0" destOrd="0" presId="urn:microsoft.com/office/officeart/2008/layout/LinedList"/>
    <dgm:cxn modelId="{19FB5301-AF3A-41D7-87FC-40F7A443C0D6}" type="presParOf" srcId="{16BECA94-487C-4EEA-B5C8-857C236078CB}" destId="{21D61210-99BB-49CA-A844-A281A474A2C4}" srcOrd="1" destOrd="0" presId="urn:microsoft.com/office/officeart/2008/layout/LinedList"/>
    <dgm:cxn modelId="{6E5FDF4D-8B51-4F2F-94F8-A2D552E018FA}" type="presParOf" srcId="{D195FABC-A124-4918-8BCF-B8CA9228F453}" destId="{52CF414E-810E-43A2-BC1C-25B1AC05CAFF}" srcOrd="4" destOrd="0" presId="urn:microsoft.com/office/officeart/2008/layout/LinedList"/>
    <dgm:cxn modelId="{5797365C-18DB-4208-BC83-B442E6836C46}" type="presParOf" srcId="{D195FABC-A124-4918-8BCF-B8CA9228F453}" destId="{ECA44143-A34E-4670-989C-52290182EE7C}" srcOrd="5" destOrd="0" presId="urn:microsoft.com/office/officeart/2008/layout/LinedList"/>
    <dgm:cxn modelId="{786E5D18-B0E6-4D70-9E39-5E98DE1323D6}" type="presParOf" srcId="{ECA44143-A34E-4670-989C-52290182EE7C}" destId="{55F65BD6-3994-4B99-9B6D-40CDEF0B0306}" srcOrd="0" destOrd="0" presId="urn:microsoft.com/office/officeart/2008/layout/LinedList"/>
    <dgm:cxn modelId="{6ADB3312-5E3E-4590-80E1-9AC8BDB94C7B}" type="presParOf" srcId="{ECA44143-A34E-4670-989C-52290182EE7C}" destId="{9020DEAA-E6D4-4F67-9D21-E7212E17A7B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BB72DA-3C80-DD48-8EE2-CEBD7FD334D4}">
      <dsp:nvSpPr>
        <dsp:cNvPr id="0" name=""/>
        <dsp:cNvSpPr/>
      </dsp:nvSpPr>
      <dsp:spPr>
        <a:xfrm>
          <a:off x="0" y="874"/>
          <a:ext cx="627549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9166F33-E666-C947-8A8E-416AF3BB26B6}">
      <dsp:nvSpPr>
        <dsp:cNvPr id="0" name=""/>
        <dsp:cNvSpPr/>
      </dsp:nvSpPr>
      <dsp:spPr>
        <a:xfrm>
          <a:off x="0" y="874"/>
          <a:ext cx="6275495" cy="986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Projects </a:t>
          </a:r>
          <a:r>
            <a:rPr lang="en-US" sz="2800" kern="1200" dirty="0">
              <a:effectLst>
                <a:outerShdw blurRad="38100" dist="38100" dir="2700000" algn="tl">
                  <a:srgbClr val="000000">
                    <a:alpha val="43137"/>
                  </a:srgbClr>
                </a:outerShdw>
              </a:effectLst>
            </a:rPr>
            <a:t>MUST</a:t>
          </a:r>
          <a:r>
            <a:rPr lang="en-US" sz="2800" kern="1200" dirty="0"/>
            <a:t> Be Listed in the RTP</a:t>
          </a:r>
        </a:p>
      </dsp:txBody>
      <dsp:txXfrm>
        <a:off x="0" y="874"/>
        <a:ext cx="6275495" cy="986372"/>
      </dsp:txXfrm>
    </dsp:sp>
    <dsp:sp modelId="{4FE1841C-87E7-1C4D-9769-678E48160323}">
      <dsp:nvSpPr>
        <dsp:cNvPr id="0" name=""/>
        <dsp:cNvSpPr/>
      </dsp:nvSpPr>
      <dsp:spPr>
        <a:xfrm>
          <a:off x="0" y="987247"/>
          <a:ext cx="627549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247DA51-067F-ED4F-80E6-1EE695D6A8A6}">
      <dsp:nvSpPr>
        <dsp:cNvPr id="0" name=""/>
        <dsp:cNvSpPr/>
      </dsp:nvSpPr>
      <dsp:spPr>
        <a:xfrm>
          <a:off x="0" y="987247"/>
          <a:ext cx="6275495" cy="886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Try to meet SB 375 </a:t>
          </a:r>
          <a:r>
            <a:rPr lang="en-US" sz="2800" kern="1200" dirty="0" err="1"/>
            <a:t>ghg</a:t>
          </a:r>
          <a:r>
            <a:rPr lang="en-US" sz="2800" kern="1200" dirty="0"/>
            <a:t> reduction targets</a:t>
          </a:r>
        </a:p>
      </dsp:txBody>
      <dsp:txXfrm>
        <a:off x="0" y="987247"/>
        <a:ext cx="6275495" cy="886926"/>
      </dsp:txXfrm>
    </dsp:sp>
    <dsp:sp modelId="{4C504912-883B-1643-A30C-D8E8A0FF5434}">
      <dsp:nvSpPr>
        <dsp:cNvPr id="0" name=""/>
        <dsp:cNvSpPr/>
      </dsp:nvSpPr>
      <dsp:spPr>
        <a:xfrm>
          <a:off x="0" y="1874173"/>
          <a:ext cx="627549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08984A2-C132-264D-922D-4BA2E11B615A}">
      <dsp:nvSpPr>
        <dsp:cNvPr id="0" name=""/>
        <dsp:cNvSpPr/>
      </dsp:nvSpPr>
      <dsp:spPr>
        <a:xfrm>
          <a:off x="0" y="1874173"/>
          <a:ext cx="6275495" cy="986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Required By Federal and State Law</a:t>
          </a:r>
        </a:p>
      </dsp:txBody>
      <dsp:txXfrm>
        <a:off x="0" y="1874173"/>
        <a:ext cx="6275495" cy="986372"/>
      </dsp:txXfrm>
    </dsp:sp>
    <dsp:sp modelId="{1623C6F8-7DB8-A842-9E9A-B66122F1E171}">
      <dsp:nvSpPr>
        <dsp:cNvPr id="0" name=""/>
        <dsp:cNvSpPr/>
      </dsp:nvSpPr>
      <dsp:spPr>
        <a:xfrm>
          <a:off x="0" y="2860546"/>
          <a:ext cx="627549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A31C805-2C6A-6B48-9274-E3FBAC75C09E}">
      <dsp:nvSpPr>
        <dsp:cNvPr id="0" name=""/>
        <dsp:cNvSpPr/>
      </dsp:nvSpPr>
      <dsp:spPr>
        <a:xfrm>
          <a:off x="0" y="2860546"/>
          <a:ext cx="6275495" cy="986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Comply with Clear Air Act Standards</a:t>
          </a:r>
        </a:p>
      </dsp:txBody>
      <dsp:txXfrm>
        <a:off x="0" y="2860546"/>
        <a:ext cx="6275495" cy="986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FA3C2-00B1-441F-BEF9-4C71E95DE70A}">
      <dsp:nvSpPr>
        <dsp:cNvPr id="0" name=""/>
        <dsp:cNvSpPr/>
      </dsp:nvSpPr>
      <dsp:spPr>
        <a:xfrm>
          <a:off x="0" y="2492"/>
          <a:ext cx="695510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C7F1DC-CFC8-4F13-9A5A-48068BB8586C}">
      <dsp:nvSpPr>
        <dsp:cNvPr id="0" name=""/>
        <dsp:cNvSpPr/>
      </dsp:nvSpPr>
      <dsp:spPr>
        <a:xfrm>
          <a:off x="0" y="2492"/>
          <a:ext cx="6955109"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Promote safe and efficient transportation system</a:t>
          </a:r>
        </a:p>
      </dsp:txBody>
      <dsp:txXfrm>
        <a:off x="0" y="2492"/>
        <a:ext cx="6955109" cy="1700138"/>
      </dsp:txXfrm>
    </dsp:sp>
    <dsp:sp modelId="{38E613AE-9E98-4DC8-962F-D1E6890456D3}">
      <dsp:nvSpPr>
        <dsp:cNvPr id="0" name=""/>
        <dsp:cNvSpPr/>
      </dsp:nvSpPr>
      <dsp:spPr>
        <a:xfrm>
          <a:off x="0" y="1702630"/>
          <a:ext cx="6955109"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5EF45E-7C0E-436A-8200-17B428A35FD0}">
      <dsp:nvSpPr>
        <dsp:cNvPr id="0" name=""/>
        <dsp:cNvSpPr/>
      </dsp:nvSpPr>
      <dsp:spPr>
        <a:xfrm>
          <a:off x="0" y="1702630"/>
          <a:ext cx="6955109"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Promote integrated regional &amp; multimodal plan</a:t>
          </a:r>
        </a:p>
      </dsp:txBody>
      <dsp:txXfrm>
        <a:off x="0" y="1702630"/>
        <a:ext cx="6955109" cy="1700138"/>
      </dsp:txXfrm>
    </dsp:sp>
    <dsp:sp modelId="{52CF414E-810E-43A2-BC1C-25B1AC05CAFF}">
      <dsp:nvSpPr>
        <dsp:cNvPr id="0" name=""/>
        <dsp:cNvSpPr/>
      </dsp:nvSpPr>
      <dsp:spPr>
        <a:xfrm>
          <a:off x="0" y="3402769"/>
          <a:ext cx="6955109"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F65BD6-3994-4B99-9B6D-40CDEF0B0306}">
      <dsp:nvSpPr>
        <dsp:cNvPr id="0" name=""/>
        <dsp:cNvSpPr/>
      </dsp:nvSpPr>
      <dsp:spPr>
        <a:xfrm>
          <a:off x="0" y="3402769"/>
          <a:ext cx="6955109"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Promote quality of life, economic development, co-benefits </a:t>
          </a:r>
        </a:p>
      </dsp:txBody>
      <dsp:txXfrm>
        <a:off x="0" y="3402769"/>
        <a:ext cx="6955109" cy="170013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5831B8-0661-45B1-9654-9C9C6580E810}" type="datetimeFigureOut">
              <a:rPr lang="en-US" smtClean="0"/>
              <a:t>4/27/20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D5D97C-5A59-4B99-A9E9-584F6FCAB07A}" type="slidenum">
              <a:rPr lang="en-US" smtClean="0"/>
              <a:t>‹#›</a:t>
            </a:fld>
            <a:endParaRPr lang="en-US"/>
          </a:p>
        </p:txBody>
      </p:sp>
    </p:spTree>
    <p:extLst>
      <p:ext uri="{BB962C8B-B14F-4D97-AF65-F5344CB8AC3E}">
        <p14:creationId xmlns:p14="http://schemas.microsoft.com/office/powerpoint/2010/main" val="1174226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Welcome to SJCOG’s presentation about t</a:t>
            </a:r>
            <a:r>
              <a:rPr lang="en-US" sz="1800" b="1" i="0" kern="1200" dirty="0">
                <a:solidFill>
                  <a:schemeClr val="tx1"/>
                </a:solidFill>
                <a:effectLst/>
                <a:latin typeface="+mn-lt"/>
                <a:ea typeface="+mn-ea"/>
                <a:cs typeface="+mn-cs"/>
              </a:rPr>
              <a:t>he Regional Transportation Plan and Sustainable Communities Strategy. My name is Ashley Goldlist and I am an Assistant Regional Planner with SJCOG. We thank you for joining us and hope you are remaining healthy during these times. </a:t>
            </a:r>
            <a:r>
              <a:rPr lang="en-US" sz="1800" b="1" dirty="0"/>
              <a:t>Public involvement is critical to successful regional transportation planning and programming. When the public is engaged in the process, their feedback helps ensure projects address community needs. It also gives the public insight into the planning process and provides a better understanding of the tradeoffs and constraints associated with transportation planning. I want to give a special thanks to my team, Michelle and Christine whose help has been invaluable.</a:t>
            </a:r>
          </a:p>
          <a:p>
            <a:endParaRPr lang="en-US" sz="18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25F1B7A-520E-4FA2-8C24-4E83F66A4D41}" type="slidenum">
              <a:rPr lang="en-US" smtClean="0"/>
              <a:t>1</a:t>
            </a:fld>
            <a:endParaRPr lang="en-US"/>
          </a:p>
        </p:txBody>
      </p:sp>
    </p:spTree>
    <p:extLst>
      <p:ext uri="{BB962C8B-B14F-4D97-AF65-F5344CB8AC3E}">
        <p14:creationId xmlns:p14="http://schemas.microsoft.com/office/powerpoint/2010/main" val="2065347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implements the RTP Strategy of optimizing existing transportation capacity with innovative strategies.</a:t>
            </a:r>
          </a:p>
          <a:p>
            <a:endParaRPr lang="en-US" dirty="0"/>
          </a:p>
          <a:p>
            <a:r>
              <a:rPr lang="en-US" dirty="0"/>
              <a:t>This particular project is incomplete as of now, but will be complete sometime in the RTP time frame.</a:t>
            </a:r>
          </a:p>
        </p:txBody>
      </p:sp>
      <p:sp>
        <p:nvSpPr>
          <p:cNvPr id="4" name="Slide Number Placeholder 3"/>
          <p:cNvSpPr>
            <a:spLocks noGrp="1"/>
          </p:cNvSpPr>
          <p:nvPr>
            <p:ph type="sldNum" sz="quarter" idx="5"/>
          </p:nvPr>
        </p:nvSpPr>
        <p:spPr/>
        <p:txBody>
          <a:bodyPr/>
          <a:lstStyle/>
          <a:p>
            <a:fld id="{46D5D97C-5A59-4B99-A9E9-584F6FCAB07A}" type="slidenum">
              <a:rPr lang="en-US" smtClean="0"/>
              <a:t>10</a:t>
            </a:fld>
            <a:endParaRPr lang="en-US"/>
          </a:p>
        </p:txBody>
      </p:sp>
    </p:spTree>
    <p:extLst>
      <p:ext uri="{BB962C8B-B14F-4D97-AF65-F5344CB8AC3E}">
        <p14:creationId xmlns:p14="http://schemas.microsoft.com/office/powerpoint/2010/main" val="612031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D5D97C-5A59-4B99-A9E9-584F6FCAB07A}" type="slidenum">
              <a:rPr lang="en-US" smtClean="0"/>
              <a:t>11</a:t>
            </a:fld>
            <a:endParaRPr lang="en-US"/>
          </a:p>
        </p:txBody>
      </p:sp>
    </p:spTree>
    <p:extLst>
      <p:ext uri="{BB962C8B-B14F-4D97-AF65-F5344CB8AC3E}">
        <p14:creationId xmlns:p14="http://schemas.microsoft.com/office/powerpoint/2010/main" val="256614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0" i="0" kern="1200" dirty="0">
                <a:solidFill>
                  <a:schemeClr val="tx1"/>
                </a:solidFill>
                <a:effectLst/>
                <a:latin typeface="+mn-lt"/>
                <a:ea typeface="+mn-ea"/>
                <a:cs typeface="+mn-cs"/>
              </a:rPr>
              <a:t>Caltrans will perform field surveillance, collect traffic data, adjust meter timing rates and monitor ramp queues.</a:t>
            </a:r>
            <a:endParaRPr lang="en-US" dirty="0"/>
          </a:p>
        </p:txBody>
      </p:sp>
      <p:sp>
        <p:nvSpPr>
          <p:cNvPr id="4" name="Slide Number Placeholder 3"/>
          <p:cNvSpPr>
            <a:spLocks noGrp="1"/>
          </p:cNvSpPr>
          <p:nvPr>
            <p:ph type="sldNum" sz="quarter" idx="5"/>
          </p:nvPr>
        </p:nvSpPr>
        <p:spPr/>
        <p:txBody>
          <a:bodyPr/>
          <a:lstStyle/>
          <a:p>
            <a:fld id="{46D5D97C-5A59-4B99-A9E9-584F6FCAB07A}" type="slidenum">
              <a:rPr lang="en-US" smtClean="0"/>
              <a:t>12</a:t>
            </a:fld>
            <a:endParaRPr lang="en-US"/>
          </a:p>
        </p:txBody>
      </p:sp>
    </p:spTree>
    <p:extLst>
      <p:ext uri="{BB962C8B-B14F-4D97-AF65-F5344CB8AC3E}">
        <p14:creationId xmlns:p14="http://schemas.microsoft.com/office/powerpoint/2010/main" val="915093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also work to enhance the environment by using state and federal grants in addition to local funding like Measure K. For example, we included funding for a roundabout in the previous RTP at Jack Tone Road that improves traffic flow and reduces traffic by 7.9 hours and decreases 87 </a:t>
            </a:r>
            <a:r>
              <a:rPr lang="en-US" b="1" dirty="0" err="1"/>
              <a:t>lbs</a:t>
            </a:r>
            <a:r>
              <a:rPr lang="en-US" b="1" dirty="0"/>
              <a:t> of carbon dioxide released.</a:t>
            </a:r>
          </a:p>
          <a:p>
            <a:r>
              <a:rPr lang="en-US" b="1" dirty="0"/>
              <a:t>Our RTP also strives to increase safety and security. We have implemented this strategy through a Climate Adaptation and Resiliency study that identifies risks to our transportation system. This will allow us to plan and fortify our transportation system for years to come.</a:t>
            </a:r>
          </a:p>
          <a:p>
            <a:endParaRPr lang="en-US" dirty="0"/>
          </a:p>
        </p:txBody>
      </p:sp>
      <p:sp>
        <p:nvSpPr>
          <p:cNvPr id="4" name="Slide Number Placeholder 3"/>
          <p:cNvSpPr>
            <a:spLocks noGrp="1"/>
          </p:cNvSpPr>
          <p:nvPr>
            <p:ph type="sldNum" sz="quarter" idx="10"/>
          </p:nvPr>
        </p:nvSpPr>
        <p:spPr/>
        <p:txBody>
          <a:bodyPr/>
          <a:lstStyle/>
          <a:p>
            <a:fld id="{DD874EE8-44E2-4892-91DA-D8E275F21EA8}" type="slidenum">
              <a:rPr lang="en-US" smtClean="0"/>
              <a:t>13</a:t>
            </a:fld>
            <a:endParaRPr lang="en-US"/>
          </a:p>
        </p:txBody>
      </p:sp>
    </p:spTree>
    <p:extLst>
      <p:ext uri="{BB962C8B-B14F-4D97-AF65-F5344CB8AC3E}">
        <p14:creationId xmlns:p14="http://schemas.microsoft.com/office/powerpoint/2010/main" val="825285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Goal: </a:t>
            </a:r>
          </a:p>
          <a:p>
            <a:pPr marL="0" indent="0">
              <a:buNone/>
            </a:pPr>
            <a:r>
              <a:rPr lang="en-US" dirty="0"/>
              <a:t>Increase Safety &amp; 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 identifies structures we should prioritize for climate resiliency improvements.</a:t>
            </a:r>
          </a:p>
          <a:p>
            <a:endParaRPr lang="en-US" dirty="0"/>
          </a:p>
          <a:p>
            <a:endParaRPr lang="en-US" dirty="0"/>
          </a:p>
        </p:txBody>
      </p:sp>
      <p:sp>
        <p:nvSpPr>
          <p:cNvPr id="4" name="Slide Number Placeholder 3"/>
          <p:cNvSpPr>
            <a:spLocks noGrp="1"/>
          </p:cNvSpPr>
          <p:nvPr>
            <p:ph type="sldNum" sz="quarter" idx="5"/>
          </p:nvPr>
        </p:nvSpPr>
        <p:spPr/>
        <p:txBody>
          <a:bodyPr/>
          <a:lstStyle/>
          <a:p>
            <a:fld id="{46D5D97C-5A59-4B99-A9E9-584F6FCAB07A}" type="slidenum">
              <a:rPr lang="en-US" smtClean="0"/>
              <a:t>14</a:t>
            </a:fld>
            <a:endParaRPr lang="en-US"/>
          </a:p>
        </p:txBody>
      </p:sp>
    </p:spTree>
    <p:extLst>
      <p:ext uri="{BB962C8B-B14F-4D97-AF65-F5344CB8AC3E}">
        <p14:creationId xmlns:p14="http://schemas.microsoft.com/office/powerpoint/2010/main" val="5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Transportation also plays an important role in promoting economic development in our region. The RTP seeks to improve one of the most important business sectors in our region by improving movement of goods by water, truck, and rail. As result, the RTP created 3,400 full time jobs a year and 9.5 billion in economic development from improved transportation infrastructure.</a:t>
            </a:r>
          </a:p>
        </p:txBody>
      </p:sp>
      <p:sp>
        <p:nvSpPr>
          <p:cNvPr id="4" name="Slide Number Placeholder 3"/>
          <p:cNvSpPr>
            <a:spLocks noGrp="1"/>
          </p:cNvSpPr>
          <p:nvPr>
            <p:ph type="sldNum" sz="quarter" idx="10"/>
          </p:nvPr>
        </p:nvSpPr>
        <p:spPr/>
        <p:txBody>
          <a:bodyPr/>
          <a:lstStyle/>
          <a:p>
            <a:fld id="{DD874EE8-44E2-4892-91DA-D8E275F21EA8}" type="slidenum">
              <a:rPr lang="en-US" smtClean="0"/>
              <a:t>15</a:t>
            </a:fld>
            <a:endParaRPr lang="en-US"/>
          </a:p>
        </p:txBody>
      </p:sp>
    </p:spTree>
    <p:extLst>
      <p:ext uri="{BB962C8B-B14F-4D97-AF65-F5344CB8AC3E}">
        <p14:creationId xmlns:p14="http://schemas.microsoft.com/office/powerpoint/2010/main" val="4253075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kern="1200" dirty="0">
                <a:solidFill>
                  <a:schemeClr val="tx1"/>
                </a:solidFill>
                <a:effectLst/>
                <a:latin typeface="+mn-lt"/>
                <a:ea typeface="+mn-ea"/>
                <a:cs typeface="+mn-cs"/>
              </a:rPr>
              <a:t>San Joaquin County is developing a Bicycle Master Plan Update to identify the safest and most convenient bicycle routes. This project fulfills the RTP strategy of improving air quality by reducing transportation related emissions be building active transportation. </a:t>
            </a:r>
            <a:endParaRPr lang="en-US" dirty="0"/>
          </a:p>
        </p:txBody>
      </p:sp>
      <p:sp>
        <p:nvSpPr>
          <p:cNvPr id="4" name="Slide Number Placeholder 3"/>
          <p:cNvSpPr>
            <a:spLocks noGrp="1"/>
          </p:cNvSpPr>
          <p:nvPr>
            <p:ph type="sldNum" sz="quarter" idx="5"/>
          </p:nvPr>
        </p:nvSpPr>
        <p:spPr/>
        <p:txBody>
          <a:bodyPr/>
          <a:lstStyle/>
          <a:p>
            <a:fld id="{46D5D97C-5A59-4B99-A9E9-584F6FCAB07A}" type="slidenum">
              <a:rPr lang="en-US" smtClean="0"/>
              <a:t>16</a:t>
            </a:fld>
            <a:endParaRPr lang="en-US"/>
          </a:p>
        </p:txBody>
      </p:sp>
    </p:spTree>
    <p:extLst>
      <p:ext uri="{BB962C8B-B14F-4D97-AF65-F5344CB8AC3E}">
        <p14:creationId xmlns:p14="http://schemas.microsoft.com/office/powerpoint/2010/main" val="1239846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The Sustainable  Communities Strategy is a new component of the 2050 RTP developed alongside Senate Bill 375.</a:t>
            </a:r>
          </a:p>
          <a:p>
            <a:r>
              <a:rPr lang="en-US" sz="1200" b="1" i="0" kern="1200" dirty="0">
                <a:solidFill>
                  <a:schemeClr val="tx1"/>
                </a:solidFill>
                <a:effectLst/>
                <a:latin typeface="+mn-lt"/>
                <a:ea typeface="+mn-ea"/>
                <a:cs typeface="+mn-cs"/>
              </a:rPr>
              <a:t> The SCS requires our organization to prepare this strategy in addition to our policy, action, and financial obligations.</a:t>
            </a:r>
          </a:p>
          <a:p>
            <a:r>
              <a:rPr lang="en-US" sz="1200" b="1" i="0" kern="1200" dirty="0">
                <a:solidFill>
                  <a:schemeClr val="tx1"/>
                </a:solidFill>
                <a:effectLst/>
                <a:latin typeface="+mn-lt"/>
                <a:ea typeface="+mn-ea"/>
                <a:cs typeface="+mn-cs"/>
              </a:rPr>
              <a:t> The SCS demonstrates how the RTP will meet greenhouse gas reduction targets set by the California Air Resources Board. </a:t>
            </a:r>
          </a:p>
          <a:p>
            <a:r>
              <a:rPr lang="en-US" sz="1200" b="1" i="0" kern="1200" dirty="0">
                <a:solidFill>
                  <a:schemeClr val="tx1"/>
                </a:solidFill>
                <a:effectLst/>
                <a:latin typeface="+mn-lt"/>
                <a:ea typeface="+mn-ea"/>
                <a:cs typeface="+mn-cs"/>
              </a:rPr>
              <a:t>We demonstrate compliance by showing how our region’s development patterns and transportation network and programs will work together to reduce greenhouse gas emissions for cars and light trucks.</a:t>
            </a:r>
          </a:p>
          <a:p>
            <a:r>
              <a:rPr lang="en-US" sz="1200" b="1" i="0" kern="1200" dirty="0">
                <a:solidFill>
                  <a:schemeClr val="tx1"/>
                </a:solidFill>
                <a:effectLst/>
                <a:latin typeface="+mn-lt"/>
                <a:ea typeface="+mn-ea"/>
                <a:cs typeface="+mn-cs"/>
              </a:rPr>
              <a:t>The SCS is broken down into four components. These components are land use, transportation networks, transportation demand management strategies, and transportation system management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 example of a SCS strategy is improving land use to build housing around transportation centers or by freeways. This reduces the need for person vehicles and reduces the amount of miles travelled by vehicle.</a:t>
            </a:r>
          </a:p>
        </p:txBody>
      </p:sp>
      <p:sp>
        <p:nvSpPr>
          <p:cNvPr id="4" name="Slide Number Placeholder 3"/>
          <p:cNvSpPr>
            <a:spLocks noGrp="1"/>
          </p:cNvSpPr>
          <p:nvPr>
            <p:ph type="sldNum" sz="quarter" idx="10"/>
          </p:nvPr>
        </p:nvSpPr>
        <p:spPr/>
        <p:txBody>
          <a:bodyPr/>
          <a:lstStyle/>
          <a:p>
            <a:fld id="{DD874EE8-44E2-4892-91DA-D8E275F21EA8}" type="slidenum">
              <a:rPr lang="en-US" smtClean="0"/>
              <a:t>17</a:t>
            </a:fld>
            <a:endParaRPr lang="en-US"/>
          </a:p>
        </p:txBody>
      </p:sp>
    </p:spTree>
    <p:extLst>
      <p:ext uri="{BB962C8B-B14F-4D97-AF65-F5344CB8AC3E}">
        <p14:creationId xmlns:p14="http://schemas.microsoft.com/office/powerpoint/2010/main" val="719465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housing around transportation improves public health by reducing the need for a personal vehicle leading to less air pollution emissions. </a:t>
            </a:r>
          </a:p>
          <a:p>
            <a:r>
              <a:rPr lang="en-US" dirty="0"/>
              <a:t> </a:t>
            </a:r>
          </a:p>
        </p:txBody>
      </p:sp>
      <p:sp>
        <p:nvSpPr>
          <p:cNvPr id="4" name="Slide Number Placeholder 3"/>
          <p:cNvSpPr>
            <a:spLocks noGrp="1"/>
          </p:cNvSpPr>
          <p:nvPr>
            <p:ph type="sldNum" sz="quarter" idx="5"/>
          </p:nvPr>
        </p:nvSpPr>
        <p:spPr/>
        <p:txBody>
          <a:bodyPr/>
          <a:lstStyle/>
          <a:p>
            <a:fld id="{46D5D97C-5A59-4B99-A9E9-584F6FCAB07A}" type="slidenum">
              <a:rPr lang="en-US" smtClean="0"/>
              <a:t>18</a:t>
            </a:fld>
            <a:endParaRPr lang="en-US"/>
          </a:p>
        </p:txBody>
      </p:sp>
    </p:spTree>
    <p:extLst>
      <p:ext uri="{BB962C8B-B14F-4D97-AF65-F5344CB8AC3E}">
        <p14:creationId xmlns:p14="http://schemas.microsoft.com/office/powerpoint/2010/main" val="3679603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The final component of the RTP is the financial element. The plan contains 20 years of funding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 Transportation investments in the Plan are based on an estimate of available funding through 2042 including reasonably expected federal, state, and local revenue 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SJCOG makes projections of what funds we expect to receive and spend on projects by looking at historical patterns of funding from the federal, state, and local revenues in addition to future economic, demographic, and legislative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We develop this with input from local transit agencies, local jurisdictions, and state and federal agencies so are estimates are reasonable.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Once we determine the funding amount we must demonstrate that the amount of dollars we expect to spend on projects does not exceed the amount of funds estimated to be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Thus, we cannot have unlimited projects. Projects selected must effectively accommodate future transportation and perform environmental benefits.</a:t>
            </a:r>
          </a:p>
          <a:p>
            <a:r>
              <a:rPr lang="en-US" sz="2400" b="1" baseline="0" dirty="0"/>
              <a:t>Some examples of Transportation Projects included in the RTP are the recently completed I-5 widening, DIBS, and freeway service patrol.</a:t>
            </a:r>
          </a:p>
          <a:p>
            <a:r>
              <a:rPr lang="en-US" sz="2400" b="1" baseline="0" dirty="0"/>
              <a:t>Programs Such as dibs Your Way (formerly Commute Connection), Freeway Service Patrol</a:t>
            </a:r>
          </a:p>
          <a:p>
            <a:endParaRPr lang="en-US" sz="2400" b="1" dirty="0"/>
          </a:p>
          <a:p>
            <a:endParaRPr lang="en-US" sz="2400" baseline="0" dirty="0"/>
          </a:p>
          <a:p>
            <a:endParaRPr lang="en-US" sz="2400" dirty="0"/>
          </a:p>
          <a:p>
            <a:endParaRPr lang="en-US" sz="2400" dirty="0"/>
          </a:p>
          <a:p>
            <a:endParaRPr lang="en-US" sz="2400" dirty="0"/>
          </a:p>
        </p:txBody>
      </p:sp>
      <p:sp>
        <p:nvSpPr>
          <p:cNvPr id="4" name="Slide Number Placeholder 3"/>
          <p:cNvSpPr>
            <a:spLocks noGrp="1"/>
          </p:cNvSpPr>
          <p:nvPr>
            <p:ph type="sldNum" sz="quarter" idx="10"/>
          </p:nvPr>
        </p:nvSpPr>
        <p:spPr/>
        <p:txBody>
          <a:bodyPr/>
          <a:lstStyle/>
          <a:p>
            <a:fld id="{DD874EE8-44E2-4892-91DA-D8E275F21EA8}" type="slidenum">
              <a:rPr lang="en-US" smtClean="0"/>
              <a:t>19</a:t>
            </a:fld>
            <a:endParaRPr lang="en-US"/>
          </a:p>
        </p:txBody>
      </p:sp>
    </p:spTree>
    <p:extLst>
      <p:ext uri="{BB962C8B-B14F-4D97-AF65-F5344CB8AC3E}">
        <p14:creationId xmlns:p14="http://schemas.microsoft.com/office/powerpoint/2010/main" val="2199484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D5D97C-5A59-4B99-A9E9-584F6FCAB07A}" type="slidenum">
              <a:rPr lang="en-US" smtClean="0"/>
              <a:t>2</a:t>
            </a:fld>
            <a:endParaRPr lang="en-US"/>
          </a:p>
        </p:txBody>
      </p:sp>
    </p:spTree>
    <p:extLst>
      <p:ext uri="{BB962C8B-B14F-4D97-AF65-F5344CB8AC3E}">
        <p14:creationId xmlns:p14="http://schemas.microsoft.com/office/powerpoint/2010/main" val="962724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housing around transportation improves public health by reducing the need for a personal vehicle leading to less air pollution emissions. </a:t>
            </a:r>
          </a:p>
          <a:p>
            <a:r>
              <a:rPr lang="en-US" dirty="0"/>
              <a:t> </a:t>
            </a:r>
          </a:p>
        </p:txBody>
      </p:sp>
      <p:sp>
        <p:nvSpPr>
          <p:cNvPr id="4" name="Slide Number Placeholder 3"/>
          <p:cNvSpPr>
            <a:spLocks noGrp="1"/>
          </p:cNvSpPr>
          <p:nvPr>
            <p:ph type="sldNum" sz="quarter" idx="5"/>
          </p:nvPr>
        </p:nvSpPr>
        <p:spPr/>
        <p:txBody>
          <a:bodyPr/>
          <a:lstStyle/>
          <a:p>
            <a:fld id="{46D5D97C-5A59-4B99-A9E9-584F6FCAB07A}" type="slidenum">
              <a:rPr lang="en-US" smtClean="0"/>
              <a:t>20</a:t>
            </a:fld>
            <a:endParaRPr lang="en-US"/>
          </a:p>
        </p:txBody>
      </p:sp>
    </p:spTree>
    <p:extLst>
      <p:ext uri="{BB962C8B-B14F-4D97-AF65-F5344CB8AC3E}">
        <p14:creationId xmlns:p14="http://schemas.microsoft.com/office/powerpoint/2010/main" val="3887419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I mentioned before, the RTP is required by the Federal and State law but there are other reasons why we are obligated to complete the RTP.</a:t>
            </a:r>
          </a:p>
          <a:p>
            <a:r>
              <a:rPr lang="en-US" b="1" dirty="0"/>
              <a:t>The  RTP is required by federal and state law and is the mechanism by which we receive funding for transportation projects.</a:t>
            </a:r>
          </a:p>
          <a:p>
            <a:r>
              <a:rPr lang="en-US" b="1" dirty="0"/>
              <a:t> In addition, the RTP must meet Clean Air Act standards </a:t>
            </a:r>
            <a:r>
              <a:rPr lang="en-US" sz="1200" b="1" i="0" kern="1200" dirty="0">
                <a:solidFill>
                  <a:schemeClr val="tx1"/>
                </a:solidFill>
                <a:effectLst/>
                <a:latin typeface="+mn-lt"/>
                <a:ea typeface="+mn-ea"/>
                <a:cs typeface="+mn-cs"/>
              </a:rPr>
              <a:t>that regulates all sources of air emissions and </a:t>
            </a:r>
            <a:r>
              <a:rPr lang="en-US" b="1" dirty="0"/>
              <a:t>protects public health and the environment.  </a:t>
            </a:r>
          </a:p>
          <a:p>
            <a:r>
              <a:rPr lang="en-US" b="1" dirty="0"/>
              <a:t>While it is not required to meet SB 375 greenhouse gas targets, the Plan is encouraged to meet greenhouse gas targets set by the California air resource board.</a:t>
            </a:r>
          </a:p>
          <a:p>
            <a:r>
              <a:rPr lang="en-US" b="1" dirty="0"/>
              <a:t>This in turn promotes a better quality of life for residents due to reduced heart and respiratory problems from cleaner </a:t>
            </a:r>
            <a:r>
              <a:rPr lang="en-US" b="1" dirty="0" err="1"/>
              <a:t>airt</a:t>
            </a:r>
            <a:r>
              <a:rPr lang="en-US" b="1" dirty="0"/>
              <a:t> and increased employment opportunities from more accessible transportation.</a:t>
            </a:r>
          </a:p>
          <a:p>
            <a:r>
              <a:rPr lang="en-US" b="1" dirty="0"/>
              <a:t>Furthermore it is federally mandated that the RTP must promote safe, and regionally integrated efficient transportation.</a:t>
            </a:r>
          </a:p>
          <a:p>
            <a:endParaRPr lang="en-US" dirty="0"/>
          </a:p>
        </p:txBody>
      </p:sp>
      <p:sp>
        <p:nvSpPr>
          <p:cNvPr id="4" name="Slide Number Placeholder 3"/>
          <p:cNvSpPr>
            <a:spLocks noGrp="1"/>
          </p:cNvSpPr>
          <p:nvPr>
            <p:ph type="sldNum" sz="quarter" idx="10"/>
          </p:nvPr>
        </p:nvSpPr>
        <p:spPr/>
        <p:txBody>
          <a:bodyPr/>
          <a:lstStyle/>
          <a:p>
            <a:fld id="{DD874EE8-44E2-4892-91DA-D8E275F21EA8}" type="slidenum">
              <a:rPr lang="en-US" smtClean="0"/>
              <a:t>21</a:t>
            </a:fld>
            <a:endParaRPr lang="en-US"/>
          </a:p>
        </p:txBody>
      </p:sp>
    </p:spTree>
    <p:extLst>
      <p:ext uri="{BB962C8B-B14F-4D97-AF65-F5344CB8AC3E}">
        <p14:creationId xmlns:p14="http://schemas.microsoft.com/office/powerpoint/2010/main" val="410466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I mentioned before, the RTP is required by the Federal and State law but there are other reasons why we are obligated to complete the RTP.</a:t>
            </a:r>
          </a:p>
          <a:p>
            <a:r>
              <a:rPr lang="en-US" b="1" dirty="0"/>
              <a:t>The  RTP is required by federal and state law and is the mechanism by which we receive funding for transportation projects.</a:t>
            </a:r>
          </a:p>
          <a:p>
            <a:r>
              <a:rPr lang="en-US" b="1" dirty="0"/>
              <a:t> In addition, the RTP must meet Clean Air Act standards </a:t>
            </a:r>
            <a:r>
              <a:rPr lang="en-US" sz="1200" b="1" i="0" kern="1200" dirty="0">
                <a:solidFill>
                  <a:schemeClr val="tx1"/>
                </a:solidFill>
                <a:effectLst/>
                <a:latin typeface="+mn-lt"/>
                <a:ea typeface="+mn-ea"/>
                <a:cs typeface="+mn-cs"/>
              </a:rPr>
              <a:t>that regulates all sources of air emissions and </a:t>
            </a:r>
            <a:r>
              <a:rPr lang="en-US" b="1" dirty="0"/>
              <a:t>protects public health and the environment.  </a:t>
            </a:r>
          </a:p>
          <a:p>
            <a:r>
              <a:rPr lang="en-US" b="1" dirty="0"/>
              <a:t>While it is not required to meet SB 375 greenhouse gas targets, the Plan is encouraged to meet greenhouse gas targets set by the California air resource board.</a:t>
            </a:r>
          </a:p>
          <a:p>
            <a:r>
              <a:rPr lang="en-US" b="1" dirty="0"/>
              <a:t>This in turn promotes a better quality of life for residents due to reduced heart and respiratory problems from cleaner </a:t>
            </a:r>
            <a:r>
              <a:rPr lang="en-US" b="1" dirty="0" err="1"/>
              <a:t>airt</a:t>
            </a:r>
            <a:r>
              <a:rPr lang="en-US" b="1" dirty="0"/>
              <a:t> and increased employment opportunities from more accessible transportation.</a:t>
            </a:r>
          </a:p>
          <a:p>
            <a:r>
              <a:rPr lang="en-US" b="1" dirty="0"/>
              <a:t>Furthermore it is federally mandated that the RTP must promote safe, and regionally integrated efficient transportation.</a:t>
            </a:r>
          </a:p>
          <a:p>
            <a:endParaRPr lang="en-US" dirty="0"/>
          </a:p>
        </p:txBody>
      </p:sp>
      <p:sp>
        <p:nvSpPr>
          <p:cNvPr id="4" name="Slide Number Placeholder 3"/>
          <p:cNvSpPr>
            <a:spLocks noGrp="1"/>
          </p:cNvSpPr>
          <p:nvPr>
            <p:ph type="sldNum" sz="quarter" idx="10"/>
          </p:nvPr>
        </p:nvSpPr>
        <p:spPr/>
        <p:txBody>
          <a:bodyPr/>
          <a:lstStyle/>
          <a:p>
            <a:fld id="{DD874EE8-44E2-4892-91DA-D8E275F21EA8}" type="slidenum">
              <a:rPr lang="en-US" smtClean="0"/>
              <a:t>22</a:t>
            </a:fld>
            <a:endParaRPr lang="en-US"/>
          </a:p>
        </p:txBody>
      </p:sp>
    </p:spTree>
    <p:extLst>
      <p:ext uri="{BB962C8B-B14F-4D97-AF65-F5344CB8AC3E}">
        <p14:creationId xmlns:p14="http://schemas.microsoft.com/office/powerpoint/2010/main" val="545086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 timeline of the process SJCOG employs to meet its RTP obligations. </a:t>
            </a:r>
          </a:p>
          <a:p>
            <a:r>
              <a:rPr lang="en-US" b="1" dirty="0"/>
              <a:t>We prepare for the upcoming RTP by doing public outreach and determining how the region will grow over twenty years. </a:t>
            </a:r>
          </a:p>
          <a:p>
            <a:r>
              <a:rPr lang="en-US" b="1" dirty="0"/>
              <a:t>This will help guide us towards what transportation investments we should make. </a:t>
            </a:r>
          </a:p>
          <a:p>
            <a:r>
              <a:rPr lang="en-US" b="1" dirty="0"/>
              <a:t>We consider impacts on mobility, safety, housing, and employment.</a:t>
            </a:r>
          </a:p>
          <a:p>
            <a:r>
              <a:rPr lang="en-US" b="1" dirty="0"/>
              <a:t>Our Board of Directors considers the different scenarios we have projected to see in the future. </a:t>
            </a:r>
          </a:p>
          <a:p>
            <a:r>
              <a:rPr lang="en-US" b="1" dirty="0"/>
              <a:t>Upon approval, we choose the scenario that has the most consensus and present to the board for approval.</a:t>
            </a:r>
          </a:p>
          <a:p>
            <a:r>
              <a:rPr lang="en-US" b="1" dirty="0"/>
              <a:t>Currently we are at scenario development phase with plans to adopt the RTP in 2022.</a:t>
            </a:r>
          </a:p>
        </p:txBody>
      </p:sp>
      <p:sp>
        <p:nvSpPr>
          <p:cNvPr id="4" name="Slide Number Placeholder 3"/>
          <p:cNvSpPr>
            <a:spLocks noGrp="1"/>
          </p:cNvSpPr>
          <p:nvPr>
            <p:ph type="sldNum" sz="quarter" idx="10"/>
          </p:nvPr>
        </p:nvSpPr>
        <p:spPr/>
        <p:txBody>
          <a:bodyPr/>
          <a:lstStyle/>
          <a:p>
            <a:fld id="{725F1B7A-520E-4FA2-8C24-4E83F66A4D41}" type="slidenum">
              <a:rPr lang="en-US" smtClean="0"/>
              <a:t>23</a:t>
            </a:fld>
            <a:endParaRPr lang="en-US"/>
          </a:p>
        </p:txBody>
      </p:sp>
    </p:spTree>
    <p:extLst>
      <p:ext uri="{BB962C8B-B14F-4D97-AF65-F5344CB8AC3E}">
        <p14:creationId xmlns:p14="http://schemas.microsoft.com/office/powerpoint/2010/main" val="4193077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D5D97C-5A59-4B99-A9E9-584F6FCAB07A}" type="slidenum">
              <a:rPr lang="en-US" smtClean="0"/>
              <a:t>24</a:t>
            </a:fld>
            <a:endParaRPr lang="en-US"/>
          </a:p>
        </p:txBody>
      </p:sp>
    </p:spTree>
    <p:extLst>
      <p:ext uri="{BB962C8B-B14F-4D97-AF65-F5344CB8AC3E}">
        <p14:creationId xmlns:p14="http://schemas.microsoft.com/office/powerpoint/2010/main" val="1908185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Public participation and input is an important part of the regional planning process. Thank you for being here and for engaging with SJCOG about</a:t>
            </a:r>
            <a:r>
              <a:rPr lang="en-US" b="1" baseline="0" dirty="0"/>
              <a:t> the future of the region. </a:t>
            </a:r>
          </a:p>
          <a:p>
            <a:r>
              <a:rPr lang="en-US" b="1" baseline="0" dirty="0"/>
              <a:t>Your feedback tonight will be shared with our Board of Directors, who will then take what you’ve shared into consideration as they deliberate the investment strategies, funding policies that will shape the next 20 years of San Joaquin County. </a:t>
            </a:r>
          </a:p>
          <a:p>
            <a:r>
              <a:rPr lang="en-US" b="1" baseline="0" dirty="0"/>
              <a:t>This workshop will not be the only opportunity to share your ideas with staff and the board, there will be more through 2021 and 2022 .</a:t>
            </a:r>
          </a:p>
        </p:txBody>
      </p:sp>
      <p:sp>
        <p:nvSpPr>
          <p:cNvPr id="4" name="Slide Number Placeholder 3"/>
          <p:cNvSpPr>
            <a:spLocks noGrp="1"/>
          </p:cNvSpPr>
          <p:nvPr>
            <p:ph type="sldNum" sz="quarter" idx="10"/>
          </p:nvPr>
        </p:nvSpPr>
        <p:spPr/>
        <p:txBody>
          <a:bodyPr/>
          <a:lstStyle/>
          <a:p>
            <a:fld id="{725F1B7A-520E-4FA2-8C24-4E83F66A4D41}" type="slidenum">
              <a:rPr lang="en-US" smtClean="0"/>
              <a:t>25</a:t>
            </a:fld>
            <a:endParaRPr lang="en-US"/>
          </a:p>
        </p:txBody>
      </p:sp>
    </p:spTree>
    <p:extLst>
      <p:ext uri="{BB962C8B-B14F-4D97-AF65-F5344CB8AC3E}">
        <p14:creationId xmlns:p14="http://schemas.microsoft.com/office/powerpoint/2010/main" val="3179942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wondering about</a:t>
            </a:r>
            <a:r>
              <a:rPr lang="en-US" baseline="0" dirty="0"/>
              <a:t> ways to stay plugged in or to get involved, here are 6 ways:</a:t>
            </a:r>
          </a:p>
          <a:p>
            <a:pPr marL="174708" indent="-174708">
              <a:buFontTx/>
              <a:buChar char="-"/>
            </a:pPr>
            <a:r>
              <a:rPr lang="en-US" baseline="0" dirty="0"/>
              <a:t>Sign up for notifications (if you haven’t, place a check mark next to your email address on the sign in sheet so we can add you to the list)</a:t>
            </a:r>
          </a:p>
          <a:p>
            <a:pPr marL="174708" indent="-174708">
              <a:buFontTx/>
              <a:buChar char="-"/>
            </a:pPr>
            <a:r>
              <a:rPr lang="en-US" baseline="0" dirty="0"/>
              <a:t>Attend meetings &amp; workshops about the RTP/SCS.. </a:t>
            </a:r>
          </a:p>
          <a:p>
            <a:pPr marL="174708" indent="-174708">
              <a:buFontTx/>
              <a:buChar char="-"/>
            </a:pPr>
            <a:r>
              <a:rPr lang="en-US" baseline="0" dirty="0"/>
              <a:t>Be sure to respond to the transportation needs survey</a:t>
            </a:r>
          </a:p>
          <a:p>
            <a:pPr marL="174708" indent="-174708">
              <a:buFontTx/>
              <a:buChar char="-"/>
            </a:pPr>
            <a:r>
              <a:rPr lang="en-US" baseline="0" dirty="0"/>
              <a:t>You can give comment at public hearings or </a:t>
            </a:r>
            <a:r>
              <a:rPr lang="en-US" baseline="0" dirty="0" err="1"/>
              <a:t>sjcog</a:t>
            </a:r>
            <a:r>
              <a:rPr lang="en-US" baseline="0" dirty="0"/>
              <a:t> board meetings</a:t>
            </a:r>
          </a:p>
          <a:p>
            <a:pPr marL="174708" indent="-174708">
              <a:buFontTx/>
              <a:buChar char="-"/>
            </a:pPr>
            <a:r>
              <a:rPr lang="en-US" baseline="0" dirty="0"/>
              <a:t>Invite SJCOG to your community events</a:t>
            </a:r>
            <a:endParaRPr lang="en-US" dirty="0"/>
          </a:p>
        </p:txBody>
      </p:sp>
      <p:sp>
        <p:nvSpPr>
          <p:cNvPr id="4" name="Slide Number Placeholder 3"/>
          <p:cNvSpPr>
            <a:spLocks noGrp="1"/>
          </p:cNvSpPr>
          <p:nvPr>
            <p:ph type="sldNum" sz="quarter" idx="10"/>
          </p:nvPr>
        </p:nvSpPr>
        <p:spPr/>
        <p:txBody>
          <a:bodyPr/>
          <a:lstStyle/>
          <a:p>
            <a:fld id="{725F1B7A-520E-4FA2-8C24-4E83F66A4D41}" type="slidenum">
              <a:rPr lang="en-US" smtClean="0"/>
              <a:t>26</a:t>
            </a:fld>
            <a:endParaRPr lang="en-US"/>
          </a:p>
        </p:txBody>
      </p:sp>
    </p:spTree>
    <p:extLst>
      <p:ext uri="{BB962C8B-B14F-4D97-AF65-F5344CB8AC3E}">
        <p14:creationId xmlns:p14="http://schemas.microsoft.com/office/powerpoint/2010/main" val="124229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SJCOG recently announced a mini grant that will conduct outreach </a:t>
            </a:r>
            <a:r>
              <a:rPr lang="en-US" sz="1200" b="0" i="0" kern="1200" dirty="0" err="1">
                <a:solidFill>
                  <a:schemeClr val="tx1"/>
                </a:solidFill>
                <a:effectLst/>
                <a:latin typeface="+mn-lt"/>
                <a:ea typeface="+mn-ea"/>
                <a:cs typeface="+mn-cs"/>
              </a:rPr>
              <a:t>acitivities</a:t>
            </a:r>
            <a:r>
              <a:rPr lang="en-US" sz="1200" b="0" i="0" kern="1200" dirty="0">
                <a:solidFill>
                  <a:schemeClr val="tx1"/>
                </a:solidFill>
                <a:effectLst/>
                <a:latin typeface="+mn-lt"/>
                <a:ea typeface="+mn-ea"/>
                <a:cs typeface="+mn-cs"/>
              </a:rPr>
              <a:t> with the public about the RTP.</a:t>
            </a:r>
          </a:p>
          <a:p>
            <a:pPr rtl="0" fontAlgn="base"/>
            <a:r>
              <a:rPr lang="en-US" sz="1200" b="0" i="0" kern="1200" dirty="0">
                <a:solidFill>
                  <a:schemeClr val="tx1"/>
                </a:solidFill>
                <a:effectLst/>
                <a:latin typeface="+mn-lt"/>
                <a:ea typeface="+mn-ea"/>
                <a:cs typeface="+mn-cs"/>
              </a:rPr>
              <a:t>The grant is up to $5000 and we are looking for assistance from community-based organizations, faith-based organizations, youth-serving institutions,. to </a:t>
            </a:r>
            <a:r>
              <a:rPr lang="en-US" sz="1200" b="0" i="0" kern="1200" dirty="0" err="1">
                <a:solidFill>
                  <a:schemeClr val="tx1"/>
                </a:solidFill>
                <a:effectLst/>
                <a:latin typeface="+mn-lt"/>
                <a:ea typeface="+mn-ea"/>
                <a:cs typeface="+mn-cs"/>
              </a:rPr>
              <a:t>gatherg</a:t>
            </a:r>
            <a:r>
              <a:rPr lang="en-US" sz="1200" b="0" i="0" kern="1200" dirty="0">
                <a:solidFill>
                  <a:schemeClr val="tx1"/>
                </a:solidFill>
                <a:effectLst/>
                <a:latin typeface="+mn-lt"/>
                <a:ea typeface="+mn-ea"/>
                <a:cs typeface="+mn-cs"/>
              </a:rPr>
              <a:t> public input into the preparation of the 2022 RTP/SCS. </a:t>
            </a:r>
          </a:p>
          <a:p>
            <a:pPr rtl="0" fontAlgn="base"/>
            <a:r>
              <a:rPr lang="en-US" sz="1200" b="0" i="0" kern="1200" dirty="0">
                <a:solidFill>
                  <a:schemeClr val="tx1"/>
                </a:solidFill>
                <a:effectLst/>
                <a:latin typeface="+mn-lt"/>
                <a:ea typeface="+mn-ea"/>
                <a:cs typeface="+mn-cs"/>
              </a:rPr>
              <a: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25F1B7A-520E-4FA2-8C24-4E83F66A4D41}" type="slidenum">
              <a:rPr lang="en-US" smtClean="0"/>
              <a:t>27</a:t>
            </a:fld>
            <a:endParaRPr lang="en-US"/>
          </a:p>
        </p:txBody>
      </p:sp>
    </p:spTree>
    <p:extLst>
      <p:ext uri="{BB962C8B-B14F-4D97-AF65-F5344CB8AC3E}">
        <p14:creationId xmlns:p14="http://schemas.microsoft.com/office/powerpoint/2010/main" val="3875908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early may We are launching a short survey to provide feedback about the different ways you get around San Joaquin County. </a:t>
            </a:r>
          </a:p>
        </p:txBody>
      </p:sp>
      <p:sp>
        <p:nvSpPr>
          <p:cNvPr id="4" name="Slide Number Placeholder 3"/>
          <p:cNvSpPr>
            <a:spLocks noGrp="1"/>
          </p:cNvSpPr>
          <p:nvPr>
            <p:ph type="sldNum" sz="quarter" idx="10"/>
          </p:nvPr>
        </p:nvSpPr>
        <p:spPr/>
        <p:txBody>
          <a:bodyPr/>
          <a:lstStyle/>
          <a:p>
            <a:fld id="{725F1B7A-520E-4FA2-8C24-4E83F66A4D41}" type="slidenum">
              <a:rPr lang="en-US" smtClean="0"/>
              <a:t>28</a:t>
            </a:fld>
            <a:endParaRPr lang="en-US"/>
          </a:p>
        </p:txBody>
      </p:sp>
    </p:spTree>
    <p:extLst>
      <p:ext uri="{BB962C8B-B14F-4D97-AF65-F5344CB8AC3E}">
        <p14:creationId xmlns:p14="http://schemas.microsoft.com/office/powerpoint/2010/main" val="3217360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874EE8-44E2-4892-91DA-D8E275F21EA8}" type="slidenum">
              <a:rPr lang="en-US" smtClean="0"/>
              <a:t>29</a:t>
            </a:fld>
            <a:endParaRPr lang="en-US"/>
          </a:p>
        </p:txBody>
      </p:sp>
    </p:spTree>
    <p:extLst>
      <p:ext uri="{BB962C8B-B14F-4D97-AF65-F5344CB8AC3E}">
        <p14:creationId xmlns:p14="http://schemas.microsoft.com/office/powerpoint/2010/main" val="2222294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My goal today is to teach you more about our agency and how we plan for our transportation needs and identify projects to improve the transportation network. Today I will be presenting an overview of what the Regional Transportation Plan is, who administers and prepares it, and inform you of opportunities to get involved. </a:t>
            </a:r>
          </a:p>
          <a:p>
            <a:endParaRPr lang="en-US" sz="16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kern="1200" dirty="0">
                <a:solidFill>
                  <a:schemeClr val="tx1"/>
                </a:solidFill>
                <a:effectLst/>
                <a:latin typeface="+mn-lt"/>
                <a:ea typeface="+mn-ea"/>
                <a:cs typeface="+mn-cs"/>
              </a:rPr>
              <a:t>Before diving in, I want to explain what transportation planning is as it is the core of our work. Transportation planning provides the information, tools, and public involvement needed for improving transportation system performance. It is continuous process that requires monitoring of the system’s performance and conditions</a:t>
            </a:r>
            <a:endParaRPr lang="en-US" sz="1600" b="1" dirty="0"/>
          </a:p>
        </p:txBody>
      </p:sp>
      <p:sp>
        <p:nvSpPr>
          <p:cNvPr id="4" name="Slide Number Placeholder 3"/>
          <p:cNvSpPr>
            <a:spLocks noGrp="1"/>
          </p:cNvSpPr>
          <p:nvPr>
            <p:ph type="sldNum" sz="quarter" idx="10"/>
          </p:nvPr>
        </p:nvSpPr>
        <p:spPr/>
        <p:txBody>
          <a:bodyPr/>
          <a:lstStyle/>
          <a:p>
            <a:fld id="{DD874EE8-44E2-4892-91DA-D8E275F21EA8}" type="slidenum">
              <a:rPr lang="en-US" smtClean="0"/>
              <a:t>3</a:t>
            </a:fld>
            <a:endParaRPr lang="en-US"/>
          </a:p>
        </p:txBody>
      </p:sp>
    </p:spTree>
    <p:extLst>
      <p:ext uri="{BB962C8B-B14F-4D97-AF65-F5344CB8AC3E}">
        <p14:creationId xmlns:p14="http://schemas.microsoft.com/office/powerpoint/2010/main" val="3760657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very much for your time and attention.</a:t>
            </a:r>
          </a:p>
        </p:txBody>
      </p:sp>
      <p:sp>
        <p:nvSpPr>
          <p:cNvPr id="4" name="Slide Number Placeholder 3"/>
          <p:cNvSpPr>
            <a:spLocks noGrp="1"/>
          </p:cNvSpPr>
          <p:nvPr>
            <p:ph type="sldNum" sz="quarter" idx="10"/>
          </p:nvPr>
        </p:nvSpPr>
        <p:spPr/>
        <p:txBody>
          <a:bodyPr/>
          <a:lstStyle/>
          <a:p>
            <a:fld id="{725F1B7A-520E-4FA2-8C24-4E83F66A4D41}" type="slidenum">
              <a:rPr lang="en-US" smtClean="0"/>
              <a:t>30</a:t>
            </a:fld>
            <a:endParaRPr lang="en-US"/>
          </a:p>
        </p:txBody>
      </p:sp>
    </p:spTree>
    <p:extLst>
      <p:ext uri="{BB962C8B-B14F-4D97-AF65-F5344CB8AC3E}">
        <p14:creationId xmlns:p14="http://schemas.microsoft.com/office/powerpoint/2010/main" val="2415838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Envision 2050 update image</a:t>
            </a:r>
          </a:p>
        </p:txBody>
      </p:sp>
      <p:sp>
        <p:nvSpPr>
          <p:cNvPr id="4" name="Slide Number Placeholder 3"/>
          <p:cNvSpPr>
            <a:spLocks noGrp="1"/>
          </p:cNvSpPr>
          <p:nvPr>
            <p:ph type="sldNum" sz="quarter" idx="10"/>
          </p:nvPr>
        </p:nvSpPr>
        <p:spPr/>
        <p:txBody>
          <a:bodyPr/>
          <a:lstStyle/>
          <a:p>
            <a:fld id="{725F1B7A-520E-4FA2-8C24-4E83F66A4D41}" type="slidenum">
              <a:rPr lang="en-US" smtClean="0"/>
              <a:t>31</a:t>
            </a:fld>
            <a:endParaRPr lang="en-US"/>
          </a:p>
        </p:txBody>
      </p:sp>
    </p:spTree>
    <p:extLst>
      <p:ext uri="{BB962C8B-B14F-4D97-AF65-F5344CB8AC3E}">
        <p14:creationId xmlns:p14="http://schemas.microsoft.com/office/powerpoint/2010/main" val="1414363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As I mentioned, I work for the San Joaquin Council of Governments. </a:t>
            </a:r>
          </a:p>
          <a:p>
            <a:r>
              <a:rPr lang="en-US" sz="1200" b="0" i="0" u="none" strike="noStrike" kern="1200" dirty="0">
                <a:solidFill>
                  <a:schemeClr val="tx1"/>
                </a:solidFill>
                <a:effectLst/>
                <a:latin typeface="+mn-lt"/>
                <a:ea typeface="+mn-ea"/>
                <a:cs typeface="+mn-cs"/>
              </a:rPr>
              <a:t>As a regional convener, SJCOG has many roles as an agency. Federally designated as a Metropolitan Planning Organization (MPO), SJCOG is comprised of a policy board to carry out transportation planning processes. Similar to MPO responsibilities, SJCOG is also a state designated Regional Transportation Planning Agency (RTPA). RTPAs are also responsible for carrying out transportation planning processes and planning documents. Unrelated to transportation planning, SJCOG is an active Joint Powers Authority (JPA). Created in 1968, SJCOG’s role as a JPA is to foster intergovernmental coordination within San Joaquin County, neighboring jurisdictions, the other regional agencies in San Joaquin Valley, the state of California, and various Federal agencies. Lastly, SJCOG is a Council of Governments (COG), which allows for governance of regional and interlocal issues. The purpose of a COG is to establish a consensus about the needs of an area and the actions needed to solve local, regional, and interlocal problems. While a large portion of SJCOG’s role is related to transportation, SJCOG also carries out a number of activities not related to transportation, such as air quality management, regional planning studies, census data, or regional housing.</a:t>
            </a: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Regarding regional housing, SJCOG promotes strategies to increase the supply of, and ensure access to, a variety of housing choices for all residents of the region.  As the designated Regional Transportation Planning Agency for San Joaquin County, SJCOG’s role is to administer and allocate  federal funds for public transit and possible road and street projects, as well as adopt a Regional Transportation Plan and Sustainable Communities Strategy, which considers the integration of state and federal transportation investments with local land use planning. Additionally, the State authorizes SJCOG to determine each local jurisdiction’s “fair share” of affordable housing throughout the region.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he MPO is made up of representatives from the jurisdictions, the Board of Directors, and ex-</a:t>
            </a:r>
            <a:r>
              <a:rPr lang="en-US" sz="1200" b="1" i="0" kern="1200" dirty="0" err="1">
                <a:solidFill>
                  <a:schemeClr val="tx1"/>
                </a:solidFill>
                <a:effectLst/>
                <a:latin typeface="+mn-lt"/>
                <a:ea typeface="+mn-ea"/>
                <a:cs typeface="+mn-cs"/>
              </a:rPr>
              <a:t>oficio</a:t>
            </a:r>
            <a:r>
              <a:rPr lang="en-US" sz="1200" b="1" i="0" kern="1200" dirty="0">
                <a:solidFill>
                  <a:schemeClr val="tx1"/>
                </a:solidFill>
                <a:effectLst/>
                <a:latin typeface="+mn-lt"/>
                <a:ea typeface="+mn-ea"/>
                <a:cs typeface="+mn-cs"/>
              </a:rPr>
              <a:t> members. The Board of Directors is composed of Mayors, Council members, district supervisors. The Board includes ex-</a:t>
            </a:r>
            <a:r>
              <a:rPr lang="en-US" sz="1200" b="1" i="0" kern="1200" dirty="0" err="1">
                <a:solidFill>
                  <a:schemeClr val="tx1"/>
                </a:solidFill>
                <a:effectLst/>
                <a:latin typeface="+mn-lt"/>
                <a:ea typeface="+mn-ea"/>
                <a:cs typeface="+mn-cs"/>
              </a:rPr>
              <a:t>oficio</a:t>
            </a:r>
            <a:r>
              <a:rPr lang="en-US" sz="1200" b="1" i="0" kern="1200" dirty="0">
                <a:solidFill>
                  <a:schemeClr val="tx1"/>
                </a:solidFill>
                <a:effectLst/>
                <a:latin typeface="+mn-lt"/>
                <a:ea typeface="+mn-ea"/>
                <a:cs typeface="+mn-cs"/>
              </a:rPr>
              <a:t> members, that cannot vote. They are representatives from Caltrans, San Joaquin Regional Transportation District, and the Port of Stockton. The Board of Directors establishes transportation policies and programs by approving funding to build transportation improvements.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Transportation planning is about more than transportation. It includes Land use, the Clean Air Act and air quality standards, Americans with disabilities act, habitat conservation, census data and environmental justice issues. SJCOG works with public committees and task forces, made up of citizens and community groups, and attends workshops and public forums, providing input on planning decisions. Successful transportation planning is predicated upon coordination and feedback from multiple stakeholders,</a:t>
            </a:r>
          </a:p>
          <a:p>
            <a:r>
              <a:rPr lang="en-US" sz="1200" b="1" i="0" kern="1200" dirty="0">
                <a:solidFill>
                  <a:schemeClr val="tx1"/>
                </a:solidFill>
                <a:effectLst/>
                <a:latin typeface="+mn-lt"/>
                <a:ea typeface="+mn-ea"/>
                <a:cs typeface="+mn-cs"/>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One of SJCOG’s many responsibilities is to prepare and administer the Regional Transportation Plan which will be the focus of this presentation.</a:t>
            </a:r>
          </a:p>
          <a:p>
            <a:pPr algn="l"/>
            <a:br>
              <a:rPr lang="en-US" dirty="0"/>
            </a:br>
            <a:endParaRPr lang="en-US" sz="1200" b="0" i="0" kern="1200" dirty="0">
              <a:solidFill>
                <a:schemeClr val="tx1"/>
              </a:solidFill>
              <a:effectLst/>
              <a:latin typeface="+mn-lt"/>
              <a:ea typeface="+mn-ea"/>
              <a:cs typeface="+mn-cs"/>
            </a:endParaRPr>
          </a:p>
          <a:p>
            <a:pPr algn="l"/>
            <a:br>
              <a:rPr lang="en-US" dirty="0"/>
            </a:br>
            <a:endParaRPr lang="en-US" baseline="0" dirty="0"/>
          </a:p>
        </p:txBody>
      </p:sp>
      <p:sp>
        <p:nvSpPr>
          <p:cNvPr id="4" name="Slide Number Placeholder 3"/>
          <p:cNvSpPr>
            <a:spLocks noGrp="1"/>
          </p:cNvSpPr>
          <p:nvPr>
            <p:ph type="sldNum" sz="quarter" idx="10"/>
          </p:nvPr>
        </p:nvSpPr>
        <p:spPr/>
        <p:txBody>
          <a:bodyPr/>
          <a:lstStyle/>
          <a:p>
            <a:fld id="{725F1B7A-520E-4FA2-8C24-4E83F66A4D41}" type="slidenum">
              <a:rPr lang="en-US" smtClean="0"/>
              <a:t>4</a:t>
            </a:fld>
            <a:endParaRPr lang="en-US"/>
          </a:p>
        </p:txBody>
      </p:sp>
    </p:spTree>
    <p:extLst>
      <p:ext uri="{BB962C8B-B14F-4D97-AF65-F5344CB8AC3E}">
        <p14:creationId xmlns:p14="http://schemas.microsoft.com/office/powerpoint/2010/main" val="1972384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The Regional Transportation Plan  is a state and federally required document that serves as a long-term framework of a region’s transportation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The plan is a shared vision for all of the cities and the county that considers multiple methods of transportation and land use , a revenue and investment plan, and transportation projects. The plan is prepared with input from interested parties </a:t>
            </a:r>
            <a:r>
              <a:rPr lang="en-US" b="1" dirty="0"/>
              <a:t>and provides reasonable opportunities for these parties to comment on the content of the RTP.</a:t>
            </a: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The plan covers over 20 years of efforts to improve mobility through transportation infrastructure projects and strategies that is updated every four years. By updating the document every 4 years we can look at the previous RTP and </a:t>
            </a:r>
            <a:r>
              <a:rPr lang="en-US" sz="1200" b="1" baseline="0" dirty="0"/>
              <a:t>measure how we’ve done and identify the challenges to successful implementation.</a:t>
            </a: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The RTP identifies and analyzes transportation needs based on four key planning assumptions.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These assumptions are transportation options, regional growth, plan benefits, and balanced funding.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Regional growth takes into account the latest population and employment trends to make travel projections.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The benefits of the plan refers to goals for improved air quality, economic development, and environmental benefits that arise from a more efficient and well planned transportation system. The plan includes air quality and greenhouse gas targets that can improve health and quality of life through cleaner air.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Transportation options refers to multiple ways to move both people and goods through the region setting current and future regional transportation priorities.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 healthy transit system has a diverse offering of travel options whether you get around by car, on transit, walk or ride a bike.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The Plan works to improve your mobility in the region and serves as a guide for achieving balanced investment in all modes of transportation.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The funding plan is a very important component of the RTP as projects much be listed in the RTP to receive federal and state transportation money. The funding plan must also be constrained, meaning that the money we are planning to spend must equal the revenue we are expecting to receive from state, federal, and local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Cost effectiveness and short- and long-term availability of funding</a:t>
            </a: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endParaRPr lang="en-US" b="1" dirty="0"/>
          </a:p>
          <a:p>
            <a:endParaRPr lang="en-US" b="1" dirty="0"/>
          </a:p>
          <a:p>
            <a:endParaRPr lang="en-US" sz="1400" baseline="0" dirty="0"/>
          </a:p>
          <a:p>
            <a:endParaRPr lang="en-US" sz="1400" baseline="0" dirty="0"/>
          </a:p>
          <a:p>
            <a:endParaRPr lang="en-US" sz="1400" dirty="0"/>
          </a:p>
          <a:p>
            <a:pPr marL="174708" indent="-174708">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DD874EE8-44E2-4892-91DA-D8E275F21EA8}" type="slidenum">
              <a:rPr lang="en-US" smtClean="0"/>
              <a:t>5</a:t>
            </a:fld>
            <a:endParaRPr lang="en-US"/>
          </a:p>
        </p:txBody>
      </p:sp>
    </p:spTree>
    <p:extLst>
      <p:ext uri="{BB962C8B-B14F-4D97-AF65-F5344CB8AC3E}">
        <p14:creationId xmlns:p14="http://schemas.microsoft.com/office/powerpoint/2010/main" val="3763988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D5D97C-5A59-4B99-A9E9-584F6FCAB07A}" type="slidenum">
              <a:rPr lang="en-US" smtClean="0"/>
              <a:t>6</a:t>
            </a:fld>
            <a:endParaRPr lang="en-US"/>
          </a:p>
        </p:txBody>
      </p:sp>
    </p:spTree>
    <p:extLst>
      <p:ext uri="{BB962C8B-B14F-4D97-AF65-F5344CB8AC3E}">
        <p14:creationId xmlns:p14="http://schemas.microsoft.com/office/powerpoint/2010/main" val="2490876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RTP is broken down into the Policy Element, the Sustainable Communities strategy, the financial element and the action element.</a:t>
            </a:r>
          </a:p>
          <a:p>
            <a:r>
              <a:rPr lang="en-US" dirty="0"/>
              <a:t>In the next following slides I will explain SJCOG’s RTP strategies and examples of how we are implementing these strategies. I will also go into greater detail about the financial portion of the RTP and the various sources of funding available to MPOs. Lastly, I will explain the Sustainable Communities Strategy</a:t>
            </a:r>
          </a:p>
        </p:txBody>
      </p:sp>
      <p:sp>
        <p:nvSpPr>
          <p:cNvPr id="4" name="Slide Number Placeholder 3"/>
          <p:cNvSpPr>
            <a:spLocks noGrp="1"/>
          </p:cNvSpPr>
          <p:nvPr>
            <p:ph type="sldNum" sz="quarter" idx="10"/>
          </p:nvPr>
        </p:nvSpPr>
        <p:spPr/>
        <p:txBody>
          <a:bodyPr/>
          <a:lstStyle/>
          <a:p>
            <a:fld id="{DD874EE8-44E2-4892-91DA-D8E275F21EA8}" type="slidenum">
              <a:rPr lang="en-US" smtClean="0"/>
              <a:t>7</a:t>
            </a:fld>
            <a:endParaRPr lang="en-US"/>
          </a:p>
        </p:txBody>
      </p:sp>
    </p:spTree>
    <p:extLst>
      <p:ext uri="{BB962C8B-B14F-4D97-AF65-F5344CB8AC3E}">
        <p14:creationId xmlns:p14="http://schemas.microsoft.com/office/powerpoint/2010/main" val="2559802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the following four slides, the RTP’s strategies are listed on the left side of the chart. The RTP seeks to maximize mobility by improving the transportation to be more efficient and affordable. </a:t>
            </a:r>
          </a:p>
          <a:p>
            <a:r>
              <a:rPr lang="en-US" b="1" dirty="0"/>
              <a:t>An example of SJCOG implementing this strategy is the Unmet Transit Needs </a:t>
            </a:r>
            <a:r>
              <a:rPr lang="en-US" b="1" dirty="0" err="1"/>
              <a:t>assessement</a:t>
            </a:r>
            <a:r>
              <a:rPr lang="en-US" b="1" dirty="0"/>
              <a:t> we perform every year that uses input from community groups and RTD to find gaps in public transit.</a:t>
            </a:r>
          </a:p>
          <a:p>
            <a:r>
              <a:rPr lang="en-US" b="1" dirty="0"/>
              <a:t>SJCOG works towards preserving the existing transportation system by using innovative strategies. This is demonstrated with our funding of I-5 and I-205 HOV lanes, bridge retrofits, and ramp metering.</a:t>
            </a:r>
          </a:p>
        </p:txBody>
      </p:sp>
      <p:sp>
        <p:nvSpPr>
          <p:cNvPr id="4" name="Slide Number Placeholder 3"/>
          <p:cNvSpPr>
            <a:spLocks noGrp="1"/>
          </p:cNvSpPr>
          <p:nvPr>
            <p:ph type="sldNum" sz="quarter" idx="10"/>
          </p:nvPr>
        </p:nvSpPr>
        <p:spPr/>
        <p:txBody>
          <a:bodyPr/>
          <a:lstStyle/>
          <a:p>
            <a:fld id="{DD874EE8-44E2-4892-91DA-D8E275F21EA8}" type="slidenum">
              <a:rPr lang="en-US" smtClean="0"/>
              <a:t>8</a:t>
            </a:fld>
            <a:endParaRPr lang="en-US"/>
          </a:p>
        </p:txBody>
      </p:sp>
    </p:spTree>
    <p:extLst>
      <p:ext uri="{BB962C8B-B14F-4D97-AF65-F5344CB8AC3E}">
        <p14:creationId xmlns:p14="http://schemas.microsoft.com/office/powerpoint/2010/main" val="837187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D5D97C-5A59-4B99-A9E9-584F6FCAB07A}" type="slidenum">
              <a:rPr lang="en-US" smtClean="0"/>
              <a:t>9</a:t>
            </a:fld>
            <a:endParaRPr lang="en-US"/>
          </a:p>
        </p:txBody>
      </p:sp>
    </p:spTree>
    <p:extLst>
      <p:ext uri="{BB962C8B-B14F-4D97-AF65-F5344CB8AC3E}">
        <p14:creationId xmlns:p14="http://schemas.microsoft.com/office/powerpoint/2010/main" val="3517322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7F4F3-381E-4DB5-A4A0-222FD87D56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6DEC90-17DB-4645-B59F-4D10FEE6D8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E1CE07-D140-40EB-AFDC-5D526C76CE4B}"/>
              </a:ext>
            </a:extLst>
          </p:cNvPr>
          <p:cNvSpPr>
            <a:spLocks noGrp="1"/>
          </p:cNvSpPr>
          <p:nvPr>
            <p:ph type="dt" sz="half" idx="10"/>
          </p:nvPr>
        </p:nvSpPr>
        <p:spPr/>
        <p:txBody>
          <a:bodyPr/>
          <a:lstStyle/>
          <a:p>
            <a:fld id="{AF142F32-C536-48FF-98CC-5DE56632E0AC}" type="datetimeFigureOut">
              <a:rPr lang="en-US" smtClean="0"/>
              <a:t>4/27/20</a:t>
            </a:fld>
            <a:endParaRPr lang="en-US"/>
          </a:p>
        </p:txBody>
      </p:sp>
      <p:sp>
        <p:nvSpPr>
          <p:cNvPr id="5" name="Footer Placeholder 4">
            <a:extLst>
              <a:ext uri="{FF2B5EF4-FFF2-40B4-BE49-F238E27FC236}">
                <a16:creationId xmlns:a16="http://schemas.microsoft.com/office/drawing/2014/main" id="{F13A1B04-2D38-4DF3-826D-4D9D52998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261F96-C774-4E5D-8C18-45FE4CB48941}"/>
              </a:ext>
            </a:extLst>
          </p:cNvPr>
          <p:cNvSpPr>
            <a:spLocks noGrp="1"/>
          </p:cNvSpPr>
          <p:nvPr>
            <p:ph type="sldNum" sz="quarter" idx="12"/>
          </p:nvPr>
        </p:nvSpPr>
        <p:spPr/>
        <p:txBody>
          <a:bodyPr/>
          <a:lstStyle/>
          <a:p>
            <a:fld id="{8E0A7D5C-954D-46E6-8F98-38BE4EA2E119}" type="slidenum">
              <a:rPr lang="en-US" smtClean="0"/>
              <a:t>‹#›</a:t>
            </a:fld>
            <a:endParaRPr lang="en-US"/>
          </a:p>
        </p:txBody>
      </p:sp>
    </p:spTree>
    <p:extLst>
      <p:ext uri="{BB962C8B-B14F-4D97-AF65-F5344CB8AC3E}">
        <p14:creationId xmlns:p14="http://schemas.microsoft.com/office/powerpoint/2010/main" val="19900184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A2207-245C-4DE6-BB75-7376D8ED7C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E57134-3144-4C29-A1F1-A3ED65E5A1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B3DF3-B0C4-4F36-9965-BA9168335326}"/>
              </a:ext>
            </a:extLst>
          </p:cNvPr>
          <p:cNvSpPr>
            <a:spLocks noGrp="1"/>
          </p:cNvSpPr>
          <p:nvPr>
            <p:ph type="dt" sz="half" idx="10"/>
          </p:nvPr>
        </p:nvSpPr>
        <p:spPr/>
        <p:txBody>
          <a:bodyPr/>
          <a:lstStyle/>
          <a:p>
            <a:fld id="{AF142F32-C536-48FF-98CC-5DE56632E0AC}" type="datetimeFigureOut">
              <a:rPr lang="en-US" smtClean="0"/>
              <a:t>4/27/20</a:t>
            </a:fld>
            <a:endParaRPr lang="en-US"/>
          </a:p>
        </p:txBody>
      </p:sp>
      <p:sp>
        <p:nvSpPr>
          <p:cNvPr id="5" name="Footer Placeholder 4">
            <a:extLst>
              <a:ext uri="{FF2B5EF4-FFF2-40B4-BE49-F238E27FC236}">
                <a16:creationId xmlns:a16="http://schemas.microsoft.com/office/drawing/2014/main" id="{F221EF64-3BC0-47F8-A743-898F7D256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6BA9A-5E15-4E35-89A7-4EF79B0B8F63}"/>
              </a:ext>
            </a:extLst>
          </p:cNvPr>
          <p:cNvSpPr>
            <a:spLocks noGrp="1"/>
          </p:cNvSpPr>
          <p:nvPr>
            <p:ph type="sldNum" sz="quarter" idx="12"/>
          </p:nvPr>
        </p:nvSpPr>
        <p:spPr/>
        <p:txBody>
          <a:bodyPr/>
          <a:lstStyle/>
          <a:p>
            <a:fld id="{8E0A7D5C-954D-46E6-8F98-38BE4EA2E119}" type="slidenum">
              <a:rPr lang="en-US" smtClean="0"/>
              <a:t>‹#›</a:t>
            </a:fld>
            <a:endParaRPr lang="en-US"/>
          </a:p>
        </p:txBody>
      </p:sp>
    </p:spTree>
    <p:extLst>
      <p:ext uri="{BB962C8B-B14F-4D97-AF65-F5344CB8AC3E}">
        <p14:creationId xmlns:p14="http://schemas.microsoft.com/office/powerpoint/2010/main" val="11533392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9834B1-9428-4E20-94B3-E878D87753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AA3A3D-504A-48E4-B518-B60C67175B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4E2DD-7197-4E98-AAC3-6831754E584D}"/>
              </a:ext>
            </a:extLst>
          </p:cNvPr>
          <p:cNvSpPr>
            <a:spLocks noGrp="1"/>
          </p:cNvSpPr>
          <p:nvPr>
            <p:ph type="dt" sz="half" idx="10"/>
          </p:nvPr>
        </p:nvSpPr>
        <p:spPr/>
        <p:txBody>
          <a:bodyPr/>
          <a:lstStyle/>
          <a:p>
            <a:fld id="{AF142F32-C536-48FF-98CC-5DE56632E0AC}" type="datetimeFigureOut">
              <a:rPr lang="en-US" smtClean="0"/>
              <a:t>4/27/20</a:t>
            </a:fld>
            <a:endParaRPr lang="en-US"/>
          </a:p>
        </p:txBody>
      </p:sp>
      <p:sp>
        <p:nvSpPr>
          <p:cNvPr id="5" name="Footer Placeholder 4">
            <a:extLst>
              <a:ext uri="{FF2B5EF4-FFF2-40B4-BE49-F238E27FC236}">
                <a16:creationId xmlns:a16="http://schemas.microsoft.com/office/drawing/2014/main" id="{1A5AB58C-01C8-42D5-8795-76ED5C02A4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CC9FEF-8294-435F-9635-F6F6AF226EF7}"/>
              </a:ext>
            </a:extLst>
          </p:cNvPr>
          <p:cNvSpPr>
            <a:spLocks noGrp="1"/>
          </p:cNvSpPr>
          <p:nvPr>
            <p:ph type="sldNum" sz="quarter" idx="12"/>
          </p:nvPr>
        </p:nvSpPr>
        <p:spPr/>
        <p:txBody>
          <a:bodyPr/>
          <a:lstStyle/>
          <a:p>
            <a:fld id="{8E0A7D5C-954D-46E6-8F98-38BE4EA2E119}" type="slidenum">
              <a:rPr lang="en-US" smtClean="0"/>
              <a:t>‹#›</a:t>
            </a:fld>
            <a:endParaRPr lang="en-US"/>
          </a:p>
        </p:txBody>
      </p:sp>
    </p:spTree>
    <p:extLst>
      <p:ext uri="{BB962C8B-B14F-4D97-AF65-F5344CB8AC3E}">
        <p14:creationId xmlns:p14="http://schemas.microsoft.com/office/powerpoint/2010/main" val="33311640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1"/>
          <p:cNvSpPr/>
          <p:nvPr userDrawn="1"/>
        </p:nvSpPr>
        <p:spPr>
          <a:xfrm>
            <a:off x="0" y="0"/>
            <a:ext cx="2809702" cy="5915025"/>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Content Placeholder 12"/>
          <p:cNvSpPr>
            <a:spLocks noGrp="1"/>
          </p:cNvSpPr>
          <p:nvPr>
            <p:ph sz="quarter" idx="13"/>
          </p:nvPr>
        </p:nvSpPr>
        <p:spPr>
          <a:xfrm>
            <a:off x="2809875" y="1546225"/>
            <a:ext cx="9382125" cy="42306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quarter" idx="14"/>
          </p:nvPr>
        </p:nvSpPr>
        <p:spPr>
          <a:xfrm>
            <a:off x="190500" y="1546225"/>
            <a:ext cx="2427288" cy="42306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p:cNvCxnSpPr/>
          <p:nvPr userDrawn="1"/>
        </p:nvCxnSpPr>
        <p:spPr>
          <a:xfrm>
            <a:off x="2919606" y="1323975"/>
            <a:ext cx="8545512" cy="0"/>
          </a:xfrm>
          <a:prstGeom prst="line">
            <a:avLst/>
          </a:prstGeom>
        </p:spPr>
        <p:style>
          <a:lnRef idx="1">
            <a:schemeClr val="accent5"/>
          </a:lnRef>
          <a:fillRef idx="0">
            <a:schemeClr val="accent5"/>
          </a:fillRef>
          <a:effectRef idx="0">
            <a:schemeClr val="accent5"/>
          </a:effectRef>
          <a:fontRef idx="minor">
            <a:schemeClr val="tx1"/>
          </a:fontRef>
        </p:style>
      </p:cxnSp>
      <p:sp>
        <p:nvSpPr>
          <p:cNvPr id="21" name="Title 20"/>
          <p:cNvSpPr>
            <a:spLocks noGrp="1"/>
          </p:cNvSpPr>
          <p:nvPr>
            <p:ph type="title"/>
          </p:nvPr>
        </p:nvSpPr>
        <p:spPr>
          <a:xfrm>
            <a:off x="2919606" y="365125"/>
            <a:ext cx="8434194" cy="1325563"/>
          </a:xfrm>
        </p:spPr>
        <p:txBody>
          <a:bodyPr/>
          <a:lstStyle/>
          <a:p>
            <a:r>
              <a:rPr lang="en-US" dirty="0"/>
              <a:t>Click to edit Master title style</a:t>
            </a:r>
          </a:p>
        </p:txBody>
      </p:sp>
      <p:sp>
        <p:nvSpPr>
          <p:cNvPr id="11" name="Rectangle 10"/>
          <p:cNvSpPr/>
          <p:nvPr userDrawn="1"/>
        </p:nvSpPr>
        <p:spPr>
          <a:xfrm>
            <a:off x="0" y="5936644"/>
            <a:ext cx="12192000" cy="9213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35530" y="6018415"/>
            <a:ext cx="372249" cy="632823"/>
          </a:xfrm>
          <a:prstGeom prst="rect">
            <a:avLst/>
          </a:prstGeom>
        </p:spPr>
      </p:pic>
      <p:sp>
        <p:nvSpPr>
          <p:cNvPr id="14" name="TextBox 13"/>
          <p:cNvSpPr txBox="1"/>
          <p:nvPr userDrawn="1"/>
        </p:nvSpPr>
        <p:spPr>
          <a:xfrm>
            <a:off x="9583651" y="5936644"/>
            <a:ext cx="2348997" cy="646331"/>
          </a:xfrm>
          <a:prstGeom prst="rect">
            <a:avLst/>
          </a:prstGeom>
          <a:noFill/>
        </p:spPr>
        <p:txBody>
          <a:bodyPr wrap="square" rtlCol="0">
            <a:spAutoFit/>
          </a:bodyPr>
          <a:lstStyle/>
          <a:p>
            <a:r>
              <a:rPr lang="en-US" sz="3600" b="1" dirty="0">
                <a:solidFill>
                  <a:schemeClr val="accent5"/>
                </a:solidFill>
              </a:rPr>
              <a:t>S  J</a:t>
            </a:r>
            <a:r>
              <a:rPr lang="en-US" sz="3600" b="1" baseline="0" dirty="0">
                <a:solidFill>
                  <a:schemeClr val="accent5"/>
                </a:solidFill>
              </a:rPr>
              <a:t> </a:t>
            </a:r>
            <a:r>
              <a:rPr lang="en-US" sz="3600" b="1" dirty="0">
                <a:solidFill>
                  <a:schemeClr val="accent5"/>
                </a:solidFill>
              </a:rPr>
              <a:t> C  O G</a:t>
            </a:r>
          </a:p>
        </p:txBody>
      </p:sp>
      <p:sp>
        <p:nvSpPr>
          <p:cNvPr id="15" name="TextBox 14"/>
          <p:cNvSpPr txBox="1"/>
          <p:nvPr userDrawn="1"/>
        </p:nvSpPr>
        <p:spPr>
          <a:xfrm>
            <a:off x="9449345" y="6444476"/>
            <a:ext cx="2510444" cy="276999"/>
          </a:xfrm>
          <a:prstGeom prst="rect">
            <a:avLst/>
          </a:prstGeom>
          <a:noFill/>
        </p:spPr>
        <p:txBody>
          <a:bodyPr wrap="square" rtlCol="0">
            <a:spAutoFit/>
          </a:bodyPr>
          <a:lstStyle/>
          <a:p>
            <a:r>
              <a:rPr lang="en-US" sz="1200" dirty="0">
                <a:solidFill>
                  <a:schemeClr val="accent5"/>
                </a:solidFill>
              </a:rPr>
              <a:t>San Joaquin Council of Governments</a:t>
            </a:r>
          </a:p>
        </p:txBody>
      </p:sp>
      <p:sp>
        <p:nvSpPr>
          <p:cNvPr id="16" name="TextBox 15"/>
          <p:cNvSpPr txBox="1"/>
          <p:nvPr userDrawn="1"/>
        </p:nvSpPr>
        <p:spPr>
          <a:xfrm>
            <a:off x="145064" y="6285294"/>
            <a:ext cx="4884821" cy="369332"/>
          </a:xfrm>
          <a:prstGeom prst="rect">
            <a:avLst/>
          </a:prstGeom>
          <a:noFill/>
        </p:spPr>
        <p:txBody>
          <a:bodyPr wrap="square" rtlCol="0">
            <a:spAutoFit/>
          </a:bodyPr>
          <a:lstStyle/>
          <a:p>
            <a:r>
              <a:rPr lang="en-US" i="1" dirty="0">
                <a:solidFill>
                  <a:schemeClr val="bg2">
                    <a:lumMod val="90000"/>
                  </a:schemeClr>
                </a:solidFill>
                <a:latin typeface="+mj-lt"/>
              </a:rPr>
              <a:t>Connecting San Joaquin</a:t>
            </a:r>
          </a:p>
        </p:txBody>
      </p:sp>
      <p:sp>
        <p:nvSpPr>
          <p:cNvPr id="18" name="TextBox 17"/>
          <p:cNvSpPr txBox="1"/>
          <p:nvPr userDrawn="1"/>
        </p:nvSpPr>
        <p:spPr>
          <a:xfrm>
            <a:off x="168442" y="5964468"/>
            <a:ext cx="7209994" cy="461665"/>
          </a:xfrm>
          <a:prstGeom prst="rect">
            <a:avLst/>
          </a:prstGeom>
          <a:noFill/>
        </p:spPr>
        <p:txBody>
          <a:bodyPr wrap="square" rtlCol="0">
            <a:spAutoFit/>
          </a:bodyPr>
          <a:lstStyle/>
          <a:p>
            <a:r>
              <a:rPr lang="en-US" sz="2400" b="1" i="0" dirty="0">
                <a:solidFill>
                  <a:schemeClr val="accent2"/>
                </a:solidFill>
                <a:latin typeface="+mj-lt"/>
              </a:rPr>
              <a:t>2018</a:t>
            </a:r>
            <a:r>
              <a:rPr lang="en-US" sz="2400" b="1" i="0" baseline="0" dirty="0">
                <a:solidFill>
                  <a:schemeClr val="accent2"/>
                </a:solidFill>
                <a:latin typeface="+mj-lt"/>
              </a:rPr>
              <a:t> RTP/SCS</a:t>
            </a:r>
            <a:endParaRPr lang="en-US" sz="2400" b="1" i="0" dirty="0">
              <a:solidFill>
                <a:schemeClr val="accent2"/>
              </a:solidFill>
              <a:latin typeface="+mj-lt"/>
            </a:endParaRPr>
          </a:p>
        </p:txBody>
      </p:sp>
    </p:spTree>
    <p:extLst>
      <p:ext uri="{BB962C8B-B14F-4D97-AF65-F5344CB8AC3E}">
        <p14:creationId xmlns:p14="http://schemas.microsoft.com/office/powerpoint/2010/main" val="13019092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D92FA-82DF-49AF-BCB1-3663537D49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2CE11-E0BF-4E1F-9425-17B2381981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22504-F5B3-42BE-9DFC-92557D1B878F}"/>
              </a:ext>
            </a:extLst>
          </p:cNvPr>
          <p:cNvSpPr>
            <a:spLocks noGrp="1"/>
          </p:cNvSpPr>
          <p:nvPr>
            <p:ph type="dt" sz="half" idx="10"/>
          </p:nvPr>
        </p:nvSpPr>
        <p:spPr/>
        <p:txBody>
          <a:bodyPr/>
          <a:lstStyle/>
          <a:p>
            <a:fld id="{AF142F32-C536-48FF-98CC-5DE56632E0AC}" type="datetimeFigureOut">
              <a:rPr lang="en-US" smtClean="0"/>
              <a:t>4/27/20</a:t>
            </a:fld>
            <a:endParaRPr lang="en-US"/>
          </a:p>
        </p:txBody>
      </p:sp>
      <p:sp>
        <p:nvSpPr>
          <p:cNvPr id="5" name="Footer Placeholder 4">
            <a:extLst>
              <a:ext uri="{FF2B5EF4-FFF2-40B4-BE49-F238E27FC236}">
                <a16:creationId xmlns:a16="http://schemas.microsoft.com/office/drawing/2014/main" id="{50578E0D-1D79-4824-8693-C08D767019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8D1A4-793A-4D5C-9400-6733F27DA411}"/>
              </a:ext>
            </a:extLst>
          </p:cNvPr>
          <p:cNvSpPr>
            <a:spLocks noGrp="1"/>
          </p:cNvSpPr>
          <p:nvPr>
            <p:ph type="sldNum" sz="quarter" idx="12"/>
          </p:nvPr>
        </p:nvSpPr>
        <p:spPr/>
        <p:txBody>
          <a:bodyPr/>
          <a:lstStyle/>
          <a:p>
            <a:fld id="{8E0A7D5C-954D-46E6-8F98-38BE4EA2E119}" type="slidenum">
              <a:rPr lang="en-US" smtClean="0"/>
              <a:t>‹#›</a:t>
            </a:fld>
            <a:endParaRPr lang="en-US"/>
          </a:p>
        </p:txBody>
      </p:sp>
    </p:spTree>
    <p:extLst>
      <p:ext uri="{BB962C8B-B14F-4D97-AF65-F5344CB8AC3E}">
        <p14:creationId xmlns:p14="http://schemas.microsoft.com/office/powerpoint/2010/main" val="32919561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18DE8-C128-40B8-86E0-8A282AB583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860D4B-8971-46A8-8DC0-D49E25ECDF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663065-981E-4123-B420-0F3910A895D1}"/>
              </a:ext>
            </a:extLst>
          </p:cNvPr>
          <p:cNvSpPr>
            <a:spLocks noGrp="1"/>
          </p:cNvSpPr>
          <p:nvPr>
            <p:ph type="dt" sz="half" idx="10"/>
          </p:nvPr>
        </p:nvSpPr>
        <p:spPr/>
        <p:txBody>
          <a:bodyPr/>
          <a:lstStyle/>
          <a:p>
            <a:fld id="{AF142F32-C536-48FF-98CC-5DE56632E0AC}" type="datetimeFigureOut">
              <a:rPr lang="en-US" smtClean="0"/>
              <a:t>4/27/20</a:t>
            </a:fld>
            <a:endParaRPr lang="en-US"/>
          </a:p>
        </p:txBody>
      </p:sp>
      <p:sp>
        <p:nvSpPr>
          <p:cNvPr id="5" name="Footer Placeholder 4">
            <a:extLst>
              <a:ext uri="{FF2B5EF4-FFF2-40B4-BE49-F238E27FC236}">
                <a16:creationId xmlns:a16="http://schemas.microsoft.com/office/drawing/2014/main" id="{73690841-AD0B-4277-9F7D-2187271B58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14763B-D921-4CDC-80E6-C897EA15416F}"/>
              </a:ext>
            </a:extLst>
          </p:cNvPr>
          <p:cNvSpPr>
            <a:spLocks noGrp="1"/>
          </p:cNvSpPr>
          <p:nvPr>
            <p:ph type="sldNum" sz="quarter" idx="12"/>
          </p:nvPr>
        </p:nvSpPr>
        <p:spPr/>
        <p:txBody>
          <a:bodyPr/>
          <a:lstStyle/>
          <a:p>
            <a:fld id="{8E0A7D5C-954D-46E6-8F98-38BE4EA2E119}" type="slidenum">
              <a:rPr lang="en-US" smtClean="0"/>
              <a:t>‹#›</a:t>
            </a:fld>
            <a:endParaRPr lang="en-US"/>
          </a:p>
        </p:txBody>
      </p:sp>
    </p:spTree>
    <p:extLst>
      <p:ext uri="{BB962C8B-B14F-4D97-AF65-F5344CB8AC3E}">
        <p14:creationId xmlns:p14="http://schemas.microsoft.com/office/powerpoint/2010/main" val="38653653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B33E-7281-4374-AB66-5E049549C1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74A38B-AF16-4D06-BBA6-324E7FC40D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34A2A8-EC6A-463E-B221-2469D6CADC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D629C-67E6-4745-B170-009A68D84656}"/>
              </a:ext>
            </a:extLst>
          </p:cNvPr>
          <p:cNvSpPr>
            <a:spLocks noGrp="1"/>
          </p:cNvSpPr>
          <p:nvPr>
            <p:ph type="dt" sz="half" idx="10"/>
          </p:nvPr>
        </p:nvSpPr>
        <p:spPr/>
        <p:txBody>
          <a:bodyPr/>
          <a:lstStyle/>
          <a:p>
            <a:fld id="{AF142F32-C536-48FF-98CC-5DE56632E0AC}" type="datetimeFigureOut">
              <a:rPr lang="en-US" smtClean="0"/>
              <a:t>4/27/20</a:t>
            </a:fld>
            <a:endParaRPr lang="en-US"/>
          </a:p>
        </p:txBody>
      </p:sp>
      <p:sp>
        <p:nvSpPr>
          <p:cNvPr id="6" name="Footer Placeholder 5">
            <a:extLst>
              <a:ext uri="{FF2B5EF4-FFF2-40B4-BE49-F238E27FC236}">
                <a16:creationId xmlns:a16="http://schemas.microsoft.com/office/drawing/2014/main" id="{87854F15-5B12-4D94-B05E-F72070A2B1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67D81A-5112-429F-8A89-4A795582939F}"/>
              </a:ext>
            </a:extLst>
          </p:cNvPr>
          <p:cNvSpPr>
            <a:spLocks noGrp="1"/>
          </p:cNvSpPr>
          <p:nvPr>
            <p:ph type="sldNum" sz="quarter" idx="12"/>
          </p:nvPr>
        </p:nvSpPr>
        <p:spPr/>
        <p:txBody>
          <a:bodyPr/>
          <a:lstStyle/>
          <a:p>
            <a:fld id="{8E0A7D5C-954D-46E6-8F98-38BE4EA2E119}" type="slidenum">
              <a:rPr lang="en-US" smtClean="0"/>
              <a:t>‹#›</a:t>
            </a:fld>
            <a:endParaRPr lang="en-US"/>
          </a:p>
        </p:txBody>
      </p:sp>
    </p:spTree>
    <p:extLst>
      <p:ext uri="{BB962C8B-B14F-4D97-AF65-F5344CB8AC3E}">
        <p14:creationId xmlns:p14="http://schemas.microsoft.com/office/powerpoint/2010/main" val="41352890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178D-38FD-4180-A6E7-D9D852776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B1EDBA-8B29-49BB-8907-F38A516670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1EA095-1D0E-434B-A938-6CC2CAD586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7F8DA-7445-4AF5-A180-180E7A4852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A8F6D1-69FE-4A69-B293-98C99EF352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0A93AA-8515-4D2A-9A88-8A4B40B3951C}"/>
              </a:ext>
            </a:extLst>
          </p:cNvPr>
          <p:cNvSpPr>
            <a:spLocks noGrp="1"/>
          </p:cNvSpPr>
          <p:nvPr>
            <p:ph type="dt" sz="half" idx="10"/>
          </p:nvPr>
        </p:nvSpPr>
        <p:spPr/>
        <p:txBody>
          <a:bodyPr/>
          <a:lstStyle/>
          <a:p>
            <a:fld id="{AF142F32-C536-48FF-98CC-5DE56632E0AC}" type="datetimeFigureOut">
              <a:rPr lang="en-US" smtClean="0"/>
              <a:t>4/27/20</a:t>
            </a:fld>
            <a:endParaRPr lang="en-US"/>
          </a:p>
        </p:txBody>
      </p:sp>
      <p:sp>
        <p:nvSpPr>
          <p:cNvPr id="8" name="Footer Placeholder 7">
            <a:extLst>
              <a:ext uri="{FF2B5EF4-FFF2-40B4-BE49-F238E27FC236}">
                <a16:creationId xmlns:a16="http://schemas.microsoft.com/office/drawing/2014/main" id="{BA0495A3-08FF-4206-B388-7960B8268A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DD71C8-3FEF-438F-ABDE-FAD6B246207C}"/>
              </a:ext>
            </a:extLst>
          </p:cNvPr>
          <p:cNvSpPr>
            <a:spLocks noGrp="1"/>
          </p:cNvSpPr>
          <p:nvPr>
            <p:ph type="sldNum" sz="quarter" idx="12"/>
          </p:nvPr>
        </p:nvSpPr>
        <p:spPr/>
        <p:txBody>
          <a:bodyPr/>
          <a:lstStyle/>
          <a:p>
            <a:fld id="{8E0A7D5C-954D-46E6-8F98-38BE4EA2E119}" type="slidenum">
              <a:rPr lang="en-US" smtClean="0"/>
              <a:t>‹#›</a:t>
            </a:fld>
            <a:endParaRPr lang="en-US"/>
          </a:p>
        </p:txBody>
      </p:sp>
    </p:spTree>
    <p:extLst>
      <p:ext uri="{BB962C8B-B14F-4D97-AF65-F5344CB8AC3E}">
        <p14:creationId xmlns:p14="http://schemas.microsoft.com/office/powerpoint/2010/main" val="6570933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2BBB-D529-4752-9F2D-8CD285329C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4E9ABD-18B8-49DD-B091-DDEF9799387F}"/>
              </a:ext>
            </a:extLst>
          </p:cNvPr>
          <p:cNvSpPr>
            <a:spLocks noGrp="1"/>
          </p:cNvSpPr>
          <p:nvPr>
            <p:ph type="dt" sz="half" idx="10"/>
          </p:nvPr>
        </p:nvSpPr>
        <p:spPr/>
        <p:txBody>
          <a:bodyPr/>
          <a:lstStyle/>
          <a:p>
            <a:fld id="{AF142F32-C536-48FF-98CC-5DE56632E0AC}" type="datetimeFigureOut">
              <a:rPr lang="en-US" smtClean="0"/>
              <a:t>4/27/20</a:t>
            </a:fld>
            <a:endParaRPr lang="en-US"/>
          </a:p>
        </p:txBody>
      </p:sp>
      <p:sp>
        <p:nvSpPr>
          <p:cNvPr id="4" name="Footer Placeholder 3">
            <a:extLst>
              <a:ext uri="{FF2B5EF4-FFF2-40B4-BE49-F238E27FC236}">
                <a16:creationId xmlns:a16="http://schemas.microsoft.com/office/drawing/2014/main" id="{CC4680D2-5B9F-4A05-96B5-3FEF989F3F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556EFC-F4B1-4FAA-A20F-9192EAE4CDD8}"/>
              </a:ext>
            </a:extLst>
          </p:cNvPr>
          <p:cNvSpPr>
            <a:spLocks noGrp="1"/>
          </p:cNvSpPr>
          <p:nvPr>
            <p:ph type="sldNum" sz="quarter" idx="12"/>
          </p:nvPr>
        </p:nvSpPr>
        <p:spPr/>
        <p:txBody>
          <a:bodyPr/>
          <a:lstStyle/>
          <a:p>
            <a:fld id="{8E0A7D5C-954D-46E6-8F98-38BE4EA2E119}" type="slidenum">
              <a:rPr lang="en-US" smtClean="0"/>
              <a:t>‹#›</a:t>
            </a:fld>
            <a:endParaRPr lang="en-US"/>
          </a:p>
        </p:txBody>
      </p:sp>
    </p:spTree>
    <p:extLst>
      <p:ext uri="{BB962C8B-B14F-4D97-AF65-F5344CB8AC3E}">
        <p14:creationId xmlns:p14="http://schemas.microsoft.com/office/powerpoint/2010/main" val="24519568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D8E4D5-FDC6-4889-BE12-BC3864179C25}"/>
              </a:ext>
            </a:extLst>
          </p:cNvPr>
          <p:cNvSpPr>
            <a:spLocks noGrp="1"/>
          </p:cNvSpPr>
          <p:nvPr>
            <p:ph type="dt" sz="half" idx="10"/>
          </p:nvPr>
        </p:nvSpPr>
        <p:spPr/>
        <p:txBody>
          <a:bodyPr/>
          <a:lstStyle/>
          <a:p>
            <a:fld id="{AF142F32-C536-48FF-98CC-5DE56632E0AC}" type="datetimeFigureOut">
              <a:rPr lang="en-US" smtClean="0"/>
              <a:t>4/27/20</a:t>
            </a:fld>
            <a:endParaRPr lang="en-US"/>
          </a:p>
        </p:txBody>
      </p:sp>
      <p:sp>
        <p:nvSpPr>
          <p:cNvPr id="3" name="Footer Placeholder 2">
            <a:extLst>
              <a:ext uri="{FF2B5EF4-FFF2-40B4-BE49-F238E27FC236}">
                <a16:creationId xmlns:a16="http://schemas.microsoft.com/office/drawing/2014/main" id="{71D3C8F7-40A4-453C-A608-C2FF614120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E1B385-D236-4BE9-BB3B-D7D4C98D4A0D}"/>
              </a:ext>
            </a:extLst>
          </p:cNvPr>
          <p:cNvSpPr>
            <a:spLocks noGrp="1"/>
          </p:cNvSpPr>
          <p:nvPr>
            <p:ph type="sldNum" sz="quarter" idx="12"/>
          </p:nvPr>
        </p:nvSpPr>
        <p:spPr/>
        <p:txBody>
          <a:bodyPr/>
          <a:lstStyle/>
          <a:p>
            <a:fld id="{8E0A7D5C-954D-46E6-8F98-38BE4EA2E119}" type="slidenum">
              <a:rPr lang="en-US" smtClean="0"/>
              <a:t>‹#›</a:t>
            </a:fld>
            <a:endParaRPr lang="en-US"/>
          </a:p>
        </p:txBody>
      </p:sp>
    </p:spTree>
    <p:extLst>
      <p:ext uri="{BB962C8B-B14F-4D97-AF65-F5344CB8AC3E}">
        <p14:creationId xmlns:p14="http://schemas.microsoft.com/office/powerpoint/2010/main" val="8302721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B8272-D677-42A0-B364-9C74779115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6FA87F-5C11-4FE5-8879-2E20B82011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A86702-CCC9-43CF-8BAF-F04E7C47F7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F1DE7D-F068-4179-B731-749376691EDA}"/>
              </a:ext>
            </a:extLst>
          </p:cNvPr>
          <p:cNvSpPr>
            <a:spLocks noGrp="1"/>
          </p:cNvSpPr>
          <p:nvPr>
            <p:ph type="dt" sz="half" idx="10"/>
          </p:nvPr>
        </p:nvSpPr>
        <p:spPr/>
        <p:txBody>
          <a:bodyPr/>
          <a:lstStyle/>
          <a:p>
            <a:fld id="{AF142F32-C536-48FF-98CC-5DE56632E0AC}" type="datetimeFigureOut">
              <a:rPr lang="en-US" smtClean="0"/>
              <a:t>4/27/20</a:t>
            </a:fld>
            <a:endParaRPr lang="en-US"/>
          </a:p>
        </p:txBody>
      </p:sp>
      <p:sp>
        <p:nvSpPr>
          <p:cNvPr id="6" name="Footer Placeholder 5">
            <a:extLst>
              <a:ext uri="{FF2B5EF4-FFF2-40B4-BE49-F238E27FC236}">
                <a16:creationId xmlns:a16="http://schemas.microsoft.com/office/drawing/2014/main" id="{379E113A-3A36-44AD-8784-E52835F274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7C1E8C-9F56-45F7-AD04-A57C655181C1}"/>
              </a:ext>
            </a:extLst>
          </p:cNvPr>
          <p:cNvSpPr>
            <a:spLocks noGrp="1"/>
          </p:cNvSpPr>
          <p:nvPr>
            <p:ph type="sldNum" sz="quarter" idx="12"/>
          </p:nvPr>
        </p:nvSpPr>
        <p:spPr/>
        <p:txBody>
          <a:bodyPr/>
          <a:lstStyle/>
          <a:p>
            <a:fld id="{8E0A7D5C-954D-46E6-8F98-38BE4EA2E119}" type="slidenum">
              <a:rPr lang="en-US" smtClean="0"/>
              <a:t>‹#›</a:t>
            </a:fld>
            <a:endParaRPr lang="en-US"/>
          </a:p>
        </p:txBody>
      </p:sp>
    </p:spTree>
    <p:extLst>
      <p:ext uri="{BB962C8B-B14F-4D97-AF65-F5344CB8AC3E}">
        <p14:creationId xmlns:p14="http://schemas.microsoft.com/office/powerpoint/2010/main" val="22855581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CBABB-636B-4B92-AC36-68171E05EA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243A4D-37BF-4A8B-B7A2-F9EAF70B5B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B8E7BF-6494-4D52-AE4D-14644A5E7D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31A06B-B291-4B68-BF35-ACE8E66FBF86}"/>
              </a:ext>
            </a:extLst>
          </p:cNvPr>
          <p:cNvSpPr>
            <a:spLocks noGrp="1"/>
          </p:cNvSpPr>
          <p:nvPr>
            <p:ph type="dt" sz="half" idx="10"/>
          </p:nvPr>
        </p:nvSpPr>
        <p:spPr/>
        <p:txBody>
          <a:bodyPr/>
          <a:lstStyle/>
          <a:p>
            <a:fld id="{AF142F32-C536-48FF-98CC-5DE56632E0AC}" type="datetimeFigureOut">
              <a:rPr lang="en-US" smtClean="0"/>
              <a:t>4/27/20</a:t>
            </a:fld>
            <a:endParaRPr lang="en-US"/>
          </a:p>
        </p:txBody>
      </p:sp>
      <p:sp>
        <p:nvSpPr>
          <p:cNvPr id="6" name="Footer Placeholder 5">
            <a:extLst>
              <a:ext uri="{FF2B5EF4-FFF2-40B4-BE49-F238E27FC236}">
                <a16:creationId xmlns:a16="http://schemas.microsoft.com/office/drawing/2014/main" id="{A29BFB13-2C3F-49EC-A7DF-C162BF39D7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EC34EC-F60D-438A-AC14-A7AADCADB063}"/>
              </a:ext>
            </a:extLst>
          </p:cNvPr>
          <p:cNvSpPr>
            <a:spLocks noGrp="1"/>
          </p:cNvSpPr>
          <p:nvPr>
            <p:ph type="sldNum" sz="quarter" idx="12"/>
          </p:nvPr>
        </p:nvSpPr>
        <p:spPr/>
        <p:txBody>
          <a:bodyPr/>
          <a:lstStyle/>
          <a:p>
            <a:fld id="{8E0A7D5C-954D-46E6-8F98-38BE4EA2E119}" type="slidenum">
              <a:rPr lang="en-US" smtClean="0"/>
              <a:t>‹#›</a:t>
            </a:fld>
            <a:endParaRPr lang="en-US"/>
          </a:p>
        </p:txBody>
      </p:sp>
    </p:spTree>
    <p:extLst>
      <p:ext uri="{BB962C8B-B14F-4D97-AF65-F5344CB8AC3E}">
        <p14:creationId xmlns:p14="http://schemas.microsoft.com/office/powerpoint/2010/main" val="1287410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B49DAB-4CA5-48F4-A9C6-B818FB67ED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40B02A-F291-41AF-B8DF-9F72382F88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02327-AC0B-4A6E-AD53-761CEA5E81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142F32-C536-48FF-98CC-5DE56632E0AC}" type="datetimeFigureOut">
              <a:rPr lang="en-US" smtClean="0"/>
              <a:t>4/27/20</a:t>
            </a:fld>
            <a:endParaRPr lang="en-US"/>
          </a:p>
        </p:txBody>
      </p:sp>
      <p:sp>
        <p:nvSpPr>
          <p:cNvPr id="5" name="Footer Placeholder 4">
            <a:extLst>
              <a:ext uri="{FF2B5EF4-FFF2-40B4-BE49-F238E27FC236}">
                <a16:creationId xmlns:a16="http://schemas.microsoft.com/office/drawing/2014/main" id="{CDC29149-36E1-4823-A82C-0FC8EBB393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6475AA-BA92-4496-A723-B64F0A332D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A7D5C-954D-46E6-8F98-38BE4EA2E119}" type="slidenum">
              <a:rPr lang="en-US" smtClean="0"/>
              <a:t>‹#›</a:t>
            </a:fld>
            <a:endParaRPr lang="en-US"/>
          </a:p>
        </p:txBody>
      </p:sp>
    </p:spTree>
    <p:extLst>
      <p:ext uri="{BB962C8B-B14F-4D97-AF65-F5344CB8AC3E}">
        <p14:creationId xmlns:p14="http://schemas.microsoft.com/office/powerpoint/2010/main" val="3326777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hyperlink" Target="http://thegamerchick1.blogspot.com/p/rating-system.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png"/><Relationship Id="rId7" Type="http://schemas.openxmlformats.org/officeDocument/2006/relationships/diagramColors" Target="../diagrams/colors1.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hyperlink" Target="http://www.sjcog.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12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a:solidFill>
                  <a:srgbClr val="FFFFFF"/>
                </a:solidFill>
                <a:latin typeface="+mj-lt"/>
                <a:ea typeface="+mj-ea"/>
                <a:cs typeface="+mj-cs"/>
              </a:rPr>
              <a:t>RTP/SCS Overview</a:t>
            </a:r>
          </a:p>
        </p:txBody>
      </p:sp>
      <p:pic>
        <p:nvPicPr>
          <p:cNvPr id="8" name="Picture Placeholder 7" descr="A picture containing sitting, black&#10;&#10;Description automatically generated">
            <a:extLst>
              <a:ext uri="{FF2B5EF4-FFF2-40B4-BE49-F238E27FC236}">
                <a16:creationId xmlns:a16="http://schemas.microsoft.com/office/drawing/2014/main" id="{8A282C77-206B-48A2-BA64-71AA137CCCB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0520" b="10520"/>
          <a:stretch>
            <a:fillRect/>
          </a:stretch>
        </p:blipFill>
        <p:spPr>
          <a:xfrm>
            <a:off x="4158990" y="342757"/>
            <a:ext cx="6097859" cy="4814871"/>
          </a:xfrm>
          <a:prstGeom prst="rect">
            <a:avLst/>
          </a:prstGeom>
        </p:spPr>
      </p:pic>
      <p:sp>
        <p:nvSpPr>
          <p:cNvPr id="4" name="Text Placeholder 3"/>
          <p:cNvSpPr>
            <a:spLocks noGrp="1"/>
          </p:cNvSpPr>
          <p:nvPr>
            <p:ph type="body" sz="half" idx="2"/>
          </p:nvPr>
        </p:nvSpPr>
        <p:spPr>
          <a:xfrm>
            <a:off x="5783767" y="4107807"/>
            <a:ext cx="7188199" cy="1946491"/>
          </a:xfrm>
        </p:spPr>
        <p:txBody>
          <a:bodyPr vert="horz" lIns="91440" tIns="45720" rIns="91440" bIns="45720" rtlCol="0">
            <a:normAutofit fontScale="92500" lnSpcReduction="10000"/>
          </a:bodyPr>
          <a:lstStyle/>
          <a:p>
            <a:pPr indent="-228600">
              <a:buFont typeface="Arial" panose="020B0604020202020204" pitchFamily="34" charset="0"/>
              <a:buChar char="•"/>
            </a:pPr>
            <a:r>
              <a:rPr lang="en-US" sz="3200" b="1" dirty="0"/>
              <a:t>About SJCOG</a:t>
            </a:r>
          </a:p>
          <a:p>
            <a:pPr indent="-228600">
              <a:buFont typeface="Arial" panose="020B0604020202020204" pitchFamily="34" charset="0"/>
              <a:buChar char="•"/>
            </a:pPr>
            <a:r>
              <a:rPr lang="en-US" sz="3200" b="1" dirty="0"/>
              <a:t>RTP/SCS 101</a:t>
            </a:r>
          </a:p>
          <a:p>
            <a:pPr indent="-228600">
              <a:buFont typeface="Arial" panose="020B0604020202020204" pitchFamily="34" charset="0"/>
              <a:buChar char="•"/>
            </a:pPr>
            <a:r>
              <a:rPr lang="en-US" sz="3200" b="1" dirty="0"/>
              <a:t>Get Involved</a:t>
            </a:r>
          </a:p>
          <a:p>
            <a:pPr indent="-228600">
              <a:buFont typeface="Arial" panose="020B0604020202020204" pitchFamily="34" charset="0"/>
              <a:buChar char="•"/>
            </a:pPr>
            <a:r>
              <a:rPr lang="en-US" sz="3200" b="1" dirty="0"/>
              <a:t>Questions &amp; Answers</a:t>
            </a:r>
          </a:p>
        </p:txBody>
      </p:sp>
    </p:spTree>
    <p:extLst>
      <p:ext uri="{BB962C8B-B14F-4D97-AF65-F5344CB8AC3E}">
        <p14:creationId xmlns:p14="http://schemas.microsoft.com/office/powerpoint/2010/main" val="35250429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7E8AFB-72DA-E448-BC0A-887A5C6F9BFC}"/>
              </a:ext>
            </a:extLst>
          </p:cNvPr>
          <p:cNvSpPr>
            <a:spLocks noGrp="1"/>
          </p:cNvSpPr>
          <p:nvPr>
            <p:ph sz="quarter" idx="13"/>
          </p:nvPr>
        </p:nvSpPr>
        <p:spPr/>
        <p:txBody>
          <a:bodyPr/>
          <a:lstStyle/>
          <a:p>
            <a:pPr marL="0" indent="0">
              <a:buNone/>
            </a:pPr>
            <a:endParaRPr lang="en-US" dirty="0"/>
          </a:p>
          <a:p>
            <a:pPr marL="0" indent="0">
              <a:buNone/>
            </a:pPr>
            <a:endParaRPr lang="en-US" dirty="0"/>
          </a:p>
        </p:txBody>
      </p:sp>
      <p:sp>
        <p:nvSpPr>
          <p:cNvPr id="3" name="Text Placeholder 2">
            <a:extLst>
              <a:ext uri="{FF2B5EF4-FFF2-40B4-BE49-F238E27FC236}">
                <a16:creationId xmlns:a16="http://schemas.microsoft.com/office/drawing/2014/main" id="{8BBCB103-400C-E743-8674-941CF40EF6F9}"/>
              </a:ext>
            </a:extLst>
          </p:cNvPr>
          <p:cNvSpPr>
            <a:spLocks noGrp="1"/>
          </p:cNvSpPr>
          <p:nvPr>
            <p:ph type="body" sz="quarter" idx="14"/>
          </p:nvPr>
        </p:nvSpPr>
        <p:spPr>
          <a:xfrm>
            <a:off x="327722" y="829533"/>
            <a:ext cx="2427288" cy="4230688"/>
          </a:xfrm>
        </p:spPr>
        <p:txBody>
          <a:bodyPr/>
          <a:lstStyle/>
          <a:p>
            <a:pPr marL="0" indent="0">
              <a:buNone/>
            </a:pPr>
            <a:r>
              <a:rPr lang="en-US" dirty="0"/>
              <a:t>I-205 Future HOV Lanes</a:t>
            </a:r>
          </a:p>
          <a:p>
            <a:pPr marL="0" indent="0">
              <a:buNone/>
            </a:pPr>
            <a:endParaRPr lang="en-US" dirty="0"/>
          </a:p>
          <a:p>
            <a:pPr marL="0" indent="0">
              <a:buNone/>
            </a:pPr>
            <a:endParaRPr lang="en-US" dirty="0"/>
          </a:p>
        </p:txBody>
      </p:sp>
      <p:sp>
        <p:nvSpPr>
          <p:cNvPr id="7" name="Rectangle 6">
            <a:extLst>
              <a:ext uri="{FF2B5EF4-FFF2-40B4-BE49-F238E27FC236}">
                <a16:creationId xmlns:a16="http://schemas.microsoft.com/office/drawing/2014/main" id="{3DC2A2ED-334D-174A-B130-2B2498DF63C0}"/>
              </a:ext>
            </a:extLst>
          </p:cNvPr>
          <p:cNvSpPr/>
          <p:nvPr/>
        </p:nvSpPr>
        <p:spPr>
          <a:xfrm>
            <a:off x="253580" y="6003753"/>
            <a:ext cx="611392" cy="3723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3A3A1DD-C25D-004F-A636-7F0ECFE8CFB5}"/>
              </a:ext>
            </a:extLst>
          </p:cNvPr>
          <p:cNvSpPr txBox="1"/>
          <p:nvPr/>
        </p:nvSpPr>
        <p:spPr>
          <a:xfrm>
            <a:off x="179438" y="5959086"/>
            <a:ext cx="806631" cy="461665"/>
          </a:xfrm>
          <a:prstGeom prst="rect">
            <a:avLst/>
          </a:prstGeom>
          <a:noFill/>
        </p:spPr>
        <p:txBody>
          <a:bodyPr wrap="none" rtlCol="0">
            <a:spAutoFit/>
          </a:bodyPr>
          <a:lstStyle/>
          <a:p>
            <a:r>
              <a:rPr lang="en-US" sz="2400" dirty="0">
                <a:solidFill>
                  <a:schemeClr val="accent2"/>
                </a:solidFill>
              </a:rPr>
              <a:t>2022</a:t>
            </a:r>
            <a:endParaRPr lang="en-US" dirty="0">
              <a:solidFill>
                <a:schemeClr val="accent2"/>
              </a:solidFill>
            </a:endParaRPr>
          </a:p>
        </p:txBody>
      </p:sp>
      <p:sp>
        <p:nvSpPr>
          <p:cNvPr id="8" name="Title 7">
            <a:extLst>
              <a:ext uri="{FF2B5EF4-FFF2-40B4-BE49-F238E27FC236}">
                <a16:creationId xmlns:a16="http://schemas.microsoft.com/office/drawing/2014/main" id="{92B6511A-4149-BA4B-8ACC-117E30D746A6}"/>
              </a:ext>
            </a:extLst>
          </p:cNvPr>
          <p:cNvSpPr>
            <a:spLocks noGrp="1"/>
          </p:cNvSpPr>
          <p:nvPr>
            <p:ph type="title"/>
          </p:nvPr>
        </p:nvSpPr>
        <p:spPr/>
        <p:txBody>
          <a:bodyPr/>
          <a:lstStyle/>
          <a:p>
            <a:endParaRPr lang="en-US" dirty="0"/>
          </a:p>
        </p:txBody>
      </p:sp>
      <p:pic>
        <p:nvPicPr>
          <p:cNvPr id="10" name="Picture 9">
            <a:extLst>
              <a:ext uri="{FF2B5EF4-FFF2-40B4-BE49-F238E27FC236}">
                <a16:creationId xmlns:a16="http://schemas.microsoft.com/office/drawing/2014/main" id="{DC72C4F6-AEF1-2643-AC31-23DF50737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9875" y="17252"/>
            <a:ext cx="9382125" cy="5907328"/>
          </a:xfrm>
          <a:prstGeom prst="rect">
            <a:avLst/>
          </a:prstGeom>
        </p:spPr>
      </p:pic>
    </p:spTree>
    <p:extLst>
      <p:ext uri="{BB962C8B-B14F-4D97-AF65-F5344CB8AC3E}">
        <p14:creationId xmlns:p14="http://schemas.microsoft.com/office/powerpoint/2010/main" val="7812768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7E8AFB-72DA-E448-BC0A-887A5C6F9BFC}"/>
              </a:ext>
            </a:extLst>
          </p:cNvPr>
          <p:cNvSpPr>
            <a:spLocks noGrp="1"/>
          </p:cNvSpPr>
          <p:nvPr>
            <p:ph sz="quarter" idx="13"/>
          </p:nvPr>
        </p:nvSpPr>
        <p:spPr/>
        <p:txBody>
          <a:bodyPr/>
          <a:lstStyle/>
          <a:p>
            <a:pPr marL="0" indent="0">
              <a:buNone/>
            </a:pPr>
            <a:endParaRPr lang="en-US" dirty="0"/>
          </a:p>
          <a:p>
            <a:pPr marL="0" indent="0">
              <a:buNone/>
            </a:pPr>
            <a:endParaRPr lang="en-US" dirty="0"/>
          </a:p>
        </p:txBody>
      </p:sp>
      <p:sp>
        <p:nvSpPr>
          <p:cNvPr id="3" name="Text Placeholder 2">
            <a:extLst>
              <a:ext uri="{FF2B5EF4-FFF2-40B4-BE49-F238E27FC236}">
                <a16:creationId xmlns:a16="http://schemas.microsoft.com/office/drawing/2014/main" id="{8BBCB103-400C-E743-8674-941CF40EF6F9}"/>
              </a:ext>
            </a:extLst>
          </p:cNvPr>
          <p:cNvSpPr>
            <a:spLocks noGrp="1"/>
          </p:cNvSpPr>
          <p:nvPr>
            <p:ph type="body" sz="quarter" idx="14"/>
          </p:nvPr>
        </p:nvSpPr>
        <p:spPr>
          <a:xfrm>
            <a:off x="327722" y="829533"/>
            <a:ext cx="2427288" cy="4230688"/>
          </a:xfrm>
        </p:spPr>
        <p:txBody>
          <a:bodyPr/>
          <a:lstStyle/>
          <a:p>
            <a:r>
              <a:rPr lang="en-US" dirty="0"/>
              <a:t>Jack Tone Round About</a:t>
            </a:r>
          </a:p>
        </p:txBody>
      </p:sp>
      <p:sp>
        <p:nvSpPr>
          <p:cNvPr id="7" name="Rectangle 6">
            <a:extLst>
              <a:ext uri="{FF2B5EF4-FFF2-40B4-BE49-F238E27FC236}">
                <a16:creationId xmlns:a16="http://schemas.microsoft.com/office/drawing/2014/main" id="{3DC2A2ED-334D-174A-B130-2B2498DF63C0}"/>
              </a:ext>
            </a:extLst>
          </p:cNvPr>
          <p:cNvSpPr/>
          <p:nvPr/>
        </p:nvSpPr>
        <p:spPr>
          <a:xfrm>
            <a:off x="253580" y="6003753"/>
            <a:ext cx="611392" cy="3723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3A3A1DD-C25D-004F-A636-7F0ECFE8CFB5}"/>
              </a:ext>
            </a:extLst>
          </p:cNvPr>
          <p:cNvSpPr txBox="1"/>
          <p:nvPr/>
        </p:nvSpPr>
        <p:spPr>
          <a:xfrm>
            <a:off x="179438" y="5959086"/>
            <a:ext cx="806631" cy="461665"/>
          </a:xfrm>
          <a:prstGeom prst="rect">
            <a:avLst/>
          </a:prstGeom>
          <a:noFill/>
        </p:spPr>
        <p:txBody>
          <a:bodyPr wrap="none" rtlCol="0">
            <a:spAutoFit/>
          </a:bodyPr>
          <a:lstStyle/>
          <a:p>
            <a:r>
              <a:rPr lang="en-US" sz="2400" dirty="0">
                <a:solidFill>
                  <a:schemeClr val="accent2"/>
                </a:solidFill>
              </a:rPr>
              <a:t>2022</a:t>
            </a:r>
            <a:endParaRPr lang="en-US" dirty="0">
              <a:solidFill>
                <a:schemeClr val="accent2"/>
              </a:solidFill>
            </a:endParaRPr>
          </a:p>
        </p:txBody>
      </p:sp>
      <p:sp>
        <p:nvSpPr>
          <p:cNvPr id="8" name="Title 7">
            <a:extLst>
              <a:ext uri="{FF2B5EF4-FFF2-40B4-BE49-F238E27FC236}">
                <a16:creationId xmlns:a16="http://schemas.microsoft.com/office/drawing/2014/main" id="{92B6511A-4149-BA4B-8ACC-117E30D746A6}"/>
              </a:ext>
            </a:extLst>
          </p:cNvPr>
          <p:cNvSpPr>
            <a:spLocks noGrp="1"/>
          </p:cNvSpPr>
          <p:nvPr>
            <p:ph type="title"/>
          </p:nvPr>
        </p:nvSpPr>
        <p:spPr/>
        <p:txBody>
          <a:bodyPr/>
          <a:lstStyle/>
          <a:p>
            <a:endParaRPr lang="en-US" b="1" dirty="0"/>
          </a:p>
        </p:txBody>
      </p:sp>
      <p:pic>
        <p:nvPicPr>
          <p:cNvPr id="10" name="Picture 9">
            <a:extLst>
              <a:ext uri="{FF2B5EF4-FFF2-40B4-BE49-F238E27FC236}">
                <a16:creationId xmlns:a16="http://schemas.microsoft.com/office/drawing/2014/main" id="{CEF3CD35-4632-6C4F-8650-8A9822F58C5E}"/>
              </a:ext>
            </a:extLst>
          </p:cNvPr>
          <p:cNvPicPr>
            <a:picLocks noChangeAspect="1"/>
          </p:cNvPicPr>
          <p:nvPr/>
        </p:nvPicPr>
        <p:blipFill>
          <a:blip r:embed="rId3"/>
          <a:stretch>
            <a:fillRect/>
          </a:stretch>
        </p:blipFill>
        <p:spPr>
          <a:xfrm>
            <a:off x="39129" y="114046"/>
            <a:ext cx="12152871" cy="5914421"/>
          </a:xfrm>
          <a:prstGeom prst="rect">
            <a:avLst/>
          </a:prstGeom>
        </p:spPr>
      </p:pic>
    </p:spTree>
    <p:extLst>
      <p:ext uri="{BB962C8B-B14F-4D97-AF65-F5344CB8AC3E}">
        <p14:creationId xmlns:p14="http://schemas.microsoft.com/office/powerpoint/2010/main" val="33453381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7E8AFB-72DA-E448-BC0A-887A5C6F9BFC}"/>
              </a:ext>
            </a:extLst>
          </p:cNvPr>
          <p:cNvSpPr>
            <a:spLocks noGrp="1"/>
          </p:cNvSpPr>
          <p:nvPr>
            <p:ph sz="quarter" idx="13"/>
          </p:nvPr>
        </p:nvSpPr>
        <p:spPr/>
        <p:txBody>
          <a:bodyPr/>
          <a:lstStyle/>
          <a:p>
            <a:pPr marL="0" indent="0">
              <a:buNone/>
            </a:pPr>
            <a:endParaRPr lang="en-US" dirty="0"/>
          </a:p>
          <a:p>
            <a:pPr marL="0" indent="0">
              <a:buNone/>
            </a:pPr>
            <a:endParaRPr lang="en-US" dirty="0"/>
          </a:p>
        </p:txBody>
      </p:sp>
      <p:sp>
        <p:nvSpPr>
          <p:cNvPr id="7" name="Rectangle 6">
            <a:extLst>
              <a:ext uri="{FF2B5EF4-FFF2-40B4-BE49-F238E27FC236}">
                <a16:creationId xmlns:a16="http://schemas.microsoft.com/office/drawing/2014/main" id="{3DC2A2ED-334D-174A-B130-2B2498DF63C0}"/>
              </a:ext>
            </a:extLst>
          </p:cNvPr>
          <p:cNvSpPr/>
          <p:nvPr/>
        </p:nvSpPr>
        <p:spPr>
          <a:xfrm>
            <a:off x="253580" y="6003753"/>
            <a:ext cx="611392" cy="3723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3A3A1DD-C25D-004F-A636-7F0ECFE8CFB5}"/>
              </a:ext>
            </a:extLst>
          </p:cNvPr>
          <p:cNvSpPr txBox="1"/>
          <p:nvPr/>
        </p:nvSpPr>
        <p:spPr>
          <a:xfrm>
            <a:off x="179438" y="5959086"/>
            <a:ext cx="806631" cy="461665"/>
          </a:xfrm>
          <a:prstGeom prst="rect">
            <a:avLst/>
          </a:prstGeom>
          <a:noFill/>
        </p:spPr>
        <p:txBody>
          <a:bodyPr wrap="none" rtlCol="0">
            <a:spAutoFit/>
          </a:bodyPr>
          <a:lstStyle/>
          <a:p>
            <a:r>
              <a:rPr lang="en-US" sz="2400" dirty="0">
                <a:solidFill>
                  <a:schemeClr val="accent2"/>
                </a:solidFill>
              </a:rPr>
              <a:t>2022</a:t>
            </a:r>
            <a:endParaRPr lang="en-US" dirty="0">
              <a:solidFill>
                <a:schemeClr val="accent2"/>
              </a:solidFill>
            </a:endParaRPr>
          </a:p>
        </p:txBody>
      </p:sp>
      <p:sp>
        <p:nvSpPr>
          <p:cNvPr id="8" name="Title 7">
            <a:extLst>
              <a:ext uri="{FF2B5EF4-FFF2-40B4-BE49-F238E27FC236}">
                <a16:creationId xmlns:a16="http://schemas.microsoft.com/office/drawing/2014/main" id="{92B6511A-4149-BA4B-8ACC-117E30D746A6}"/>
              </a:ext>
            </a:extLst>
          </p:cNvPr>
          <p:cNvSpPr>
            <a:spLocks noGrp="1"/>
          </p:cNvSpPr>
          <p:nvPr>
            <p:ph type="title"/>
          </p:nvPr>
        </p:nvSpPr>
        <p:spPr/>
        <p:txBody>
          <a:bodyPr/>
          <a:lstStyle/>
          <a:p>
            <a:endParaRPr lang="en-US" b="1" dirty="0"/>
          </a:p>
        </p:txBody>
      </p:sp>
      <p:pic>
        <p:nvPicPr>
          <p:cNvPr id="9" name="Picture 8">
            <a:extLst>
              <a:ext uri="{FF2B5EF4-FFF2-40B4-BE49-F238E27FC236}">
                <a16:creationId xmlns:a16="http://schemas.microsoft.com/office/drawing/2014/main" id="{8D6A2239-169B-9043-AA11-2368E13608E1}"/>
              </a:ext>
            </a:extLst>
          </p:cNvPr>
          <p:cNvPicPr>
            <a:picLocks noChangeAspect="1"/>
          </p:cNvPicPr>
          <p:nvPr/>
        </p:nvPicPr>
        <p:blipFill>
          <a:blip r:embed="rId3"/>
          <a:stretch>
            <a:fillRect/>
          </a:stretch>
        </p:blipFill>
        <p:spPr>
          <a:xfrm>
            <a:off x="-7315" y="0"/>
            <a:ext cx="12199315" cy="5959085"/>
          </a:xfrm>
          <a:prstGeom prst="rect">
            <a:avLst/>
          </a:prstGeom>
        </p:spPr>
      </p:pic>
      <p:sp>
        <p:nvSpPr>
          <p:cNvPr id="12" name="Text Placeholder 11">
            <a:extLst>
              <a:ext uri="{FF2B5EF4-FFF2-40B4-BE49-F238E27FC236}">
                <a16:creationId xmlns:a16="http://schemas.microsoft.com/office/drawing/2014/main" id="{A6BF4467-D7F5-604A-A9F8-1EB453125BCF}"/>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8819490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04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itle 4">
            <a:extLst>
              <a:ext uri="{FF2B5EF4-FFF2-40B4-BE49-F238E27FC236}">
                <a16:creationId xmlns:a16="http://schemas.microsoft.com/office/drawing/2014/main" id="{142C7855-7151-45DD-9F9F-52FD247CD01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Policy &amp; Action Element</a:t>
            </a:r>
          </a:p>
        </p:txBody>
      </p:sp>
      <p:pic>
        <p:nvPicPr>
          <p:cNvPr id="4" name="Picture 3" descr="A screenshot of a cell phone&#10;&#10;Description automatically generated">
            <a:extLst>
              <a:ext uri="{FF2B5EF4-FFF2-40B4-BE49-F238E27FC236}">
                <a16:creationId xmlns:a16="http://schemas.microsoft.com/office/drawing/2014/main" id="{758655F9-B9C3-4A9E-8F6E-156036851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5643" y="0"/>
            <a:ext cx="8346357" cy="6857999"/>
          </a:xfrm>
          <a:prstGeom prst="rect">
            <a:avLst/>
          </a:prstGeom>
        </p:spPr>
      </p:pic>
    </p:spTree>
    <p:extLst>
      <p:ext uri="{BB962C8B-B14F-4D97-AF65-F5344CB8AC3E}">
        <p14:creationId xmlns:p14="http://schemas.microsoft.com/office/powerpoint/2010/main" val="37618603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BCB103-400C-E743-8674-941CF40EF6F9}"/>
              </a:ext>
            </a:extLst>
          </p:cNvPr>
          <p:cNvSpPr>
            <a:spLocks noGrp="1"/>
          </p:cNvSpPr>
          <p:nvPr>
            <p:ph type="body" sz="quarter" idx="14"/>
          </p:nvPr>
        </p:nvSpPr>
        <p:spPr>
          <a:xfrm>
            <a:off x="253580" y="894031"/>
            <a:ext cx="2427288" cy="4230688"/>
          </a:xfrm>
        </p:spPr>
        <p:txBody>
          <a:bodyPr>
            <a:normAutofit/>
          </a:bodyPr>
          <a:lstStyle/>
          <a:p>
            <a:pPr marL="0" indent="0" algn="ctr">
              <a:buNone/>
            </a:pPr>
            <a:r>
              <a:rPr lang="en-US" dirty="0"/>
              <a:t>Strategy:</a:t>
            </a:r>
          </a:p>
          <a:p>
            <a:pPr marL="0" indent="0" algn="ctr">
              <a:buNone/>
            </a:pPr>
            <a:r>
              <a:rPr lang="en-US" dirty="0"/>
              <a:t> Support local and state efforts for transportation resiliency.</a:t>
            </a:r>
          </a:p>
          <a:p>
            <a:pPr marL="0" indent="0">
              <a:buNone/>
            </a:pPr>
            <a:endParaRPr lang="en-US" dirty="0"/>
          </a:p>
        </p:txBody>
      </p:sp>
      <p:sp>
        <p:nvSpPr>
          <p:cNvPr id="7" name="Rectangle 6">
            <a:extLst>
              <a:ext uri="{FF2B5EF4-FFF2-40B4-BE49-F238E27FC236}">
                <a16:creationId xmlns:a16="http://schemas.microsoft.com/office/drawing/2014/main" id="{3DC2A2ED-334D-174A-B130-2B2498DF63C0}"/>
              </a:ext>
            </a:extLst>
          </p:cNvPr>
          <p:cNvSpPr/>
          <p:nvPr/>
        </p:nvSpPr>
        <p:spPr>
          <a:xfrm>
            <a:off x="253580" y="6003753"/>
            <a:ext cx="611392" cy="3723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3A3A1DD-C25D-004F-A636-7F0ECFE8CFB5}"/>
              </a:ext>
            </a:extLst>
          </p:cNvPr>
          <p:cNvSpPr txBox="1"/>
          <p:nvPr/>
        </p:nvSpPr>
        <p:spPr>
          <a:xfrm>
            <a:off x="179438" y="5959086"/>
            <a:ext cx="806631" cy="461665"/>
          </a:xfrm>
          <a:prstGeom prst="rect">
            <a:avLst/>
          </a:prstGeom>
          <a:noFill/>
        </p:spPr>
        <p:txBody>
          <a:bodyPr wrap="none" rtlCol="0">
            <a:spAutoFit/>
          </a:bodyPr>
          <a:lstStyle/>
          <a:p>
            <a:r>
              <a:rPr lang="en-US" sz="2400" dirty="0">
                <a:solidFill>
                  <a:schemeClr val="accent2"/>
                </a:solidFill>
              </a:rPr>
              <a:t>2022</a:t>
            </a:r>
            <a:endParaRPr lang="en-US" dirty="0">
              <a:solidFill>
                <a:schemeClr val="accent2"/>
              </a:solidFill>
            </a:endParaRPr>
          </a:p>
        </p:txBody>
      </p:sp>
      <p:sp>
        <p:nvSpPr>
          <p:cNvPr id="5" name="TextBox 4">
            <a:extLst>
              <a:ext uri="{FF2B5EF4-FFF2-40B4-BE49-F238E27FC236}">
                <a16:creationId xmlns:a16="http://schemas.microsoft.com/office/drawing/2014/main" id="{51238BCB-71CF-3F45-BB47-2BA2F124F4C9}"/>
              </a:ext>
            </a:extLst>
          </p:cNvPr>
          <p:cNvSpPr txBox="1"/>
          <p:nvPr/>
        </p:nvSpPr>
        <p:spPr>
          <a:xfrm>
            <a:off x="3950898" y="1362974"/>
            <a:ext cx="184731" cy="369332"/>
          </a:xfrm>
          <a:prstGeom prst="rect">
            <a:avLst/>
          </a:prstGeom>
          <a:noFill/>
        </p:spPr>
        <p:txBody>
          <a:bodyPr wrap="none" rtlCol="0">
            <a:spAutoFit/>
          </a:bodyPr>
          <a:lstStyle/>
          <a:p>
            <a:endParaRPr lang="en-US" dirty="0"/>
          </a:p>
        </p:txBody>
      </p:sp>
      <p:sp>
        <p:nvSpPr>
          <p:cNvPr id="12" name="Rectangle 11">
            <a:extLst>
              <a:ext uri="{FF2B5EF4-FFF2-40B4-BE49-F238E27FC236}">
                <a16:creationId xmlns:a16="http://schemas.microsoft.com/office/drawing/2014/main" id="{3E080FA4-C9FB-7F46-BE8E-6341F975427B}"/>
              </a:ext>
            </a:extLst>
          </p:cNvPr>
          <p:cNvSpPr/>
          <p:nvPr/>
        </p:nvSpPr>
        <p:spPr>
          <a:xfrm>
            <a:off x="2881222" y="1069675"/>
            <a:ext cx="9310777" cy="4779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945E18F2-AD38-4440-AFE9-6F8F9A9D3395}"/>
              </a:ext>
            </a:extLst>
          </p:cNvPr>
          <p:cNvPicPr>
            <a:picLocks noChangeAspect="1"/>
          </p:cNvPicPr>
          <p:nvPr/>
        </p:nvPicPr>
        <p:blipFill>
          <a:blip r:embed="rId3"/>
          <a:stretch>
            <a:fillRect/>
          </a:stretch>
        </p:blipFill>
        <p:spPr>
          <a:xfrm>
            <a:off x="4565614" y="0"/>
            <a:ext cx="5456574" cy="5934741"/>
          </a:xfrm>
          <a:prstGeom prst="rect">
            <a:avLst/>
          </a:prstGeom>
        </p:spPr>
      </p:pic>
    </p:spTree>
    <p:extLst>
      <p:ext uri="{BB962C8B-B14F-4D97-AF65-F5344CB8AC3E}">
        <p14:creationId xmlns:p14="http://schemas.microsoft.com/office/powerpoint/2010/main" val="9844266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C4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itle 4">
            <a:extLst>
              <a:ext uri="{FF2B5EF4-FFF2-40B4-BE49-F238E27FC236}">
                <a16:creationId xmlns:a16="http://schemas.microsoft.com/office/drawing/2014/main" id="{142C7855-7151-45DD-9F9F-52FD247CD01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a:solidFill>
                  <a:srgbClr val="FFFFFF"/>
                </a:solidFill>
                <a:latin typeface="+mj-lt"/>
                <a:ea typeface="+mj-ea"/>
                <a:cs typeface="+mj-cs"/>
              </a:rPr>
              <a:t>Policy &amp; Action Element</a:t>
            </a:r>
            <a:endParaRPr lang="en-US" sz="2600" b="1" kern="1200" dirty="0">
              <a:solidFill>
                <a:srgbClr val="FFFFFF"/>
              </a:solidFill>
              <a:latin typeface="+mj-lt"/>
              <a:ea typeface="+mj-ea"/>
              <a:cs typeface="+mj-cs"/>
            </a:endParaRPr>
          </a:p>
        </p:txBody>
      </p:sp>
      <p:pic>
        <p:nvPicPr>
          <p:cNvPr id="3" name="Picture 2" descr="A screenshot of a cell phone&#10;&#10;Description automatically generated">
            <a:extLst>
              <a:ext uri="{FF2B5EF4-FFF2-40B4-BE49-F238E27FC236}">
                <a16:creationId xmlns:a16="http://schemas.microsoft.com/office/drawing/2014/main" id="{E917C77B-D374-41C1-8974-C55B3996C7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448" y="0"/>
            <a:ext cx="8545551" cy="6825894"/>
          </a:xfrm>
          <a:prstGeom prst="rect">
            <a:avLst/>
          </a:prstGeom>
        </p:spPr>
      </p:pic>
    </p:spTree>
    <p:extLst>
      <p:ext uri="{BB962C8B-B14F-4D97-AF65-F5344CB8AC3E}">
        <p14:creationId xmlns:p14="http://schemas.microsoft.com/office/powerpoint/2010/main" val="248541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2B6511A-4149-BA4B-8ACC-117E30D746A6}"/>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a:t>Regional Existing Bikeways</a:t>
            </a:r>
          </a:p>
        </p:txBody>
      </p:sp>
      <p:sp>
        <p:nvSpPr>
          <p:cNvPr id="38" name="Freeform: Shape 37">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74ADF3E8-BF3A-2947-A636-9E39EAB97E6E}"/>
              </a:ext>
            </a:extLst>
          </p:cNvPr>
          <p:cNvPicPr>
            <a:picLocks noGrp="1" noChangeAspect="1"/>
          </p:cNvPicPr>
          <p:nvPr>
            <p:ph sz="quarter" idx="13"/>
          </p:nvPr>
        </p:nvPicPr>
        <p:blipFill rotWithShape="1">
          <a:blip r:embed="rId3"/>
          <a:srcRect r="2" b="12628"/>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12" name="TextBox 11">
            <a:extLst>
              <a:ext uri="{FF2B5EF4-FFF2-40B4-BE49-F238E27FC236}">
                <a16:creationId xmlns:a16="http://schemas.microsoft.com/office/drawing/2014/main" id="{7698CBB8-B9B3-1745-97E3-F3C970092FA3}"/>
              </a:ext>
            </a:extLst>
          </p:cNvPr>
          <p:cNvSpPr txBox="1"/>
          <p:nvPr/>
        </p:nvSpPr>
        <p:spPr>
          <a:xfrm>
            <a:off x="9592574" y="759125"/>
            <a:ext cx="184731" cy="369332"/>
          </a:xfrm>
          <a:prstGeom prst="rect">
            <a:avLst/>
          </a:prstGeom>
          <a:noFill/>
        </p:spPr>
        <p:txBody>
          <a:bodyPr wrap="none" rtlCol="0">
            <a:spAutoFit/>
          </a:bodyPr>
          <a:lstStyle/>
          <a:p>
            <a:endParaRPr lang="en-US" dirty="0"/>
          </a:p>
        </p:txBody>
      </p:sp>
      <p:sp>
        <p:nvSpPr>
          <p:cNvPr id="13" name="TextBox 12">
            <a:extLst>
              <a:ext uri="{FF2B5EF4-FFF2-40B4-BE49-F238E27FC236}">
                <a16:creationId xmlns:a16="http://schemas.microsoft.com/office/drawing/2014/main" id="{865A9C7B-2921-C940-B1BB-773B9F7BE391}"/>
              </a:ext>
            </a:extLst>
          </p:cNvPr>
          <p:cNvSpPr txBox="1"/>
          <p:nvPr/>
        </p:nvSpPr>
        <p:spPr>
          <a:xfrm>
            <a:off x="2329132" y="281221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266694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25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itle 4">
            <a:extLst>
              <a:ext uri="{FF2B5EF4-FFF2-40B4-BE49-F238E27FC236}">
                <a16:creationId xmlns:a16="http://schemas.microsoft.com/office/drawing/2014/main" id="{142C7855-7151-45DD-9F9F-52FD247CD01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Sustainable Communities Strategy</a:t>
            </a:r>
          </a:p>
        </p:txBody>
      </p:sp>
      <p:pic>
        <p:nvPicPr>
          <p:cNvPr id="4" name="Picture 3" descr="A screenshot of a cell phone&#10;&#10;Description automatically generated">
            <a:extLst>
              <a:ext uri="{FF2B5EF4-FFF2-40B4-BE49-F238E27FC236}">
                <a16:creationId xmlns:a16="http://schemas.microsoft.com/office/drawing/2014/main" id="{D3265483-BE34-4358-9ADA-A76996F8B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161" y="1"/>
            <a:ext cx="8461839" cy="6765594"/>
          </a:xfrm>
          <a:prstGeom prst="rect">
            <a:avLst/>
          </a:prstGeom>
        </p:spPr>
      </p:pic>
    </p:spTree>
    <p:extLst>
      <p:ext uri="{BB962C8B-B14F-4D97-AF65-F5344CB8AC3E}">
        <p14:creationId xmlns:p14="http://schemas.microsoft.com/office/powerpoint/2010/main" val="32604893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7E8AFB-72DA-E448-BC0A-887A5C6F9BFC}"/>
              </a:ext>
            </a:extLst>
          </p:cNvPr>
          <p:cNvSpPr>
            <a:spLocks noGrp="1"/>
          </p:cNvSpPr>
          <p:nvPr>
            <p:ph sz="quarter" idx="13"/>
          </p:nvPr>
        </p:nvSpPr>
        <p:spPr/>
        <p:txBody>
          <a:bodyPr/>
          <a:lstStyle/>
          <a:p>
            <a:pPr marL="0" indent="0">
              <a:buNone/>
            </a:pPr>
            <a:endParaRPr lang="en-US" dirty="0"/>
          </a:p>
          <a:p>
            <a:pPr marL="0" indent="0">
              <a:buNone/>
            </a:pPr>
            <a:endParaRPr lang="en-US" dirty="0"/>
          </a:p>
        </p:txBody>
      </p:sp>
      <p:sp>
        <p:nvSpPr>
          <p:cNvPr id="3" name="Text Placeholder 2">
            <a:extLst>
              <a:ext uri="{FF2B5EF4-FFF2-40B4-BE49-F238E27FC236}">
                <a16:creationId xmlns:a16="http://schemas.microsoft.com/office/drawing/2014/main" id="{8BBCB103-400C-E743-8674-941CF40EF6F9}"/>
              </a:ext>
            </a:extLst>
          </p:cNvPr>
          <p:cNvSpPr>
            <a:spLocks noGrp="1"/>
          </p:cNvSpPr>
          <p:nvPr>
            <p:ph type="body" sz="quarter" idx="14"/>
          </p:nvPr>
        </p:nvSpPr>
        <p:spPr>
          <a:xfrm>
            <a:off x="327722" y="829533"/>
            <a:ext cx="2427288" cy="4230688"/>
          </a:xfrm>
        </p:spPr>
        <p:txBody>
          <a:bodyPr anchor="ctr"/>
          <a:lstStyle/>
          <a:p>
            <a:pPr marL="0" indent="0">
              <a:buNone/>
            </a:pPr>
            <a:r>
              <a:rPr lang="en-US" dirty="0"/>
              <a:t>CW-40 Housing across the street from SJCOG</a:t>
            </a:r>
          </a:p>
        </p:txBody>
      </p:sp>
      <p:sp>
        <p:nvSpPr>
          <p:cNvPr id="7" name="Rectangle 6">
            <a:extLst>
              <a:ext uri="{FF2B5EF4-FFF2-40B4-BE49-F238E27FC236}">
                <a16:creationId xmlns:a16="http://schemas.microsoft.com/office/drawing/2014/main" id="{3DC2A2ED-334D-174A-B130-2B2498DF63C0}"/>
              </a:ext>
            </a:extLst>
          </p:cNvPr>
          <p:cNvSpPr/>
          <p:nvPr/>
        </p:nvSpPr>
        <p:spPr>
          <a:xfrm>
            <a:off x="253580" y="6003753"/>
            <a:ext cx="611392" cy="3723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3A3A1DD-C25D-004F-A636-7F0ECFE8CFB5}"/>
              </a:ext>
            </a:extLst>
          </p:cNvPr>
          <p:cNvSpPr txBox="1"/>
          <p:nvPr/>
        </p:nvSpPr>
        <p:spPr>
          <a:xfrm>
            <a:off x="179438" y="5959086"/>
            <a:ext cx="806631" cy="461665"/>
          </a:xfrm>
          <a:prstGeom prst="rect">
            <a:avLst/>
          </a:prstGeom>
          <a:noFill/>
        </p:spPr>
        <p:txBody>
          <a:bodyPr wrap="none" rtlCol="0">
            <a:spAutoFit/>
          </a:bodyPr>
          <a:lstStyle/>
          <a:p>
            <a:r>
              <a:rPr lang="en-US" sz="2400" dirty="0">
                <a:solidFill>
                  <a:schemeClr val="accent2"/>
                </a:solidFill>
              </a:rPr>
              <a:t>2022</a:t>
            </a:r>
            <a:endParaRPr lang="en-US" dirty="0">
              <a:solidFill>
                <a:schemeClr val="accent2"/>
              </a:solidFill>
            </a:endParaRPr>
          </a:p>
        </p:txBody>
      </p:sp>
      <p:pic>
        <p:nvPicPr>
          <p:cNvPr id="4" name="Picture 3">
            <a:extLst>
              <a:ext uri="{FF2B5EF4-FFF2-40B4-BE49-F238E27FC236}">
                <a16:creationId xmlns:a16="http://schemas.microsoft.com/office/drawing/2014/main" id="{BD14BFB8-1B9F-E547-A265-B6723660A832}"/>
              </a:ext>
            </a:extLst>
          </p:cNvPr>
          <p:cNvPicPr>
            <a:picLocks noChangeAspect="1"/>
          </p:cNvPicPr>
          <p:nvPr/>
        </p:nvPicPr>
        <p:blipFill>
          <a:blip r:embed="rId3"/>
          <a:stretch>
            <a:fillRect/>
          </a:stretch>
        </p:blipFill>
        <p:spPr>
          <a:xfrm>
            <a:off x="2795729" y="1365788"/>
            <a:ext cx="9382125" cy="3429000"/>
          </a:xfrm>
          <a:prstGeom prst="rect">
            <a:avLst/>
          </a:prstGeom>
        </p:spPr>
      </p:pic>
    </p:spTree>
    <p:extLst>
      <p:ext uri="{BB962C8B-B14F-4D97-AF65-F5344CB8AC3E}">
        <p14:creationId xmlns:p14="http://schemas.microsoft.com/office/powerpoint/2010/main" val="2667091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5A49435-E075-4822-9D18-0D1331C9F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3" y="1"/>
            <a:ext cx="1219988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23AE24FC-E697-4150-A4E9-7038F7232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9" name="Rectangle 64">
              <a:extLst>
                <a:ext uri="{FF2B5EF4-FFF2-40B4-BE49-F238E27FC236}">
                  <a16:creationId xmlns:a16="http://schemas.microsoft.com/office/drawing/2014/main" id="{B6E6A6DC-8190-4538-9EAF-6D2DA32F2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A0F9E64-E4D5-4F5D-8DC8-4D718FB4E3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8B14D11E-46EC-4472-B641-2B229466BC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CBCC03E8-EFA8-4481-85F5-6D67FD43BF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0AEDB5B1-8ED2-479D-B390-166313445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32736CD4-ACBB-4E31-A595-77721EE5F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840EDB8A-0A05-4A4D-9131-B0C9913AD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97852E7D-B6DA-4315-9AB0-F38BDF42C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042626BE-3A9A-4473-9CDB-891652CF9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26990F26-ADA3-4903-BD10-FB3F028C45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14323D42-A322-4207-857F-82B98209C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F9D23351-DEBD-4512-90A7-4603F9CA63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53C35052-0CBF-4794-B3FE-7CF81F06A6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DE00348F-61C1-4BAF-A2DE-51D1FA9DC7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740C38A9-2B2E-4547-9000-43FE77D147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8170394A-2958-4790-9EFB-6DA2EC131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A0D08350-9D6D-4252-8A04-D0422792B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854E4015-5352-4DFB-A8D1-2F380D3992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835C5FE1-6BD5-4F30-AF61-12736BBAD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DDBBD31D-9CD8-4380-A5C6-A03D916CD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F8E29DD-506B-4EBE-9B0D-4561D4EEB1B1}"/>
              </a:ext>
            </a:extLst>
          </p:cNvPr>
          <p:cNvSpPr/>
          <p:nvPr/>
        </p:nvSpPr>
        <p:spPr>
          <a:xfrm>
            <a:off x="610019" y="1"/>
            <a:ext cx="11581981" cy="32339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drawing&#10;&#10;Description automatically generated">
            <a:extLst>
              <a:ext uri="{FF2B5EF4-FFF2-40B4-BE49-F238E27FC236}">
                <a16:creationId xmlns:a16="http://schemas.microsoft.com/office/drawing/2014/main" id="{913CE78E-9771-4B54-8630-7F4136573E2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5859" y="298803"/>
            <a:ext cx="550799" cy="774296"/>
          </a:xfrm>
          <a:prstGeom prst="rect">
            <a:avLst/>
          </a:prstGeom>
        </p:spPr>
      </p:pic>
      <p:sp>
        <p:nvSpPr>
          <p:cNvPr id="7" name="Rectangle 6">
            <a:extLst>
              <a:ext uri="{FF2B5EF4-FFF2-40B4-BE49-F238E27FC236}">
                <a16:creationId xmlns:a16="http://schemas.microsoft.com/office/drawing/2014/main" id="{508D12A2-D41F-418B-A485-C011A78CE4D0}"/>
              </a:ext>
            </a:extLst>
          </p:cNvPr>
          <p:cNvSpPr/>
          <p:nvPr/>
        </p:nvSpPr>
        <p:spPr>
          <a:xfrm>
            <a:off x="5454479" y="1493846"/>
            <a:ext cx="6682078" cy="178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itle 4">
            <a:extLst>
              <a:ext uri="{FF2B5EF4-FFF2-40B4-BE49-F238E27FC236}">
                <a16:creationId xmlns:a16="http://schemas.microsoft.com/office/drawing/2014/main" id="{142C7855-7151-45DD-9F9F-52FD247CD013}"/>
              </a:ext>
            </a:extLst>
          </p:cNvPr>
          <p:cNvSpPr>
            <a:spLocks noGrp="1"/>
          </p:cNvSpPr>
          <p:nvPr>
            <p:ph type="title"/>
          </p:nvPr>
        </p:nvSpPr>
        <p:spPr>
          <a:xfrm>
            <a:off x="1418062" y="47984"/>
            <a:ext cx="10515600" cy="1325563"/>
          </a:xfrm>
        </p:spPr>
        <p:txBody>
          <a:bodyPr vert="horz" lIns="91440" tIns="45720" rIns="91440" bIns="45720" rtlCol="0" anchor="ctr">
            <a:normAutofit/>
          </a:bodyPr>
          <a:lstStyle/>
          <a:p>
            <a:r>
              <a:rPr lang="en-US" b="1" dirty="0"/>
              <a:t>Financial Element </a:t>
            </a:r>
          </a:p>
        </p:txBody>
      </p:sp>
      <p:sp>
        <p:nvSpPr>
          <p:cNvPr id="3" name="Content Placeholder 2">
            <a:extLst>
              <a:ext uri="{FF2B5EF4-FFF2-40B4-BE49-F238E27FC236}">
                <a16:creationId xmlns:a16="http://schemas.microsoft.com/office/drawing/2014/main" id="{3E60C1CB-E314-45E3-B9BC-C8B33FF24A72}"/>
              </a:ext>
            </a:extLst>
          </p:cNvPr>
          <p:cNvSpPr>
            <a:spLocks noGrp="1"/>
          </p:cNvSpPr>
          <p:nvPr>
            <p:ph sz="half" idx="1"/>
          </p:nvPr>
        </p:nvSpPr>
        <p:spPr>
          <a:xfrm>
            <a:off x="838200" y="1825625"/>
            <a:ext cx="4959927" cy="4351338"/>
          </a:xfrm>
        </p:spPr>
        <p:txBody>
          <a:bodyPr>
            <a:normAutofit/>
          </a:bodyPr>
          <a:lstStyle/>
          <a:p>
            <a:r>
              <a:rPr lang="en-US" sz="2400" dirty="0"/>
              <a:t>20 years of funding</a:t>
            </a:r>
          </a:p>
          <a:p>
            <a:r>
              <a:rPr lang="en-US" sz="2400" dirty="0"/>
              <a:t>Transportation Projects and Strategies</a:t>
            </a:r>
          </a:p>
          <a:p>
            <a:r>
              <a:rPr lang="en-US" sz="2400" dirty="0"/>
              <a:t>Federal, state, local, Measure K funding sources</a:t>
            </a:r>
          </a:p>
          <a:p>
            <a:r>
              <a:rPr lang="en-US" sz="2400" dirty="0"/>
              <a:t>Projected $ based on economic, demographic, and legislation</a:t>
            </a:r>
          </a:p>
          <a:p>
            <a:r>
              <a:rPr lang="en-US" sz="2400" dirty="0"/>
              <a:t>Funds must = Committed Projects</a:t>
            </a:r>
          </a:p>
        </p:txBody>
      </p:sp>
      <p:pic>
        <p:nvPicPr>
          <p:cNvPr id="13" name="Picture 12">
            <a:extLst>
              <a:ext uri="{FF2B5EF4-FFF2-40B4-BE49-F238E27FC236}">
                <a16:creationId xmlns:a16="http://schemas.microsoft.com/office/drawing/2014/main" id="{264F3EDD-64CE-3D4E-B3A4-B7B696F8C1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0732" y="-927936"/>
            <a:ext cx="6682078" cy="8655542"/>
          </a:xfrm>
          <a:prstGeom prst="rect">
            <a:avLst/>
          </a:prstGeom>
        </p:spPr>
      </p:pic>
      <p:sp>
        <p:nvSpPr>
          <p:cNvPr id="4" name="TextBox 3">
            <a:extLst>
              <a:ext uri="{FF2B5EF4-FFF2-40B4-BE49-F238E27FC236}">
                <a16:creationId xmlns:a16="http://schemas.microsoft.com/office/drawing/2014/main" id="{3C87955E-4529-433E-A169-EB73D779298E}"/>
              </a:ext>
            </a:extLst>
          </p:cNvPr>
          <p:cNvSpPr txBox="1"/>
          <p:nvPr/>
        </p:nvSpPr>
        <p:spPr>
          <a:xfrm>
            <a:off x="8486914" y="432382"/>
            <a:ext cx="3509935" cy="461665"/>
          </a:xfrm>
          <a:prstGeom prst="rect">
            <a:avLst/>
          </a:prstGeom>
          <a:noFill/>
        </p:spPr>
        <p:txBody>
          <a:bodyPr wrap="none" rtlCol="0">
            <a:spAutoFit/>
          </a:bodyPr>
          <a:lstStyle/>
          <a:p>
            <a:r>
              <a:rPr lang="en-US" sz="2400" b="1" dirty="0"/>
              <a:t>2018 RTP Funding Sources</a:t>
            </a:r>
          </a:p>
        </p:txBody>
      </p:sp>
    </p:spTree>
    <p:extLst>
      <p:ext uri="{BB962C8B-B14F-4D97-AF65-F5344CB8AC3E}">
        <p14:creationId xmlns:p14="http://schemas.microsoft.com/office/powerpoint/2010/main" val="27644704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63F176-C161-6443-AE8E-FDE76A9EE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701" y="69057"/>
            <a:ext cx="5935588" cy="1893078"/>
          </a:xfrm>
          <a:prstGeom prst="rect">
            <a:avLst/>
          </a:prstGeom>
        </p:spPr>
      </p:pic>
      <p:sp>
        <p:nvSpPr>
          <p:cNvPr id="2" name="Title 1">
            <a:extLst>
              <a:ext uri="{FF2B5EF4-FFF2-40B4-BE49-F238E27FC236}">
                <a16:creationId xmlns:a16="http://schemas.microsoft.com/office/drawing/2014/main" id="{719A3960-8A23-2E4E-9E2A-709C994C6070}"/>
              </a:ext>
            </a:extLst>
          </p:cNvPr>
          <p:cNvSpPr>
            <a:spLocks noGrp="1"/>
          </p:cNvSpPr>
          <p:nvPr>
            <p:ph type="title"/>
          </p:nvPr>
        </p:nvSpPr>
        <p:spPr>
          <a:xfrm>
            <a:off x="373255" y="365809"/>
            <a:ext cx="5739063" cy="1325563"/>
          </a:xfrm>
        </p:spPr>
        <p:txBody>
          <a:bodyPr/>
          <a:lstStyle/>
          <a:p>
            <a:r>
              <a:rPr lang="en-US" b="1" dirty="0"/>
              <a:t>Zoom FAQ</a:t>
            </a:r>
          </a:p>
        </p:txBody>
      </p:sp>
      <p:sp>
        <p:nvSpPr>
          <p:cNvPr id="3" name="Content Placeholder 2">
            <a:extLst>
              <a:ext uri="{FF2B5EF4-FFF2-40B4-BE49-F238E27FC236}">
                <a16:creationId xmlns:a16="http://schemas.microsoft.com/office/drawing/2014/main" id="{5FF0FC3A-DC51-E746-BB8B-B3AD0C4641D9}"/>
              </a:ext>
            </a:extLst>
          </p:cNvPr>
          <p:cNvSpPr>
            <a:spLocks noGrp="1"/>
          </p:cNvSpPr>
          <p:nvPr>
            <p:ph idx="1"/>
          </p:nvPr>
        </p:nvSpPr>
        <p:spPr>
          <a:xfrm>
            <a:off x="373254" y="1583237"/>
            <a:ext cx="5538447" cy="4351338"/>
          </a:xfrm>
        </p:spPr>
        <p:txBody>
          <a:bodyPr>
            <a:normAutofit/>
          </a:bodyPr>
          <a:lstStyle/>
          <a:p>
            <a:pPr marL="0" indent="0">
              <a:buNone/>
            </a:pPr>
            <a:endParaRPr lang="en-US" sz="2400" dirty="0"/>
          </a:p>
          <a:p>
            <a:pPr marL="0" indent="0">
              <a:buNone/>
            </a:pPr>
            <a:r>
              <a:rPr lang="en-US" sz="3200" b="1" dirty="0"/>
              <a:t>COMPUTER:</a:t>
            </a:r>
          </a:p>
          <a:p>
            <a:pPr marL="0" indent="0">
              <a:buNone/>
            </a:pPr>
            <a:r>
              <a:rPr lang="en-US" sz="3200" b="1" dirty="0"/>
              <a:t>1. Click Participants</a:t>
            </a:r>
          </a:p>
          <a:p>
            <a:pPr marL="0" indent="0">
              <a:buNone/>
            </a:pPr>
            <a:r>
              <a:rPr lang="en-US" sz="3200" b="1" dirty="0"/>
              <a:t>2. Click Raise Hand command</a:t>
            </a:r>
          </a:p>
          <a:p>
            <a:pPr marL="0" indent="0">
              <a:buNone/>
            </a:pPr>
            <a:r>
              <a:rPr lang="en-US" sz="3200" b="1" dirty="0"/>
              <a:t>3. Or tap Chat</a:t>
            </a:r>
          </a:p>
          <a:p>
            <a:endParaRPr lang="en-US" sz="1600" dirty="0"/>
          </a:p>
          <a:p>
            <a:endParaRPr lang="en-US" sz="1600" dirty="0"/>
          </a:p>
          <a:p>
            <a:endParaRPr lang="en-US" sz="1600" dirty="0"/>
          </a:p>
        </p:txBody>
      </p:sp>
      <p:pic>
        <p:nvPicPr>
          <p:cNvPr id="10" name="Picture 9">
            <a:extLst>
              <a:ext uri="{FF2B5EF4-FFF2-40B4-BE49-F238E27FC236}">
                <a16:creationId xmlns:a16="http://schemas.microsoft.com/office/drawing/2014/main" id="{1EAD17AF-A7CE-3E49-BB00-89D6C7FB4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5738" y="1941320"/>
            <a:ext cx="2916050" cy="4771718"/>
          </a:xfrm>
          <a:prstGeom prst="rect">
            <a:avLst/>
          </a:prstGeom>
        </p:spPr>
      </p:pic>
      <p:sp>
        <p:nvSpPr>
          <p:cNvPr id="11" name="Rectangle 10">
            <a:extLst>
              <a:ext uri="{FF2B5EF4-FFF2-40B4-BE49-F238E27FC236}">
                <a16:creationId xmlns:a16="http://schemas.microsoft.com/office/drawing/2014/main" id="{F58A2B7C-3B01-8B4E-BB6A-1FF5FC0C4245}"/>
              </a:ext>
            </a:extLst>
          </p:cNvPr>
          <p:cNvSpPr/>
          <p:nvPr/>
        </p:nvSpPr>
        <p:spPr>
          <a:xfrm>
            <a:off x="7806437" y="511451"/>
            <a:ext cx="3844327" cy="751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0D3EE19-87E7-2445-B71A-B4882BBEB8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8313" y="133146"/>
            <a:ext cx="8452212" cy="604419"/>
          </a:xfrm>
          <a:prstGeom prst="rect">
            <a:avLst/>
          </a:prstGeom>
        </p:spPr>
      </p:pic>
      <p:sp>
        <p:nvSpPr>
          <p:cNvPr id="12" name="Oval 11">
            <a:extLst>
              <a:ext uri="{FF2B5EF4-FFF2-40B4-BE49-F238E27FC236}">
                <a16:creationId xmlns:a16="http://schemas.microsoft.com/office/drawing/2014/main" id="{41F3FDF5-B6CE-E04B-8266-93A20EFD381F}"/>
              </a:ext>
            </a:extLst>
          </p:cNvPr>
          <p:cNvSpPr/>
          <p:nvPr/>
        </p:nvSpPr>
        <p:spPr>
          <a:xfrm>
            <a:off x="9037675" y="164587"/>
            <a:ext cx="531628" cy="54146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140828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F802A74-9FD2-EA40-A698-3C4B5072A410}"/>
              </a:ext>
            </a:extLst>
          </p:cNvPr>
          <p:cNvSpPr/>
          <p:nvPr/>
        </p:nvSpPr>
        <p:spPr>
          <a:xfrm>
            <a:off x="33134" y="14664"/>
            <a:ext cx="12158865" cy="5940798"/>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EA7E8AFB-72DA-E448-BC0A-887A5C6F9BFC}"/>
              </a:ext>
            </a:extLst>
          </p:cNvPr>
          <p:cNvSpPr>
            <a:spLocks noGrp="1"/>
          </p:cNvSpPr>
          <p:nvPr>
            <p:ph sz="quarter" idx="13"/>
          </p:nvPr>
        </p:nvSpPr>
        <p:spPr/>
        <p:txBody>
          <a:bodyPr/>
          <a:lstStyle/>
          <a:p>
            <a:pPr marL="0" indent="0">
              <a:buNone/>
            </a:pPr>
            <a:endParaRPr lang="en-US" dirty="0"/>
          </a:p>
          <a:p>
            <a:pPr marL="0" indent="0">
              <a:buNone/>
            </a:pPr>
            <a:endParaRPr lang="en-US" dirty="0"/>
          </a:p>
        </p:txBody>
      </p:sp>
      <p:sp>
        <p:nvSpPr>
          <p:cNvPr id="7" name="Rectangle 6">
            <a:extLst>
              <a:ext uri="{FF2B5EF4-FFF2-40B4-BE49-F238E27FC236}">
                <a16:creationId xmlns:a16="http://schemas.microsoft.com/office/drawing/2014/main" id="{3DC2A2ED-334D-174A-B130-2B2498DF63C0}"/>
              </a:ext>
            </a:extLst>
          </p:cNvPr>
          <p:cNvSpPr/>
          <p:nvPr/>
        </p:nvSpPr>
        <p:spPr>
          <a:xfrm>
            <a:off x="253580" y="6003753"/>
            <a:ext cx="611392" cy="3723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3A3A1DD-C25D-004F-A636-7F0ECFE8CFB5}"/>
              </a:ext>
            </a:extLst>
          </p:cNvPr>
          <p:cNvSpPr txBox="1"/>
          <p:nvPr/>
        </p:nvSpPr>
        <p:spPr>
          <a:xfrm>
            <a:off x="179438" y="5959086"/>
            <a:ext cx="806631" cy="461665"/>
          </a:xfrm>
          <a:prstGeom prst="rect">
            <a:avLst/>
          </a:prstGeom>
          <a:noFill/>
        </p:spPr>
        <p:txBody>
          <a:bodyPr wrap="none" rtlCol="0">
            <a:spAutoFit/>
          </a:bodyPr>
          <a:lstStyle/>
          <a:p>
            <a:r>
              <a:rPr lang="en-US" sz="2400" dirty="0">
                <a:solidFill>
                  <a:schemeClr val="accent2"/>
                </a:solidFill>
              </a:rPr>
              <a:t>2022</a:t>
            </a:r>
            <a:endParaRPr lang="en-US" dirty="0">
              <a:solidFill>
                <a:schemeClr val="accent2"/>
              </a:solidFill>
            </a:endParaRPr>
          </a:p>
        </p:txBody>
      </p:sp>
      <p:pic>
        <p:nvPicPr>
          <p:cNvPr id="9" name="Picture 8">
            <a:extLst>
              <a:ext uri="{FF2B5EF4-FFF2-40B4-BE49-F238E27FC236}">
                <a16:creationId xmlns:a16="http://schemas.microsoft.com/office/drawing/2014/main" id="{7511A546-C80F-9649-9D06-90D2C9588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276" y="481914"/>
            <a:ext cx="2799722" cy="1312549"/>
          </a:xfrm>
          <a:prstGeom prst="rect">
            <a:avLst/>
          </a:prstGeom>
        </p:spPr>
      </p:pic>
      <p:pic>
        <p:nvPicPr>
          <p:cNvPr id="18" name="Picture 17">
            <a:extLst>
              <a:ext uri="{FF2B5EF4-FFF2-40B4-BE49-F238E27FC236}">
                <a16:creationId xmlns:a16="http://schemas.microsoft.com/office/drawing/2014/main" id="{2276E588-7712-2A4D-9C9E-28D74CCC6B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9432" y="-18288"/>
            <a:ext cx="6965080" cy="5937067"/>
          </a:xfrm>
          <a:prstGeom prst="rect">
            <a:avLst/>
          </a:prstGeom>
        </p:spPr>
      </p:pic>
    </p:spTree>
    <p:extLst>
      <p:ext uri="{BB962C8B-B14F-4D97-AF65-F5344CB8AC3E}">
        <p14:creationId xmlns:p14="http://schemas.microsoft.com/office/powerpoint/2010/main" val="6005016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80E97A1-096F-2340-998F-EF93BEBA8B37}"/>
              </a:ext>
            </a:extLst>
          </p:cNvPr>
          <p:cNvPicPr>
            <a:picLocks noChangeAspect="1"/>
          </p:cNvPicPr>
          <p:nvPr/>
        </p:nvPicPr>
        <p:blipFill rotWithShape="1">
          <a:blip r:embed="rId3">
            <a:extLst>
              <a:ext uri="{28A0092B-C50C-407E-A947-70E740481C1C}">
                <a14:useLocalDpi xmlns:a14="http://schemas.microsoft.com/office/drawing/2010/main" val="0"/>
              </a:ext>
            </a:extLst>
          </a:blip>
          <a:srcRect l="30911" r="30092" b="-1"/>
          <a:stretch/>
        </p:blipFill>
        <p:spPr>
          <a:xfrm>
            <a:off x="5511589" y="523804"/>
            <a:ext cx="6680411" cy="5696039"/>
          </a:xfrm>
          <a:custGeom>
            <a:avLst/>
            <a:gdLst/>
            <a:ahLst/>
            <a:cxnLst/>
            <a:rect l="l" t="t" r="r" b="b"/>
            <a:pathLst>
              <a:path w="6680411" h="5696039">
                <a:moveTo>
                  <a:pt x="3592766" y="0"/>
                </a:moveTo>
                <a:lnTo>
                  <a:pt x="4718262" y="0"/>
                </a:lnTo>
                <a:lnTo>
                  <a:pt x="4718262" y="2"/>
                </a:lnTo>
                <a:lnTo>
                  <a:pt x="6680411" y="2"/>
                </a:lnTo>
                <a:lnTo>
                  <a:pt x="6680411" y="5696022"/>
                </a:lnTo>
                <a:lnTo>
                  <a:pt x="3888773" y="5696022"/>
                </a:lnTo>
                <a:lnTo>
                  <a:pt x="3888773" y="5696039"/>
                </a:lnTo>
                <a:lnTo>
                  <a:pt x="0" y="5696039"/>
                </a:lnTo>
                <a:lnTo>
                  <a:pt x="2763278" y="19"/>
                </a:lnTo>
                <a:lnTo>
                  <a:pt x="3447183" y="19"/>
                </a:lnTo>
                <a:lnTo>
                  <a:pt x="3447183" y="2"/>
                </a:lnTo>
                <a:lnTo>
                  <a:pt x="3592765" y="2"/>
                </a:lnTo>
                <a:close/>
              </a:path>
            </a:pathLst>
          </a:custGeom>
        </p:spPr>
      </p:pic>
      <p:sp>
        <p:nvSpPr>
          <p:cNvPr id="30" name="Freeform: Shape 29">
            <a:extLst>
              <a:ext uri="{FF2B5EF4-FFF2-40B4-BE49-F238E27FC236}">
                <a16:creationId xmlns:a16="http://schemas.microsoft.com/office/drawing/2014/main" id="{206E9F47-DC46-4A02-B5DB-26B56C39C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3805"/>
            <a:ext cx="7800441" cy="5696020"/>
          </a:xfrm>
          <a:custGeom>
            <a:avLst/>
            <a:gdLst>
              <a:gd name="connsiteX0" fmla="*/ 0 w 7800441"/>
              <a:gd name="connsiteY0" fmla="*/ 0 h 5696020"/>
              <a:gd name="connsiteX1" fmla="*/ 7800441 w 7800441"/>
              <a:gd name="connsiteY1" fmla="*/ 0 h 5696020"/>
              <a:gd name="connsiteX2" fmla="*/ 5037161 w 7800441"/>
              <a:gd name="connsiteY2" fmla="*/ 5696020 h 5696020"/>
              <a:gd name="connsiteX3" fmla="*/ 0 w 7800441"/>
              <a:gd name="connsiteY3" fmla="*/ 5696020 h 5696020"/>
            </a:gdLst>
            <a:ahLst/>
            <a:cxnLst>
              <a:cxn ang="0">
                <a:pos x="connsiteX0" y="connsiteY0"/>
              </a:cxn>
              <a:cxn ang="0">
                <a:pos x="connsiteX1" y="connsiteY1"/>
              </a:cxn>
              <a:cxn ang="0">
                <a:pos x="connsiteX2" y="connsiteY2"/>
              </a:cxn>
              <a:cxn ang="0">
                <a:pos x="connsiteX3" y="connsiteY3"/>
              </a:cxn>
            </a:cxnLst>
            <a:rect l="l" t="t" r="r" b="b"/>
            <a:pathLst>
              <a:path w="7800441" h="5696020">
                <a:moveTo>
                  <a:pt x="0" y="0"/>
                </a:moveTo>
                <a:lnTo>
                  <a:pt x="7800441" y="0"/>
                </a:lnTo>
                <a:lnTo>
                  <a:pt x="5037161" y="5696020"/>
                </a:lnTo>
                <a:lnTo>
                  <a:pt x="0" y="569602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4" name="Title 3"/>
          <p:cNvSpPr>
            <a:spLocks noGrp="1"/>
          </p:cNvSpPr>
          <p:nvPr>
            <p:ph type="title"/>
          </p:nvPr>
        </p:nvSpPr>
        <p:spPr>
          <a:xfrm>
            <a:off x="399712" y="821095"/>
            <a:ext cx="5111877" cy="1095375"/>
          </a:xfrm>
        </p:spPr>
        <p:txBody>
          <a:bodyPr vert="horz" lIns="91440" tIns="45720" rIns="91440" bIns="45720" rtlCol="0" anchor="ctr">
            <a:normAutofit/>
          </a:bodyPr>
          <a:lstStyle/>
          <a:p>
            <a:r>
              <a:rPr lang="en-US" sz="3400" dirty="0">
                <a:solidFill>
                  <a:srgbClr val="FFFFFF"/>
                </a:solidFill>
              </a:rPr>
              <a:t>Regional Transportation Plan (RTP) Basics - Why</a:t>
            </a:r>
          </a:p>
        </p:txBody>
      </p:sp>
      <p:graphicFrame>
        <p:nvGraphicFramePr>
          <p:cNvPr id="7" name="Content Placeholder 4">
            <a:extLst>
              <a:ext uri="{FF2B5EF4-FFF2-40B4-BE49-F238E27FC236}">
                <a16:creationId xmlns:a16="http://schemas.microsoft.com/office/drawing/2014/main" id="{551B6092-C7B0-4113-9524-3C554EB80B92}"/>
              </a:ext>
            </a:extLst>
          </p:cNvPr>
          <p:cNvGraphicFramePr>
            <a:graphicFrameLocks noGrp="1"/>
          </p:cNvGraphicFramePr>
          <p:nvPr>
            <p:ph sz="half" idx="1"/>
            <p:extLst>
              <p:ext uri="{D42A27DB-BD31-4B8C-83A1-F6EECF244321}">
                <p14:modId xmlns:p14="http://schemas.microsoft.com/office/powerpoint/2010/main" val="961093191"/>
              </p:ext>
            </p:extLst>
          </p:nvPr>
        </p:nvGraphicFramePr>
        <p:xfrm>
          <a:off x="88729" y="2022654"/>
          <a:ext cx="6275495" cy="38477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027655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8"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4" name="Title 3"/>
          <p:cNvSpPr>
            <a:spLocks noGrp="1"/>
          </p:cNvSpPr>
          <p:nvPr>
            <p:ph type="title"/>
          </p:nvPr>
        </p:nvSpPr>
        <p:spPr>
          <a:xfrm>
            <a:off x="535020" y="685800"/>
            <a:ext cx="2780271" cy="5105400"/>
          </a:xfrm>
        </p:spPr>
        <p:txBody>
          <a:bodyPr vert="horz" lIns="91440" tIns="45720" rIns="91440" bIns="45720" rtlCol="0" anchor="ctr">
            <a:normAutofit/>
          </a:bodyPr>
          <a:lstStyle/>
          <a:p>
            <a:r>
              <a:rPr lang="en-US" sz="3400" kern="1200">
                <a:solidFill>
                  <a:srgbClr val="FFFFFF"/>
                </a:solidFill>
                <a:latin typeface="+mj-lt"/>
                <a:ea typeface="+mj-ea"/>
                <a:cs typeface="+mj-cs"/>
              </a:rPr>
              <a:t>Regional Transportation Plan (RTP) Basics - Why</a:t>
            </a:r>
          </a:p>
        </p:txBody>
      </p:sp>
      <p:graphicFrame>
        <p:nvGraphicFramePr>
          <p:cNvPr id="7" name="Content Placeholder 4">
            <a:extLst>
              <a:ext uri="{FF2B5EF4-FFF2-40B4-BE49-F238E27FC236}">
                <a16:creationId xmlns:a16="http://schemas.microsoft.com/office/drawing/2014/main" id="{551B6092-C7B0-4113-9524-3C554EB80B92}"/>
              </a:ext>
            </a:extLst>
          </p:cNvPr>
          <p:cNvGraphicFramePr>
            <a:graphicFrameLocks noGrp="1"/>
          </p:cNvGraphicFramePr>
          <p:nvPr>
            <p:ph sz="half" idx="1"/>
            <p:extLst>
              <p:ext uri="{D42A27DB-BD31-4B8C-83A1-F6EECF244321}">
                <p14:modId xmlns:p14="http://schemas.microsoft.com/office/powerpoint/2010/main" val="1476617514"/>
              </p:ext>
            </p:extLst>
          </p:nvPr>
        </p:nvGraphicFramePr>
        <p:xfrm>
          <a:off x="5010150" y="685800"/>
          <a:ext cx="6955109"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4B4102BB-FC4A-3B4D-8405-DF72F04F24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281" y="423110"/>
            <a:ext cx="5715000" cy="1905000"/>
          </a:xfrm>
          <a:prstGeom prst="rect">
            <a:avLst/>
          </a:prstGeom>
        </p:spPr>
      </p:pic>
    </p:spTree>
    <p:extLst>
      <p:ext uri="{BB962C8B-B14F-4D97-AF65-F5344CB8AC3E}">
        <p14:creationId xmlns:p14="http://schemas.microsoft.com/office/powerpoint/2010/main" val="34951395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Isosceles Triangle 5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Isosceles Triangle 5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screenshot of a cell phone&#10;&#10;Description automatically generated">
            <a:extLst>
              <a:ext uri="{FF2B5EF4-FFF2-40B4-BE49-F238E27FC236}">
                <a16:creationId xmlns:a16="http://schemas.microsoft.com/office/drawing/2014/main" id="{F7ABDE97-4F1B-439F-87D6-9D4444475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1" y="570767"/>
            <a:ext cx="12191999" cy="6095998"/>
          </a:xfrm>
          <a:prstGeom prst="rect">
            <a:avLst/>
          </a:prstGeom>
        </p:spPr>
      </p:pic>
    </p:spTree>
    <p:extLst>
      <p:ext uri="{BB962C8B-B14F-4D97-AF65-F5344CB8AC3E}">
        <p14:creationId xmlns:p14="http://schemas.microsoft.com/office/powerpoint/2010/main" val="18493438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7E8AFB-72DA-E448-BC0A-887A5C6F9BFC}"/>
              </a:ext>
            </a:extLst>
          </p:cNvPr>
          <p:cNvSpPr>
            <a:spLocks noGrp="1"/>
          </p:cNvSpPr>
          <p:nvPr>
            <p:ph sz="quarter" idx="13"/>
          </p:nvPr>
        </p:nvSpPr>
        <p:spPr>
          <a:noFill/>
        </p:spPr>
        <p:txBody>
          <a:bodyPr/>
          <a:lstStyle/>
          <a:p>
            <a:pPr marL="0" indent="0">
              <a:buNone/>
            </a:pPr>
            <a:r>
              <a:rPr lang="en-US" dirty="0"/>
              <a:t>How do you get around San Joaquin County?</a:t>
            </a:r>
          </a:p>
          <a:p>
            <a:pPr marL="0" indent="0">
              <a:buNone/>
            </a:pPr>
            <a:endParaRPr lang="en-US" dirty="0"/>
          </a:p>
          <a:p>
            <a:pPr marL="0" indent="0">
              <a:buNone/>
            </a:pPr>
            <a:endParaRPr lang="en-US" dirty="0"/>
          </a:p>
        </p:txBody>
      </p:sp>
      <p:sp>
        <p:nvSpPr>
          <p:cNvPr id="4" name="Title 3">
            <a:extLst>
              <a:ext uri="{FF2B5EF4-FFF2-40B4-BE49-F238E27FC236}">
                <a16:creationId xmlns:a16="http://schemas.microsoft.com/office/drawing/2014/main" id="{E83A2F81-317C-4B4C-A37B-0EC169363788}"/>
              </a:ext>
            </a:extLst>
          </p:cNvPr>
          <p:cNvSpPr>
            <a:spLocks noGrp="1"/>
          </p:cNvSpPr>
          <p:nvPr>
            <p:ph type="title"/>
          </p:nvPr>
        </p:nvSpPr>
        <p:spPr/>
        <p:txBody>
          <a:bodyPr/>
          <a:lstStyle/>
          <a:p>
            <a:r>
              <a:rPr lang="en-US" b="1" dirty="0">
                <a:solidFill>
                  <a:schemeClr val="accent1"/>
                </a:solidFill>
              </a:rPr>
              <a:t>Poll Time!</a:t>
            </a:r>
          </a:p>
        </p:txBody>
      </p:sp>
      <p:sp>
        <p:nvSpPr>
          <p:cNvPr id="7" name="Rectangle 6">
            <a:extLst>
              <a:ext uri="{FF2B5EF4-FFF2-40B4-BE49-F238E27FC236}">
                <a16:creationId xmlns:a16="http://schemas.microsoft.com/office/drawing/2014/main" id="{3DC2A2ED-334D-174A-B130-2B2498DF63C0}"/>
              </a:ext>
            </a:extLst>
          </p:cNvPr>
          <p:cNvSpPr/>
          <p:nvPr/>
        </p:nvSpPr>
        <p:spPr>
          <a:xfrm>
            <a:off x="253580" y="6003753"/>
            <a:ext cx="611392" cy="3723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3A3A1DD-C25D-004F-A636-7F0ECFE8CFB5}"/>
              </a:ext>
            </a:extLst>
          </p:cNvPr>
          <p:cNvSpPr txBox="1"/>
          <p:nvPr/>
        </p:nvSpPr>
        <p:spPr>
          <a:xfrm>
            <a:off x="179438" y="5959086"/>
            <a:ext cx="806631" cy="461665"/>
          </a:xfrm>
          <a:prstGeom prst="rect">
            <a:avLst/>
          </a:prstGeom>
          <a:noFill/>
        </p:spPr>
        <p:txBody>
          <a:bodyPr wrap="none" rtlCol="0">
            <a:spAutoFit/>
          </a:bodyPr>
          <a:lstStyle/>
          <a:p>
            <a:r>
              <a:rPr lang="en-US" sz="2400" dirty="0">
                <a:solidFill>
                  <a:schemeClr val="accent2"/>
                </a:solidFill>
              </a:rPr>
              <a:t>2022</a:t>
            </a:r>
            <a:endParaRPr lang="en-US" dirty="0">
              <a:solidFill>
                <a:schemeClr val="accent2"/>
              </a:solidFill>
            </a:endParaRPr>
          </a:p>
        </p:txBody>
      </p:sp>
    </p:spTree>
    <p:extLst>
      <p:ext uri="{BB962C8B-B14F-4D97-AF65-F5344CB8AC3E}">
        <p14:creationId xmlns:p14="http://schemas.microsoft.com/office/powerpoint/2010/main" val="40463908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nodeType="clickEffect">
                                  <p:stCondLst>
                                    <p:cond delay="0"/>
                                  </p:stCondLst>
                                  <p:iterate type="lt">
                                    <p:tmPct val="10000"/>
                                  </p:iterate>
                                  <p:childTnLst>
                                    <p:animClr clrSpc="rgb" dir="cw">
                                      <p:cBhvr override="childStyle">
                                        <p:cTn id="6" dur="500" fill="hold"/>
                                        <p:tgtEl>
                                          <p:spTgt spid="4"/>
                                        </p:tgtEl>
                                        <p:attrNameLst>
                                          <p:attrName>style.color</p:attrName>
                                        </p:attrNameLst>
                                      </p:cBhvr>
                                      <p:to>
                                        <a:srgbClr val="FF3A00"/>
                                      </p:to>
                                    </p:animClr>
                                    <p:animClr clrSpc="rgb" dir="cw">
                                      <p:cBhvr>
                                        <p:cTn id="7" dur="500" fill="hold"/>
                                        <p:tgtEl>
                                          <p:spTgt spid="4"/>
                                        </p:tgtEl>
                                        <p:attrNameLst>
                                          <p:attrName>fillcolor</p:attrName>
                                        </p:attrNameLst>
                                      </p:cBhvr>
                                      <p:to>
                                        <a:srgbClr val="FF3A00"/>
                                      </p:to>
                                    </p:animClr>
                                    <p:set>
                                      <p:cBhvr>
                                        <p:cTn id="8" dur="500" fill="hold"/>
                                        <p:tgtEl>
                                          <p:spTgt spid="4"/>
                                        </p:tgtEl>
                                        <p:attrNameLst>
                                          <p:attrName>fill.type</p:attrName>
                                        </p:attrNameLst>
                                      </p:cBhvr>
                                      <p:to>
                                        <p:strVal val="solid"/>
                                      </p:to>
                                    </p:set>
                                    <p:anim to="1.5" calcmode="lin" valueType="num">
                                      <p:cBhvr override="childStyle">
                                        <p:cTn id="9" dur="500" fill="hold"/>
                                        <p:tgtEl>
                                          <p:spTgt spid="4"/>
                                        </p:tgtEl>
                                        <p:attrNameLst>
                                          <p:attrName>style.fontSize</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003" y="391196"/>
            <a:ext cx="8575303" cy="739833"/>
          </a:xfrm>
        </p:spPr>
        <p:txBody>
          <a:bodyPr/>
          <a:lstStyle/>
          <a:p>
            <a:r>
              <a:rPr lang="en-US" b="1" dirty="0"/>
              <a:t>Get Involved</a:t>
            </a:r>
          </a:p>
        </p:txBody>
      </p:sp>
      <p:sp>
        <p:nvSpPr>
          <p:cNvPr id="6" name="Content Placeholder 5"/>
          <p:cNvSpPr>
            <a:spLocks noGrp="1"/>
          </p:cNvSpPr>
          <p:nvPr>
            <p:ph sz="quarter" idx="13"/>
          </p:nvPr>
        </p:nvSpPr>
        <p:spPr/>
        <p:txBody>
          <a:bodyPr/>
          <a:lstStyle/>
          <a:p>
            <a:pPr marL="0" indent="0">
              <a:lnSpc>
                <a:spcPct val="150000"/>
              </a:lnSpc>
              <a:buNone/>
            </a:pPr>
            <a:endParaRPr lang="en-US" dirty="0">
              <a:solidFill>
                <a:schemeClr val="tx2"/>
              </a:solidFill>
            </a:endParaRPr>
          </a:p>
          <a:p>
            <a:pPr>
              <a:lnSpc>
                <a:spcPct val="150000"/>
              </a:lnSpc>
            </a:pPr>
            <a:endParaRPr lang="en-US" dirty="0">
              <a:solidFill>
                <a:schemeClr val="tx2"/>
              </a:solidFill>
            </a:endParaRPr>
          </a:p>
        </p:txBody>
      </p:sp>
      <p:pic>
        <p:nvPicPr>
          <p:cNvPr id="5" name="Content Placeholder 2"/>
          <p:cNvPicPr>
            <a:picLocks noChangeAspect="1"/>
          </p:cNvPicPr>
          <p:nvPr/>
        </p:nvPicPr>
        <p:blipFill rotWithShape="1">
          <a:blip r:embed="rId3">
            <a:extLst>
              <a:ext uri="{28A0092B-C50C-407E-A947-70E740481C1C}">
                <a14:useLocalDpi xmlns:a14="http://schemas.microsoft.com/office/drawing/2010/main" val="0"/>
              </a:ext>
            </a:extLst>
          </a:blip>
          <a:srcRect t="19352" b="104"/>
          <a:stretch/>
        </p:blipFill>
        <p:spPr>
          <a:xfrm>
            <a:off x="2809875" y="1131028"/>
            <a:ext cx="9382125" cy="4793521"/>
          </a:xfrm>
          <a:prstGeom prst="rect">
            <a:avLst/>
          </a:prstGeom>
        </p:spPr>
      </p:pic>
      <p:pic>
        <p:nvPicPr>
          <p:cNvPr id="7" name="Picture 6">
            <a:extLst>
              <a:ext uri="{FF2B5EF4-FFF2-40B4-BE49-F238E27FC236}">
                <a16:creationId xmlns:a16="http://schemas.microsoft.com/office/drawing/2014/main" id="{7A27C9E2-F39F-40C2-85EE-3EFC564C51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32" y="6063917"/>
            <a:ext cx="851503" cy="276726"/>
          </a:xfrm>
          <a:prstGeom prst="rect">
            <a:avLst/>
          </a:prstGeom>
        </p:spPr>
      </p:pic>
      <p:sp>
        <p:nvSpPr>
          <p:cNvPr id="8" name="TextBox 7">
            <a:extLst>
              <a:ext uri="{FF2B5EF4-FFF2-40B4-BE49-F238E27FC236}">
                <a16:creationId xmlns:a16="http://schemas.microsoft.com/office/drawing/2014/main" id="{8745396E-D89C-4D54-BC5C-CE2EEEDDA4EC}"/>
              </a:ext>
            </a:extLst>
          </p:cNvPr>
          <p:cNvSpPr txBox="1"/>
          <p:nvPr/>
        </p:nvSpPr>
        <p:spPr>
          <a:xfrm>
            <a:off x="177224" y="5967663"/>
            <a:ext cx="806631" cy="461665"/>
          </a:xfrm>
          <a:prstGeom prst="rect">
            <a:avLst/>
          </a:prstGeom>
          <a:noFill/>
        </p:spPr>
        <p:txBody>
          <a:bodyPr wrap="none" rtlCol="0">
            <a:spAutoFit/>
          </a:bodyPr>
          <a:lstStyle/>
          <a:p>
            <a:r>
              <a:rPr lang="en-US" sz="2400" dirty="0">
                <a:solidFill>
                  <a:schemeClr val="accent2"/>
                </a:solidFill>
              </a:rPr>
              <a:t>2022</a:t>
            </a:r>
            <a:endParaRPr lang="en-US" dirty="0">
              <a:solidFill>
                <a:schemeClr val="accent2"/>
              </a:solidFill>
            </a:endParaRPr>
          </a:p>
        </p:txBody>
      </p:sp>
    </p:spTree>
    <p:extLst>
      <p:ext uri="{BB962C8B-B14F-4D97-AF65-F5344CB8AC3E}">
        <p14:creationId xmlns:p14="http://schemas.microsoft.com/office/powerpoint/2010/main" val="2876339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Get Involved!</a:t>
            </a:r>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790183" y="4082514"/>
            <a:ext cx="2370098" cy="1920205"/>
          </a:xfrm>
        </p:spPr>
      </p:pic>
      <p:pic>
        <p:nvPicPr>
          <p:cNvPr id="8"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t="16970" b="25767"/>
          <a:stretch/>
        </p:blipFill>
        <p:spPr>
          <a:xfrm>
            <a:off x="2033820" y="1503479"/>
            <a:ext cx="2395165" cy="1783599"/>
          </a:xfrm>
          <a:prstGeom prst="rect">
            <a:avLst/>
          </a:prstGeom>
        </p:spPr>
      </p:pic>
      <p:pic>
        <p:nvPicPr>
          <p:cNvPr id="12" name="Content Placeholder 5"/>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2039732" y="3857650"/>
            <a:ext cx="2366286" cy="1928222"/>
          </a:xfrm>
        </p:spPr>
      </p:pic>
      <p:sp>
        <p:nvSpPr>
          <p:cNvPr id="15" name="TextBox 14"/>
          <p:cNvSpPr txBox="1"/>
          <p:nvPr/>
        </p:nvSpPr>
        <p:spPr>
          <a:xfrm>
            <a:off x="4896457" y="3215112"/>
            <a:ext cx="2384591" cy="92333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dirty="0">
                <a:solidFill>
                  <a:schemeClr val="tx1"/>
                </a:solidFill>
              </a:rPr>
              <a:t>Attend  virtual meetings </a:t>
            </a:r>
          </a:p>
          <a:p>
            <a:pPr algn="ctr"/>
            <a:r>
              <a:rPr lang="en-US" dirty="0">
                <a:solidFill>
                  <a:schemeClr val="tx1"/>
                </a:solidFill>
              </a:rPr>
              <a:t>&amp; workshops</a:t>
            </a:r>
          </a:p>
        </p:txBody>
      </p:sp>
      <p:sp>
        <p:nvSpPr>
          <p:cNvPr id="17" name="TextBox 16"/>
          <p:cNvSpPr txBox="1"/>
          <p:nvPr/>
        </p:nvSpPr>
        <p:spPr>
          <a:xfrm>
            <a:off x="2009537" y="5785872"/>
            <a:ext cx="2395165" cy="64633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dirty="0">
                <a:solidFill>
                  <a:schemeClr val="tx1"/>
                </a:solidFill>
              </a:rPr>
              <a:t>Help us engage your community</a:t>
            </a:r>
          </a:p>
        </p:txBody>
      </p:sp>
      <p:sp>
        <p:nvSpPr>
          <p:cNvPr id="18" name="TextBox 17"/>
          <p:cNvSpPr txBox="1"/>
          <p:nvPr/>
        </p:nvSpPr>
        <p:spPr>
          <a:xfrm>
            <a:off x="4898416" y="6051720"/>
            <a:ext cx="2403137" cy="36933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dirty="0">
                <a:solidFill>
                  <a:schemeClr val="tx1"/>
                </a:solidFill>
              </a:rPr>
              <a:t>Mini Grant Program</a:t>
            </a:r>
          </a:p>
        </p:txBody>
      </p:sp>
      <p:pic>
        <p:nvPicPr>
          <p:cNvPr id="2" name="Picture 1">
            <a:extLst>
              <a:ext uri="{FF2B5EF4-FFF2-40B4-BE49-F238E27FC236}">
                <a16:creationId xmlns:a16="http://schemas.microsoft.com/office/drawing/2014/main" id="{3A9756FB-D75A-401D-B760-7AB2706367C8}"/>
              </a:ext>
            </a:extLst>
          </p:cNvPr>
          <p:cNvPicPr>
            <a:picLocks noChangeAspect="1"/>
          </p:cNvPicPr>
          <p:nvPr/>
        </p:nvPicPr>
        <p:blipFill>
          <a:blip r:embed="rId6"/>
          <a:stretch>
            <a:fillRect/>
          </a:stretch>
        </p:blipFill>
        <p:spPr>
          <a:xfrm>
            <a:off x="0" y="0"/>
            <a:ext cx="565483" cy="6858000"/>
          </a:xfrm>
          <a:prstGeom prst="rect">
            <a:avLst/>
          </a:prstGeom>
        </p:spPr>
      </p:pic>
      <p:sp>
        <p:nvSpPr>
          <p:cNvPr id="3" name="Rectangle 2">
            <a:extLst>
              <a:ext uri="{FF2B5EF4-FFF2-40B4-BE49-F238E27FC236}">
                <a16:creationId xmlns:a16="http://schemas.microsoft.com/office/drawing/2014/main" id="{8D1CAECE-5F8D-4017-B109-DA815243994B}"/>
              </a:ext>
            </a:extLst>
          </p:cNvPr>
          <p:cNvSpPr/>
          <p:nvPr/>
        </p:nvSpPr>
        <p:spPr>
          <a:xfrm>
            <a:off x="2039733" y="3253392"/>
            <a:ext cx="2389251" cy="843983"/>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a:p>
            <a:pPr algn="ctr"/>
            <a:r>
              <a:rPr lang="en-US" dirty="0">
                <a:solidFill>
                  <a:schemeClr val="tx1"/>
                </a:solidFill>
              </a:rPr>
              <a:t>Sign up for email notifications</a:t>
            </a:r>
          </a:p>
          <a:p>
            <a:pPr algn="ctr"/>
            <a:endParaRPr lang="en-US" dirty="0"/>
          </a:p>
        </p:txBody>
      </p:sp>
      <p:sp>
        <p:nvSpPr>
          <p:cNvPr id="20" name="Rectangle 19">
            <a:extLst>
              <a:ext uri="{FF2B5EF4-FFF2-40B4-BE49-F238E27FC236}">
                <a16:creationId xmlns:a16="http://schemas.microsoft.com/office/drawing/2014/main" id="{842BDFC5-6167-42E0-9EB7-3BB2DD235388}"/>
              </a:ext>
            </a:extLst>
          </p:cNvPr>
          <p:cNvSpPr/>
          <p:nvPr/>
        </p:nvSpPr>
        <p:spPr>
          <a:xfrm>
            <a:off x="7748520" y="3215113"/>
            <a:ext cx="2417268" cy="867402"/>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a:p>
            <a:pPr algn="ctr"/>
            <a:r>
              <a:rPr lang="en-US" dirty="0">
                <a:solidFill>
                  <a:schemeClr val="tx1"/>
                </a:solidFill>
              </a:rPr>
              <a:t>Take the online survey</a:t>
            </a:r>
          </a:p>
          <a:p>
            <a:pPr algn="ctr"/>
            <a:endParaRPr lang="en-US" dirty="0"/>
          </a:p>
        </p:txBody>
      </p:sp>
      <p:sp>
        <p:nvSpPr>
          <p:cNvPr id="21" name="Rectangle 20">
            <a:extLst>
              <a:ext uri="{FF2B5EF4-FFF2-40B4-BE49-F238E27FC236}">
                <a16:creationId xmlns:a16="http://schemas.microsoft.com/office/drawing/2014/main" id="{6DCC2606-CC00-4D85-99D7-7B9EF5CCA53A}"/>
              </a:ext>
            </a:extLst>
          </p:cNvPr>
          <p:cNvSpPr/>
          <p:nvPr/>
        </p:nvSpPr>
        <p:spPr>
          <a:xfrm>
            <a:off x="7779781" y="5947710"/>
            <a:ext cx="2395238" cy="462764"/>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a:p>
            <a:pPr algn="ctr"/>
            <a:endParaRPr lang="en-US" dirty="0">
              <a:solidFill>
                <a:schemeClr val="tx1"/>
              </a:solidFill>
            </a:endParaRPr>
          </a:p>
          <a:p>
            <a:pPr algn="ctr"/>
            <a:r>
              <a:rPr lang="en-US" dirty="0">
                <a:solidFill>
                  <a:schemeClr val="tx1"/>
                </a:solidFill>
              </a:rPr>
              <a:t>Invite SJCOG to events</a:t>
            </a:r>
            <a:r>
              <a:rPr lang="en-US" sz="2000" dirty="0">
                <a:solidFill>
                  <a:schemeClr val="tx1"/>
                </a:solidFill>
              </a:rPr>
              <a:t> </a:t>
            </a:r>
            <a:r>
              <a:rPr lang="en-US" dirty="0">
                <a:solidFill>
                  <a:schemeClr val="tx1"/>
                </a:solidFill>
              </a:rPr>
              <a:t>	</a:t>
            </a:r>
          </a:p>
          <a:p>
            <a:pPr algn="ctr"/>
            <a:endParaRPr lang="en-US" dirty="0"/>
          </a:p>
        </p:txBody>
      </p:sp>
      <p:pic>
        <p:nvPicPr>
          <p:cNvPr id="16" name="Picture 15" descr="A person using a computer sitting on top of a table&#10;&#10;Description automatically generated">
            <a:extLst>
              <a:ext uri="{FF2B5EF4-FFF2-40B4-BE49-F238E27FC236}">
                <a16:creationId xmlns:a16="http://schemas.microsoft.com/office/drawing/2014/main" id="{3B332679-0E4F-43C7-BFF4-2D2E223378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5815" y="1503479"/>
            <a:ext cx="2429203" cy="1711633"/>
          </a:xfrm>
          <a:prstGeom prst="rect">
            <a:avLst/>
          </a:prstGeom>
        </p:spPr>
      </p:pic>
      <p:pic>
        <p:nvPicPr>
          <p:cNvPr id="22" name="Picture 21" descr="A group of people sitting at a desk&#10;&#10;Description automatically generated">
            <a:extLst>
              <a:ext uri="{FF2B5EF4-FFF2-40B4-BE49-F238E27FC236}">
                <a16:creationId xmlns:a16="http://schemas.microsoft.com/office/drawing/2014/main" id="{75D637EB-C5F9-40EB-8AF8-8075678670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3752" y="1503479"/>
            <a:ext cx="2383242" cy="1711633"/>
          </a:xfrm>
          <a:prstGeom prst="rect">
            <a:avLst/>
          </a:prstGeom>
        </p:spPr>
      </p:pic>
      <p:pic>
        <p:nvPicPr>
          <p:cNvPr id="23" name="Picture 22" descr="A close up of a sign&#10;&#10;Description automatically generated">
            <a:extLst>
              <a:ext uri="{FF2B5EF4-FFF2-40B4-BE49-F238E27FC236}">
                <a16:creationId xmlns:a16="http://schemas.microsoft.com/office/drawing/2014/main" id="{DCD835C2-114A-4F06-BA39-F28B1FF7B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8805" y="4146683"/>
            <a:ext cx="2368189" cy="1904087"/>
          </a:xfrm>
          <a:prstGeom prst="rect">
            <a:avLst/>
          </a:prstGeom>
          <a:ln>
            <a:noFill/>
          </a:ln>
        </p:spPr>
      </p:pic>
    </p:spTree>
    <p:extLst>
      <p:ext uri="{BB962C8B-B14F-4D97-AF65-F5344CB8AC3E}">
        <p14:creationId xmlns:p14="http://schemas.microsoft.com/office/powerpoint/2010/main" val="35517440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483"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8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457124"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60896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922126"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Isosceles Triangle 3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41827"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close up of a sign&#10;&#10;Description automatically generated">
            <a:extLst>
              <a:ext uri="{FF2B5EF4-FFF2-40B4-BE49-F238E27FC236}">
                <a16:creationId xmlns:a16="http://schemas.microsoft.com/office/drawing/2014/main" id="{CCDE5FE9-96CD-4D2B-8E4F-160DFA706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420" y="643467"/>
            <a:ext cx="6712126" cy="5571065"/>
          </a:xfrm>
          <a:prstGeom prst="rect">
            <a:avLst/>
          </a:prstGeom>
          <a:ln>
            <a:noFill/>
          </a:ln>
        </p:spPr>
      </p:pic>
      <p:sp>
        <p:nvSpPr>
          <p:cNvPr id="40" name="Isosceles Triangle 3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69563"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A9756FB-D75A-401D-B760-7AB2706367C8}"/>
              </a:ext>
            </a:extLst>
          </p:cNvPr>
          <p:cNvPicPr>
            <a:picLocks noChangeAspect="1"/>
          </p:cNvPicPr>
          <p:nvPr/>
        </p:nvPicPr>
        <p:blipFill>
          <a:blip r:embed="rId4"/>
          <a:stretch>
            <a:fillRect/>
          </a:stretch>
        </p:blipFill>
        <p:spPr>
          <a:xfrm>
            <a:off x="0" y="0"/>
            <a:ext cx="565483" cy="6858000"/>
          </a:xfrm>
          <a:prstGeom prst="rect">
            <a:avLst/>
          </a:prstGeom>
        </p:spPr>
      </p:pic>
    </p:spTree>
    <p:extLst>
      <p:ext uri="{BB962C8B-B14F-4D97-AF65-F5344CB8AC3E}">
        <p14:creationId xmlns:p14="http://schemas.microsoft.com/office/powerpoint/2010/main" val="20599758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Get Involved</a:t>
            </a:r>
          </a:p>
        </p:txBody>
      </p:sp>
      <p:sp>
        <p:nvSpPr>
          <p:cNvPr id="20" name="TextBox 19"/>
          <p:cNvSpPr txBox="1"/>
          <p:nvPr/>
        </p:nvSpPr>
        <p:spPr>
          <a:xfrm>
            <a:off x="438338" y="1912828"/>
            <a:ext cx="4035689" cy="1138773"/>
          </a:xfrm>
          <a:prstGeom prst="rect">
            <a:avLst/>
          </a:prstGeom>
          <a:noFill/>
        </p:spPr>
        <p:txBody>
          <a:bodyPr wrap="square" rtlCol="0">
            <a:spAutoFit/>
          </a:bodyPr>
          <a:lstStyle/>
          <a:p>
            <a:pPr algn="ctr"/>
            <a:r>
              <a:rPr lang="en-US" sz="3600" b="1" dirty="0">
                <a:solidFill>
                  <a:schemeClr val="accent1"/>
                </a:solidFill>
              </a:rPr>
              <a:t>MetroQuest Survey</a:t>
            </a:r>
          </a:p>
          <a:p>
            <a:pPr algn="ctr"/>
            <a:r>
              <a:rPr lang="en-US" sz="3200" b="1" dirty="0">
                <a:solidFill>
                  <a:schemeClr val="accent1"/>
                </a:solidFill>
              </a:rPr>
              <a:t>Early May 2020</a:t>
            </a:r>
          </a:p>
        </p:txBody>
      </p:sp>
      <p:sp>
        <p:nvSpPr>
          <p:cNvPr id="11" name="TextBox 10"/>
          <p:cNvSpPr txBox="1"/>
          <p:nvPr/>
        </p:nvSpPr>
        <p:spPr>
          <a:xfrm>
            <a:off x="407143" y="5243511"/>
            <a:ext cx="4066884" cy="584775"/>
          </a:xfrm>
          <a:prstGeom prst="rect">
            <a:avLst/>
          </a:prstGeom>
          <a:noFill/>
        </p:spPr>
        <p:txBody>
          <a:bodyPr wrap="square" rtlCol="0">
            <a:spAutoFit/>
          </a:bodyPr>
          <a:lstStyle/>
          <a:p>
            <a:pPr algn="ctr"/>
            <a:r>
              <a:rPr lang="en-US" sz="3200" b="1" dirty="0"/>
              <a:t>www.sjcog.org/rtp</a:t>
            </a:r>
          </a:p>
        </p:txBody>
      </p:sp>
      <p:pic>
        <p:nvPicPr>
          <p:cNvPr id="3" name="Picture 2">
            <a:extLst>
              <a:ext uri="{FF2B5EF4-FFF2-40B4-BE49-F238E27FC236}">
                <a16:creationId xmlns:a16="http://schemas.microsoft.com/office/drawing/2014/main" id="{2F503C31-1C54-4FD8-B670-AAB2AA1915C7}"/>
              </a:ext>
            </a:extLst>
          </p:cNvPr>
          <p:cNvPicPr>
            <a:picLocks noChangeAspect="1"/>
          </p:cNvPicPr>
          <p:nvPr/>
        </p:nvPicPr>
        <p:blipFill>
          <a:blip r:embed="rId3"/>
          <a:stretch>
            <a:fillRect/>
          </a:stretch>
        </p:blipFill>
        <p:spPr>
          <a:xfrm>
            <a:off x="4620985" y="1403085"/>
            <a:ext cx="2838594" cy="323699"/>
          </a:xfrm>
          <a:prstGeom prst="rect">
            <a:avLst/>
          </a:prstGeom>
        </p:spPr>
      </p:pic>
      <p:pic>
        <p:nvPicPr>
          <p:cNvPr id="7" name="Picture 6">
            <a:extLst>
              <a:ext uri="{FF2B5EF4-FFF2-40B4-BE49-F238E27FC236}">
                <a16:creationId xmlns:a16="http://schemas.microsoft.com/office/drawing/2014/main" id="{7F2BFDA4-B3FF-479D-9179-4054A9780B50}"/>
              </a:ext>
            </a:extLst>
          </p:cNvPr>
          <p:cNvPicPr>
            <a:picLocks noChangeAspect="1"/>
          </p:cNvPicPr>
          <p:nvPr/>
        </p:nvPicPr>
        <p:blipFill>
          <a:blip r:embed="rId4"/>
          <a:stretch>
            <a:fillRect/>
          </a:stretch>
        </p:blipFill>
        <p:spPr>
          <a:xfrm>
            <a:off x="1" y="0"/>
            <a:ext cx="529388" cy="6858000"/>
          </a:xfrm>
          <a:prstGeom prst="rect">
            <a:avLst/>
          </a:prstGeom>
        </p:spPr>
      </p:pic>
      <p:pic>
        <p:nvPicPr>
          <p:cNvPr id="6" name="Picture 5" descr="A picture containing book, sitting, desk, computer&#10;&#10;Description automatically generated">
            <a:extLst>
              <a:ext uri="{FF2B5EF4-FFF2-40B4-BE49-F238E27FC236}">
                <a16:creationId xmlns:a16="http://schemas.microsoft.com/office/drawing/2014/main" id="{6CF002D7-A381-4050-89C6-635F42DAC2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4964" y="1008605"/>
            <a:ext cx="7711768" cy="4840789"/>
          </a:xfrm>
          <a:prstGeom prst="rect">
            <a:avLst/>
          </a:prstGeom>
        </p:spPr>
      </p:pic>
    </p:spTree>
    <p:extLst>
      <p:ext uri="{BB962C8B-B14F-4D97-AF65-F5344CB8AC3E}">
        <p14:creationId xmlns:p14="http://schemas.microsoft.com/office/powerpoint/2010/main" val="33966457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0" name="Rectangle 9"/>
          <p:cNvSpPr/>
          <p:nvPr/>
        </p:nvSpPr>
        <p:spPr>
          <a:xfrm>
            <a:off x="0" y="1417739"/>
            <a:ext cx="12192000" cy="37193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enn</a:t>
            </a:r>
            <a:endParaRPr lang="en-US" dirty="0"/>
          </a:p>
        </p:txBody>
      </p:sp>
      <p:sp>
        <p:nvSpPr>
          <p:cNvPr id="3" name="Content Placeholder 2"/>
          <p:cNvSpPr>
            <a:spLocks noGrp="1"/>
          </p:cNvSpPr>
          <p:nvPr>
            <p:ph sz="half" idx="2"/>
          </p:nvPr>
        </p:nvSpPr>
        <p:spPr>
          <a:xfrm>
            <a:off x="838200" y="1993455"/>
            <a:ext cx="6040772" cy="460782"/>
          </a:xfrm>
        </p:spPr>
        <p:txBody>
          <a:bodyPr>
            <a:normAutofit lnSpcReduction="10000"/>
          </a:bodyPr>
          <a:lstStyle/>
          <a:p>
            <a:pPr marL="0" indent="0">
              <a:buNone/>
            </a:pPr>
            <a:r>
              <a:rPr lang="en-US" dirty="0">
                <a:solidFill>
                  <a:schemeClr val="tx2"/>
                </a:solidFill>
              </a:rPr>
              <a:t>Follow SJCOG on social media: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7725" y="2758242"/>
            <a:ext cx="1401073" cy="140107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769" y="2757623"/>
            <a:ext cx="1401692" cy="140169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1164" y="2757623"/>
            <a:ext cx="1404805" cy="140480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8970" y="2757623"/>
            <a:ext cx="1404805" cy="1404805"/>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8127" y="2757623"/>
            <a:ext cx="1401692" cy="1401692"/>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3631" y="2757623"/>
            <a:ext cx="1401692" cy="1401692"/>
          </a:xfrm>
          <a:prstGeom prst="rect">
            <a:avLst/>
          </a:prstGeom>
        </p:spPr>
      </p:pic>
      <p:sp>
        <p:nvSpPr>
          <p:cNvPr id="16" name="Content Placeholder 2"/>
          <p:cNvSpPr>
            <a:spLocks noGrp="1"/>
          </p:cNvSpPr>
          <p:nvPr>
            <p:ph sz="half" idx="2"/>
          </p:nvPr>
        </p:nvSpPr>
        <p:spPr>
          <a:xfrm>
            <a:off x="2404301" y="4463320"/>
            <a:ext cx="7242177" cy="460782"/>
          </a:xfrm>
        </p:spPr>
        <p:txBody>
          <a:bodyPr>
            <a:normAutofit fontScale="77500" lnSpcReduction="20000"/>
          </a:bodyPr>
          <a:lstStyle/>
          <a:p>
            <a:pPr marL="0" indent="0">
              <a:buNone/>
            </a:pPr>
            <a:r>
              <a:rPr lang="en-US" dirty="0">
                <a:solidFill>
                  <a:schemeClr val="tx2"/>
                </a:solidFill>
              </a:rPr>
              <a:t>Join the conversation </a:t>
            </a:r>
            <a:r>
              <a:rPr lang="en-US" b="1" dirty="0">
                <a:solidFill>
                  <a:schemeClr val="tx2"/>
                </a:solidFill>
              </a:rPr>
              <a:t>#</a:t>
            </a:r>
            <a:r>
              <a:rPr lang="en-US" b="1" dirty="0" err="1">
                <a:solidFill>
                  <a:schemeClr val="tx2"/>
                </a:solidFill>
              </a:rPr>
              <a:t>connectingSanJoaquin</a:t>
            </a:r>
            <a:r>
              <a:rPr lang="en-US" b="1" dirty="0">
                <a:solidFill>
                  <a:schemeClr val="tx2"/>
                </a:solidFill>
              </a:rPr>
              <a:t> #Envision2050</a:t>
            </a:r>
          </a:p>
        </p:txBody>
      </p:sp>
      <p:sp>
        <p:nvSpPr>
          <p:cNvPr id="17" name="Content Placeholder 2"/>
          <p:cNvSpPr>
            <a:spLocks noGrp="1"/>
          </p:cNvSpPr>
          <p:nvPr>
            <p:ph sz="half" idx="2"/>
          </p:nvPr>
        </p:nvSpPr>
        <p:spPr>
          <a:xfrm>
            <a:off x="908725" y="5575890"/>
            <a:ext cx="10740489" cy="460782"/>
          </a:xfrm>
          <a:ln>
            <a:noFill/>
          </a:ln>
        </p:spPr>
        <p:txBody>
          <a:bodyPr>
            <a:noAutofit/>
          </a:bodyPr>
          <a:lstStyle/>
          <a:p>
            <a:pPr marL="0" indent="0" algn="ctr">
              <a:buNone/>
            </a:pPr>
            <a:r>
              <a:rPr lang="en-US" sz="2400" b="1" dirty="0" err="1">
                <a:solidFill>
                  <a:schemeClr val="bg1"/>
                </a:solidFill>
              </a:rPr>
              <a:t>www.sjcog.org</a:t>
            </a:r>
            <a:r>
              <a:rPr lang="en-US" sz="2400" b="1" dirty="0">
                <a:solidFill>
                  <a:schemeClr val="bg1"/>
                </a:solidFill>
              </a:rPr>
              <a:t>/</a:t>
            </a:r>
            <a:r>
              <a:rPr lang="en-US" sz="2400" b="1" dirty="0" err="1">
                <a:solidFill>
                  <a:schemeClr val="bg1"/>
                </a:solidFill>
              </a:rPr>
              <a:t>rtp</a:t>
            </a:r>
            <a:endParaRPr lang="en-US" sz="2400" b="1" dirty="0">
              <a:solidFill>
                <a:schemeClr val="bg1"/>
              </a:solidFill>
            </a:endParaRPr>
          </a:p>
          <a:p>
            <a:pPr marL="0" indent="0" algn="ctr">
              <a:buNone/>
            </a:pPr>
            <a:endParaRPr lang="en-US" sz="2400" b="1" dirty="0">
              <a:solidFill>
                <a:schemeClr val="bg1"/>
              </a:solidFill>
            </a:endParaRPr>
          </a:p>
        </p:txBody>
      </p:sp>
      <p:sp>
        <p:nvSpPr>
          <p:cNvPr id="2" name="Rectangle 1">
            <a:extLst>
              <a:ext uri="{FF2B5EF4-FFF2-40B4-BE49-F238E27FC236}">
                <a16:creationId xmlns:a16="http://schemas.microsoft.com/office/drawing/2014/main" id="{E15E0D95-78B7-6843-A885-888B4449FD17}"/>
              </a:ext>
            </a:extLst>
          </p:cNvPr>
          <p:cNvSpPr/>
          <p:nvPr/>
        </p:nvSpPr>
        <p:spPr>
          <a:xfrm>
            <a:off x="5142871" y="6168398"/>
            <a:ext cx="1765035" cy="400110"/>
          </a:xfrm>
          <a:prstGeom prst="rect">
            <a:avLst/>
          </a:prstGeom>
        </p:spPr>
        <p:txBody>
          <a:bodyPr wrap="none">
            <a:spAutoFit/>
          </a:bodyPr>
          <a:lstStyle/>
          <a:p>
            <a:pPr algn="ctr"/>
            <a:r>
              <a:rPr lang="en-US" sz="2000" b="1" dirty="0">
                <a:solidFill>
                  <a:schemeClr val="bg1"/>
                </a:solidFill>
                <a:hlinkClick r:id="rId9">
                  <a:extLst>
                    <a:ext uri="{A12FA001-AC4F-418D-AE19-62706E023703}">
                      <ahyp:hlinkClr xmlns:ahyp="http://schemas.microsoft.com/office/drawing/2018/hyperlinkcolor" val="tx"/>
                    </a:ext>
                  </a:extLst>
                </a:hlinkClick>
              </a:rPr>
              <a:t>www.sjcog.org</a:t>
            </a:r>
            <a:endParaRPr lang="en-US" sz="2000" b="1" dirty="0">
              <a:solidFill>
                <a:schemeClr val="bg1"/>
              </a:solidFill>
            </a:endParaRPr>
          </a:p>
        </p:txBody>
      </p:sp>
    </p:spTree>
    <p:extLst>
      <p:ext uri="{BB962C8B-B14F-4D97-AF65-F5344CB8AC3E}">
        <p14:creationId xmlns:p14="http://schemas.microsoft.com/office/powerpoint/2010/main" val="39529752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F5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a:solidFill>
                  <a:srgbClr val="FFFFFF"/>
                </a:solidFill>
                <a:latin typeface="+mj-lt"/>
                <a:ea typeface="+mj-ea"/>
                <a:cs typeface="+mj-cs"/>
              </a:rPr>
              <a:t>Webinar Goals:</a:t>
            </a:r>
          </a:p>
        </p:txBody>
      </p:sp>
      <p:pic>
        <p:nvPicPr>
          <p:cNvPr id="7" name="Content Placeholder 6" descr="A picture containing drawing, food&#10;&#10;Description automatically generated">
            <a:extLst>
              <a:ext uri="{FF2B5EF4-FFF2-40B4-BE49-F238E27FC236}">
                <a16:creationId xmlns:a16="http://schemas.microsoft.com/office/drawing/2014/main" id="{74DBE2FB-ED63-40C0-9D63-C7BC77A6F64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762715" y="1554178"/>
            <a:ext cx="1506933" cy="3091146"/>
          </a:xfrm>
          <a:prstGeom prst="rect">
            <a:avLst/>
          </a:prstGeom>
        </p:spPr>
      </p:pic>
      <p:sp>
        <p:nvSpPr>
          <p:cNvPr id="2" name="Content Placeholder 1"/>
          <p:cNvSpPr>
            <a:spLocks noGrp="1"/>
          </p:cNvSpPr>
          <p:nvPr>
            <p:ph sz="half" idx="1"/>
          </p:nvPr>
        </p:nvSpPr>
        <p:spPr>
          <a:xfrm>
            <a:off x="4025590" y="1756636"/>
            <a:ext cx="4393580" cy="3344727"/>
          </a:xfrm>
        </p:spPr>
        <p:txBody>
          <a:bodyPr vert="horz" lIns="91440" tIns="45720" rIns="91440" bIns="45720" rtlCol="0">
            <a:normAutofit/>
          </a:bodyPr>
          <a:lstStyle/>
          <a:p>
            <a:r>
              <a:rPr lang="en-US" b="1" dirty="0"/>
              <a:t>Who is SJCOG and what is the RTP?</a:t>
            </a:r>
          </a:p>
          <a:p>
            <a:r>
              <a:rPr lang="en-US" b="1" dirty="0"/>
              <a:t>Why do we do the RTP?</a:t>
            </a:r>
          </a:p>
          <a:p>
            <a:r>
              <a:rPr lang="en-US" b="1" dirty="0"/>
              <a:t>Where are we in the schedule?</a:t>
            </a:r>
          </a:p>
          <a:p>
            <a:r>
              <a:rPr lang="en-US" b="1" dirty="0"/>
              <a:t>How and when to get involved?</a:t>
            </a:r>
          </a:p>
          <a:p>
            <a:pPr marL="0"/>
            <a:endParaRPr lang="en-US" sz="1800" dirty="0"/>
          </a:p>
        </p:txBody>
      </p:sp>
    </p:spTree>
    <p:extLst>
      <p:ext uri="{BB962C8B-B14F-4D97-AF65-F5344CB8AC3E}">
        <p14:creationId xmlns:p14="http://schemas.microsoft.com/office/powerpoint/2010/main" val="3736064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1000A71-EAA0-4A28-9813-F75E927163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460" r="26488" b="-2"/>
          <a:stretch/>
        </p:blipFill>
        <p:spPr>
          <a:xfrm>
            <a:off x="6013285" y="10"/>
            <a:ext cx="6178715" cy="6857990"/>
          </a:xfrm>
          <a:prstGeom prst="rect">
            <a:avLst/>
          </a:prstGeom>
        </p:spPr>
      </p:pic>
      <p:sp>
        <p:nvSpPr>
          <p:cNvPr id="17" name="Rectangle 16">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0666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66648" y="721805"/>
            <a:ext cx="4264888" cy="2221992"/>
          </a:xfrm>
        </p:spPr>
        <p:txBody>
          <a:bodyPr vert="horz" lIns="91440" tIns="45720" rIns="91440" bIns="45720" rtlCol="0" anchor="ctr">
            <a:normAutofit/>
          </a:bodyPr>
          <a:lstStyle/>
          <a:p>
            <a:r>
              <a:rPr lang="en-US" sz="4200" b="1" dirty="0"/>
              <a:t>Questions &amp; Answers</a:t>
            </a:r>
          </a:p>
        </p:txBody>
      </p:sp>
      <p:sp>
        <p:nvSpPr>
          <p:cNvPr id="19" name="Rectangle 18">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CDEBFF3A-F831-4F03-A169-990BDB6B99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22" name="Rectangle 64">
              <a:extLst>
                <a:ext uri="{FF2B5EF4-FFF2-40B4-BE49-F238E27FC236}">
                  <a16:creationId xmlns:a16="http://schemas.microsoft.com/office/drawing/2014/main" id="{482B57DC-1F79-45B2-BCE1-90DBA8C857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24A129FB-07BB-4B55-A51A-C68ACC626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3DFD2534-C346-4D8B-BADC-498D82150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3E503FDC-469D-4CBD-87F0-0F7D592547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E80CFC49-28F2-41EB-85CF-CB6353742F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2E530C68-5FAA-4B3D-83A5-2530DBB73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C9D5D113-729D-432A-AC85-3D774D0490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2F0DAFBB-AEBB-447A-913D-18410D27F9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50464B3B-EA79-44B8-9DBE-1A8439A1A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839F0E1B-9D6C-4E13-825E-7865F1BED7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047D2469-C792-4D62-A83B-7D1AAD73E1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4CAE6AD1-D4EA-4B00-8426-38110AF77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2D951EC1-6C71-4B0C-B53E-CCF40F62E7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263E8522-E862-4C0A-8DD4-3B86DBF38E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15EFDA54-68F3-49DB-B566-8BC4E2027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DFAAA774-C0B3-47D0-B5A5-35CBCEB62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49A180CD-11A9-4E30-84E9-88923E7A6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F62307C1-3A86-49DC-ABDB-8AB66283D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ABAC793E-C6AB-46FD-BE83-225A574D1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028CC8AC-CFD0-4F2B-B875-754CAEDA06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9740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D15AA5-2D73-4A11-A8C5-045F5F43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3" y="1"/>
            <a:ext cx="1219988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9158FAB-5B51-448D-B57F-B977E815C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8" name="Rectangle 64">
              <a:extLst>
                <a:ext uri="{FF2B5EF4-FFF2-40B4-BE49-F238E27FC236}">
                  <a16:creationId xmlns:a16="http://schemas.microsoft.com/office/drawing/2014/main" id="{522BD938-9DFF-4709-A3BD-499A2B456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EE23561C-E245-4EC9-996E-99893D1F1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336B954F-9D36-49C3-8B2C-EC327B40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849AAB67-422A-4669-A954-FB5FA0631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212EC127-4771-463A-A7D7-C8B9D923D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C92340F8-3D1D-481C-8E6A-DBB1C5A5FD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ECCE0B4D-8F94-4455-89FE-2F37775A8D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AA6AA56D-4829-4C1A-AB58-33D004169C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73DE339F-48D1-468B-90E6-59A7FF9819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10ABA130-9453-4EBB-9410-3D2CE04E0D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CBB3F52E-6FA3-4B26-9245-5420C9D6A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E05E0729-E81C-4ABC-840F-FED6F147A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92CEFBE2-704E-4F3D-9127-BF1AAAF0B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59C6C9C8-8026-4DB6-95BA-15AFB5F4C4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C87A238B-F98E-42C1-80BF-9AFA32892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1AB93E8E-CF0D-416D-B04B-53CD5FE7B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D0F8339C-7983-42B5-8164-66D306B9C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F44A32FF-DC2C-45E7-BE24-405D435EF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F4AF73CC-5BCB-4B12-BCDD-108624BF7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DE8A7978-D28E-4E84-9E09-E6083A6638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1166649" y="3531476"/>
            <a:ext cx="3981424" cy="3034862"/>
          </a:xfrm>
        </p:spPr>
        <p:txBody>
          <a:bodyPr vert="horz" lIns="91440" tIns="45720" rIns="91440" bIns="45720" rtlCol="0" anchor="ctr">
            <a:normAutofit/>
          </a:bodyPr>
          <a:lstStyle/>
          <a:p>
            <a:pPr marL="0" indent="0">
              <a:buNone/>
            </a:pPr>
            <a:r>
              <a:rPr lang="en-US" sz="2000" b="1" dirty="0"/>
              <a:t>Christine Corrales</a:t>
            </a:r>
            <a:r>
              <a:rPr lang="en-US" sz="2000" dirty="0"/>
              <a:t>, Associate Regional Planner</a:t>
            </a:r>
          </a:p>
          <a:p>
            <a:pPr marL="0" indent="0">
              <a:buNone/>
            </a:pPr>
            <a:r>
              <a:rPr lang="en-US" sz="2000" dirty="0"/>
              <a:t>corrales@sjcog.org</a:t>
            </a:r>
          </a:p>
          <a:p>
            <a:pPr marL="0" indent="0">
              <a:buNone/>
            </a:pPr>
            <a:endParaRPr lang="en-US" sz="2000" dirty="0"/>
          </a:p>
          <a:p>
            <a:pPr marL="0" indent="0">
              <a:buNone/>
            </a:pPr>
            <a:r>
              <a:rPr lang="en-US" sz="2000" b="1" dirty="0"/>
              <a:t>Michelle Prince</a:t>
            </a:r>
            <a:r>
              <a:rPr lang="en-US" sz="2000" dirty="0"/>
              <a:t>, Assistant Regional Planner</a:t>
            </a:r>
          </a:p>
          <a:p>
            <a:pPr marL="0" indent="0">
              <a:buNone/>
            </a:pPr>
            <a:r>
              <a:rPr lang="en-US" sz="2000" dirty="0"/>
              <a:t>prince@sjcog.org </a:t>
            </a:r>
            <a:endParaRPr lang="en-US" sz="1800" dirty="0"/>
          </a:p>
        </p:txBody>
      </p:sp>
      <p:sp>
        <p:nvSpPr>
          <p:cNvPr id="4" name="Rectangle 3">
            <a:extLst>
              <a:ext uri="{FF2B5EF4-FFF2-40B4-BE49-F238E27FC236}">
                <a16:creationId xmlns:a16="http://schemas.microsoft.com/office/drawing/2014/main" id="{D08A77C5-E34A-44F4-9336-EBC7BF1999A2}"/>
              </a:ext>
            </a:extLst>
          </p:cNvPr>
          <p:cNvSpPr/>
          <p:nvPr/>
        </p:nvSpPr>
        <p:spPr>
          <a:xfrm>
            <a:off x="8265695" y="2526632"/>
            <a:ext cx="902368" cy="4991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9C2CB05-B740-C547-8CDA-8DE4268765B0}"/>
              </a:ext>
            </a:extLst>
          </p:cNvPr>
          <p:cNvSpPr/>
          <p:nvPr/>
        </p:nvSpPr>
        <p:spPr>
          <a:xfrm>
            <a:off x="630612" y="24336"/>
            <a:ext cx="11581981" cy="3233984"/>
          </a:xfrm>
          <a:prstGeom prst="rect">
            <a:avLst/>
          </a:prstGeom>
          <a:solidFill>
            <a:schemeClr val="bg1"/>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Placeholder 7" descr="A picture containing sitting, black&#10;&#10;Description automatically generated">
            <a:extLst>
              <a:ext uri="{FF2B5EF4-FFF2-40B4-BE49-F238E27FC236}">
                <a16:creationId xmlns:a16="http://schemas.microsoft.com/office/drawing/2014/main" id="{6A930FBC-1A4D-EE46-90E6-E24C7170ADD9}"/>
              </a:ext>
            </a:extLst>
          </p:cNvPr>
          <p:cNvPicPr>
            <a:picLocks noChangeAspect="1"/>
          </p:cNvPicPr>
          <p:nvPr/>
        </p:nvPicPr>
        <p:blipFill>
          <a:blip r:embed="rId3">
            <a:extLst>
              <a:ext uri="{28A0092B-C50C-407E-A947-70E740481C1C}">
                <a14:useLocalDpi xmlns:a14="http://schemas.microsoft.com/office/drawing/2010/main" val="0"/>
              </a:ext>
            </a:extLst>
          </a:blip>
          <a:srcRect t="10520" b="10520"/>
          <a:stretch>
            <a:fillRect/>
          </a:stretch>
        </p:blipFill>
        <p:spPr>
          <a:xfrm>
            <a:off x="4998750" y="635299"/>
            <a:ext cx="6948855" cy="5486818"/>
          </a:xfrm>
          <a:prstGeom prst="rect">
            <a:avLst/>
          </a:prstGeom>
        </p:spPr>
      </p:pic>
      <p:sp>
        <p:nvSpPr>
          <p:cNvPr id="2" name="Title 1"/>
          <p:cNvSpPr>
            <a:spLocks noGrp="1"/>
          </p:cNvSpPr>
          <p:nvPr>
            <p:ph type="title"/>
          </p:nvPr>
        </p:nvSpPr>
        <p:spPr>
          <a:xfrm>
            <a:off x="1077103" y="625608"/>
            <a:ext cx="3981425" cy="2147520"/>
          </a:xfrm>
        </p:spPr>
        <p:txBody>
          <a:bodyPr vert="horz" lIns="91440" tIns="45720" rIns="91440" bIns="45720" rtlCol="0" anchor="ctr">
            <a:normAutofit/>
          </a:bodyPr>
          <a:lstStyle/>
          <a:p>
            <a:r>
              <a:rPr lang="en-US" sz="5400" b="1" dirty="0"/>
              <a:t>Contact</a:t>
            </a:r>
            <a:r>
              <a:rPr lang="en-US" sz="4800" b="1" dirty="0"/>
              <a:t> Us!</a:t>
            </a:r>
          </a:p>
        </p:txBody>
      </p:sp>
      <p:sp>
        <p:nvSpPr>
          <p:cNvPr id="6" name="TextBox 5">
            <a:extLst>
              <a:ext uri="{FF2B5EF4-FFF2-40B4-BE49-F238E27FC236}">
                <a16:creationId xmlns:a16="http://schemas.microsoft.com/office/drawing/2014/main" id="{51A1E3BD-0003-E143-BC49-E3E179A92553}"/>
              </a:ext>
            </a:extLst>
          </p:cNvPr>
          <p:cNvSpPr txBox="1"/>
          <p:nvPr/>
        </p:nvSpPr>
        <p:spPr>
          <a:xfrm>
            <a:off x="7072498" y="4984232"/>
            <a:ext cx="3192028" cy="830997"/>
          </a:xfrm>
          <a:prstGeom prst="rect">
            <a:avLst/>
          </a:prstGeom>
          <a:noFill/>
        </p:spPr>
        <p:txBody>
          <a:bodyPr wrap="none" rtlCol="0">
            <a:spAutoFit/>
          </a:bodyPr>
          <a:lstStyle/>
          <a:p>
            <a:pPr algn="ctr"/>
            <a:r>
              <a:rPr lang="en-US" sz="2400" b="1" dirty="0"/>
              <a:t>#</a:t>
            </a:r>
            <a:r>
              <a:rPr lang="en-US" sz="2400" b="1" dirty="0" err="1"/>
              <a:t>connectingSanJoaquin</a:t>
            </a:r>
            <a:endParaRPr lang="en-US" sz="2400" b="1" dirty="0"/>
          </a:p>
          <a:p>
            <a:pPr algn="ctr"/>
            <a:r>
              <a:rPr lang="en-US" sz="2400" b="1" dirty="0"/>
              <a:t>#Envision2050</a:t>
            </a:r>
          </a:p>
        </p:txBody>
      </p:sp>
    </p:spTree>
    <p:extLst>
      <p:ext uri="{BB962C8B-B14F-4D97-AF65-F5344CB8AC3E}">
        <p14:creationId xmlns:p14="http://schemas.microsoft.com/office/powerpoint/2010/main" val="18885566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D15AA5-2D73-4A11-A8C5-045F5F43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3" y="1"/>
            <a:ext cx="1219988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39158FAB-5B51-448D-B57F-B977E815C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7" name="Rectangle 64">
              <a:extLst>
                <a:ext uri="{FF2B5EF4-FFF2-40B4-BE49-F238E27FC236}">
                  <a16:creationId xmlns:a16="http://schemas.microsoft.com/office/drawing/2014/main" id="{522BD938-9DFF-4709-A3BD-499A2B456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EE23561C-E245-4EC9-996E-99893D1F1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336B954F-9D36-49C3-8B2C-EC327B40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849AAB67-422A-4669-A954-FB5FA0631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212EC127-4771-463A-A7D7-C8B9D923D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C92340F8-3D1D-481C-8E6A-DBB1C5A5FD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ECCE0B4D-8F94-4455-89FE-2F37775A8D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AA6AA56D-4829-4C1A-AB58-33D004169C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73DE339F-48D1-468B-90E6-59A7FF9819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10ABA130-9453-4EBB-9410-3D2CE04E0D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CBB3F52E-6FA3-4B26-9245-5420C9D6A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E05E0729-E81C-4ABC-840F-FED6F147A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92CEFBE2-704E-4F3D-9127-BF1AAAF0B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59C6C9C8-8026-4DB6-95BA-15AFB5F4C4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C87A238B-F98E-42C1-80BF-9AFA32892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1AB93E8E-CF0D-416D-B04B-53CD5FE7B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D0F8339C-7983-42B5-8164-66D306B9C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F44A32FF-DC2C-45E7-BE24-405D435EF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F4AF73CC-5BCB-4B12-BCDD-108624BF7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DE8A7978-D28E-4E84-9E09-E6083A6638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373B7E3C-7009-0041-A27C-1F09C7930233}"/>
              </a:ext>
            </a:extLst>
          </p:cNvPr>
          <p:cNvSpPr/>
          <p:nvPr/>
        </p:nvSpPr>
        <p:spPr>
          <a:xfrm>
            <a:off x="603030" y="73892"/>
            <a:ext cx="5274284" cy="3233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9A9A8E4F-7DEC-4D50-8809-F1DABE69E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7314" y="-423990"/>
            <a:ext cx="6253329" cy="8094924"/>
          </a:xfrm>
          <a:prstGeom prst="rect">
            <a:avLst/>
          </a:prstGeom>
        </p:spPr>
      </p:pic>
      <p:sp>
        <p:nvSpPr>
          <p:cNvPr id="5" name="TextBox 4">
            <a:extLst>
              <a:ext uri="{FF2B5EF4-FFF2-40B4-BE49-F238E27FC236}">
                <a16:creationId xmlns:a16="http://schemas.microsoft.com/office/drawing/2014/main" id="{25FDF430-1C4A-4A09-8EAF-F697ACFFED5A}"/>
              </a:ext>
            </a:extLst>
          </p:cNvPr>
          <p:cNvSpPr txBox="1"/>
          <p:nvPr/>
        </p:nvSpPr>
        <p:spPr>
          <a:xfrm>
            <a:off x="752538" y="1775949"/>
            <a:ext cx="4378052" cy="4835163"/>
          </a:xfrm>
          <a:prstGeom prst="rect">
            <a:avLst/>
          </a:prstGeom>
        </p:spPr>
        <p:txBody>
          <a:bodyPr vert="horz" lIns="91440" tIns="45720" rIns="91440" bIns="45720" rtlCol="0" anchor="ctr">
            <a:normAutofit fontScale="25000" lnSpcReduction="20000"/>
          </a:bodyPr>
          <a:lstStyle/>
          <a:p>
            <a:pPr marL="285750" indent="-228600">
              <a:lnSpc>
                <a:spcPct val="120000"/>
              </a:lnSpc>
              <a:spcAft>
                <a:spcPts val="600"/>
              </a:spcAft>
              <a:buFont typeface="Arial" panose="020B0604020202020204" pitchFamily="34" charset="0"/>
              <a:buChar char="•"/>
            </a:pPr>
            <a:endParaRPr lang="en-US" sz="9600" dirty="0"/>
          </a:p>
          <a:p>
            <a:pPr marL="285750" indent="-228600">
              <a:lnSpc>
                <a:spcPct val="120000"/>
              </a:lnSpc>
              <a:spcAft>
                <a:spcPts val="600"/>
              </a:spcAft>
              <a:buFont typeface="Arial" panose="020B0604020202020204" pitchFamily="34" charset="0"/>
              <a:buChar char="•"/>
            </a:pPr>
            <a:r>
              <a:rPr lang="en-US" sz="11200" dirty="0"/>
              <a:t>Metropolitan Planning Organization (MPO)</a:t>
            </a:r>
          </a:p>
          <a:p>
            <a:pPr marL="285750" indent="-228600">
              <a:lnSpc>
                <a:spcPct val="120000"/>
              </a:lnSpc>
              <a:spcAft>
                <a:spcPts val="600"/>
              </a:spcAft>
              <a:buFont typeface="Arial" panose="020B0604020202020204" pitchFamily="34" charset="0"/>
              <a:buChar char="•"/>
            </a:pPr>
            <a:r>
              <a:rPr lang="en-US" sz="11200" dirty="0"/>
              <a:t>Regional Transportation Planning Agency (RTPA)</a:t>
            </a:r>
          </a:p>
          <a:p>
            <a:pPr marL="285750" indent="-228600">
              <a:lnSpc>
                <a:spcPct val="120000"/>
              </a:lnSpc>
              <a:spcAft>
                <a:spcPts val="600"/>
              </a:spcAft>
              <a:buFont typeface="Arial" panose="020B0604020202020204" pitchFamily="34" charset="0"/>
              <a:buChar char="•"/>
            </a:pPr>
            <a:r>
              <a:rPr lang="en-US" sz="11200" dirty="0"/>
              <a:t>Joint Powers Authority</a:t>
            </a:r>
          </a:p>
          <a:p>
            <a:pPr marL="285750" indent="-228600">
              <a:lnSpc>
                <a:spcPct val="120000"/>
              </a:lnSpc>
              <a:spcAft>
                <a:spcPts val="600"/>
              </a:spcAft>
              <a:buFont typeface="Arial" panose="020B0604020202020204" pitchFamily="34" charset="0"/>
              <a:buChar char="•"/>
            </a:pPr>
            <a:r>
              <a:rPr lang="en-US" sz="11200" dirty="0"/>
              <a:t>Council  of Governments</a:t>
            </a:r>
          </a:p>
          <a:p>
            <a:pPr indent="-228600">
              <a:lnSpc>
                <a:spcPct val="90000"/>
              </a:lnSpc>
              <a:spcAft>
                <a:spcPts val="600"/>
              </a:spcAft>
              <a:buFont typeface="Arial" panose="020B0604020202020204" pitchFamily="34" charset="0"/>
              <a:buChar char="•"/>
            </a:pPr>
            <a:r>
              <a:rPr lang="en-US" b="1" dirty="0"/>
              <a:t>		</a:t>
            </a:r>
            <a:endParaRPr lang="en-US" dirty="0"/>
          </a:p>
        </p:txBody>
      </p:sp>
      <p:sp>
        <p:nvSpPr>
          <p:cNvPr id="3" name="Title 1">
            <a:extLst>
              <a:ext uri="{FF2B5EF4-FFF2-40B4-BE49-F238E27FC236}">
                <a16:creationId xmlns:a16="http://schemas.microsoft.com/office/drawing/2014/main" id="{A7536F07-60C9-4B72-9EB7-731572766B4C}"/>
              </a:ext>
            </a:extLst>
          </p:cNvPr>
          <p:cNvSpPr txBox="1">
            <a:spLocks/>
          </p:cNvSpPr>
          <p:nvPr/>
        </p:nvSpPr>
        <p:spPr>
          <a:xfrm>
            <a:off x="950852" y="321338"/>
            <a:ext cx="3981425" cy="2147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dirty="0"/>
              <a:t>Who is SJCOG?</a:t>
            </a:r>
          </a:p>
        </p:txBody>
      </p:sp>
    </p:spTree>
    <p:extLst>
      <p:ext uri="{BB962C8B-B14F-4D97-AF65-F5344CB8AC3E}">
        <p14:creationId xmlns:p14="http://schemas.microsoft.com/office/powerpoint/2010/main" val="34229518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C6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25C558F-CEF9-42F5-A990-256BC11BFA6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a:solidFill>
                  <a:srgbClr val="FFFFFF"/>
                </a:solidFill>
                <a:latin typeface="+mj-lt"/>
                <a:ea typeface="+mj-ea"/>
                <a:cs typeface="+mj-cs"/>
              </a:rPr>
              <a:t>What is the RTP?</a:t>
            </a:r>
          </a:p>
        </p:txBody>
      </p:sp>
      <p:sp>
        <p:nvSpPr>
          <p:cNvPr id="48" name="Content Placeholder 4">
            <a:extLst>
              <a:ext uri="{FF2B5EF4-FFF2-40B4-BE49-F238E27FC236}">
                <a16:creationId xmlns:a16="http://schemas.microsoft.com/office/drawing/2014/main" id="{4C3E367D-83EB-458D-9FDF-9A6051ACE870}"/>
              </a:ext>
            </a:extLst>
          </p:cNvPr>
          <p:cNvSpPr txBox="1">
            <a:spLocks/>
          </p:cNvSpPr>
          <p:nvPr/>
        </p:nvSpPr>
        <p:spPr>
          <a:xfrm>
            <a:off x="626165" y="1428059"/>
            <a:ext cx="5589105" cy="42438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7" name="Picture 6">
            <a:extLst>
              <a:ext uri="{FF2B5EF4-FFF2-40B4-BE49-F238E27FC236}">
                <a16:creationId xmlns:a16="http://schemas.microsoft.com/office/drawing/2014/main" id="{EC1F14EA-8E73-864C-900B-E08D0B762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9737" y="590550"/>
            <a:ext cx="8077200" cy="5676900"/>
          </a:xfrm>
          <a:prstGeom prst="rect">
            <a:avLst/>
          </a:prstGeom>
        </p:spPr>
      </p:pic>
      <p:sp>
        <p:nvSpPr>
          <p:cNvPr id="8" name="Rectangle 7">
            <a:extLst>
              <a:ext uri="{FF2B5EF4-FFF2-40B4-BE49-F238E27FC236}">
                <a16:creationId xmlns:a16="http://schemas.microsoft.com/office/drawing/2014/main" id="{7399F9B9-2CF5-CC41-B420-3798D94BDC69}"/>
              </a:ext>
            </a:extLst>
          </p:cNvPr>
          <p:cNvSpPr/>
          <p:nvPr/>
        </p:nvSpPr>
        <p:spPr>
          <a:xfrm>
            <a:off x="10010274" y="2074363"/>
            <a:ext cx="481263" cy="380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Rectangle 11">
            <a:extLst>
              <a:ext uri="{FF2B5EF4-FFF2-40B4-BE49-F238E27FC236}">
                <a16:creationId xmlns:a16="http://schemas.microsoft.com/office/drawing/2014/main" id="{1F34146F-6C22-4640-88EE-91E482BFABF2}"/>
              </a:ext>
            </a:extLst>
          </p:cNvPr>
          <p:cNvSpPr/>
          <p:nvPr/>
        </p:nvSpPr>
        <p:spPr>
          <a:xfrm>
            <a:off x="11126682" y="1932449"/>
            <a:ext cx="481263" cy="380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016891AD-19FE-6C4B-BCBE-7CFB1029D269}"/>
              </a:ext>
            </a:extLst>
          </p:cNvPr>
          <p:cNvSpPr/>
          <p:nvPr/>
        </p:nvSpPr>
        <p:spPr>
          <a:xfrm>
            <a:off x="11267574" y="2227723"/>
            <a:ext cx="481263" cy="380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Rectangle 13">
            <a:extLst>
              <a:ext uri="{FF2B5EF4-FFF2-40B4-BE49-F238E27FC236}">
                <a16:creationId xmlns:a16="http://schemas.microsoft.com/office/drawing/2014/main" id="{8858AB9D-315A-D640-85B8-1876EF43BEED}"/>
              </a:ext>
            </a:extLst>
          </p:cNvPr>
          <p:cNvSpPr/>
          <p:nvPr/>
        </p:nvSpPr>
        <p:spPr>
          <a:xfrm>
            <a:off x="3817814" y="2924594"/>
            <a:ext cx="770228" cy="668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Rectangle 14">
            <a:extLst>
              <a:ext uri="{FF2B5EF4-FFF2-40B4-BE49-F238E27FC236}">
                <a16:creationId xmlns:a16="http://schemas.microsoft.com/office/drawing/2014/main" id="{FAFF432A-1F27-1F4C-B912-7B259FC33049}"/>
              </a:ext>
            </a:extLst>
          </p:cNvPr>
          <p:cNvSpPr/>
          <p:nvPr/>
        </p:nvSpPr>
        <p:spPr>
          <a:xfrm>
            <a:off x="5088614" y="2881156"/>
            <a:ext cx="1007386" cy="668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9800172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7E8AFB-72DA-E448-BC0A-887A5C6F9BFC}"/>
              </a:ext>
            </a:extLst>
          </p:cNvPr>
          <p:cNvSpPr>
            <a:spLocks noGrp="1"/>
          </p:cNvSpPr>
          <p:nvPr>
            <p:ph sz="quarter" idx="13"/>
          </p:nvPr>
        </p:nvSpPr>
        <p:spPr>
          <a:noFill/>
        </p:spPr>
        <p:txBody>
          <a:bodyPr/>
          <a:lstStyle/>
          <a:p>
            <a:pPr marL="0" indent="0">
              <a:buNone/>
            </a:pPr>
            <a:r>
              <a:rPr lang="en-US" dirty="0"/>
              <a:t>Have you ever been involved with anything SJCOG related?</a:t>
            </a:r>
          </a:p>
          <a:p>
            <a:pPr marL="0" indent="0">
              <a:buNone/>
            </a:pPr>
            <a:endParaRPr lang="en-US" dirty="0"/>
          </a:p>
          <a:p>
            <a:pPr marL="0" indent="0">
              <a:buNone/>
            </a:pPr>
            <a:endParaRPr lang="en-US" dirty="0"/>
          </a:p>
        </p:txBody>
      </p:sp>
      <p:sp>
        <p:nvSpPr>
          <p:cNvPr id="4" name="Title 3">
            <a:extLst>
              <a:ext uri="{FF2B5EF4-FFF2-40B4-BE49-F238E27FC236}">
                <a16:creationId xmlns:a16="http://schemas.microsoft.com/office/drawing/2014/main" id="{E83A2F81-317C-4B4C-A37B-0EC169363788}"/>
              </a:ext>
            </a:extLst>
          </p:cNvPr>
          <p:cNvSpPr>
            <a:spLocks noGrp="1"/>
          </p:cNvSpPr>
          <p:nvPr>
            <p:ph type="title"/>
          </p:nvPr>
        </p:nvSpPr>
        <p:spPr/>
        <p:txBody>
          <a:bodyPr/>
          <a:lstStyle/>
          <a:p>
            <a:r>
              <a:rPr lang="en-US" b="1" dirty="0">
                <a:solidFill>
                  <a:schemeClr val="accent1"/>
                </a:solidFill>
              </a:rPr>
              <a:t>Poll Time!</a:t>
            </a:r>
          </a:p>
        </p:txBody>
      </p:sp>
      <p:sp>
        <p:nvSpPr>
          <p:cNvPr id="7" name="Rectangle 6">
            <a:extLst>
              <a:ext uri="{FF2B5EF4-FFF2-40B4-BE49-F238E27FC236}">
                <a16:creationId xmlns:a16="http://schemas.microsoft.com/office/drawing/2014/main" id="{3DC2A2ED-334D-174A-B130-2B2498DF63C0}"/>
              </a:ext>
            </a:extLst>
          </p:cNvPr>
          <p:cNvSpPr/>
          <p:nvPr/>
        </p:nvSpPr>
        <p:spPr>
          <a:xfrm>
            <a:off x="253580" y="6003753"/>
            <a:ext cx="611392" cy="3723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3A3A1DD-C25D-004F-A636-7F0ECFE8CFB5}"/>
              </a:ext>
            </a:extLst>
          </p:cNvPr>
          <p:cNvSpPr txBox="1"/>
          <p:nvPr/>
        </p:nvSpPr>
        <p:spPr>
          <a:xfrm>
            <a:off x="179438" y="5959086"/>
            <a:ext cx="806631" cy="461665"/>
          </a:xfrm>
          <a:prstGeom prst="rect">
            <a:avLst/>
          </a:prstGeom>
          <a:noFill/>
        </p:spPr>
        <p:txBody>
          <a:bodyPr wrap="none" rtlCol="0">
            <a:spAutoFit/>
          </a:bodyPr>
          <a:lstStyle/>
          <a:p>
            <a:r>
              <a:rPr lang="en-US" sz="2400" dirty="0">
                <a:solidFill>
                  <a:schemeClr val="accent2"/>
                </a:solidFill>
              </a:rPr>
              <a:t>2022</a:t>
            </a:r>
            <a:endParaRPr lang="en-US" dirty="0">
              <a:solidFill>
                <a:schemeClr val="accent2"/>
              </a:solidFill>
            </a:endParaRPr>
          </a:p>
        </p:txBody>
      </p:sp>
    </p:spTree>
    <p:extLst>
      <p:ext uri="{BB962C8B-B14F-4D97-AF65-F5344CB8AC3E}">
        <p14:creationId xmlns:p14="http://schemas.microsoft.com/office/powerpoint/2010/main" val="28135862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nodeType="clickEffect">
                                  <p:stCondLst>
                                    <p:cond delay="0"/>
                                  </p:stCondLst>
                                  <p:iterate type="lt">
                                    <p:tmPct val="10000"/>
                                  </p:iterate>
                                  <p:childTnLst>
                                    <p:animClr clrSpc="rgb" dir="cw">
                                      <p:cBhvr override="childStyle">
                                        <p:cTn id="6" dur="500" fill="hold"/>
                                        <p:tgtEl>
                                          <p:spTgt spid="4"/>
                                        </p:tgtEl>
                                        <p:attrNameLst>
                                          <p:attrName>style.color</p:attrName>
                                        </p:attrNameLst>
                                      </p:cBhvr>
                                      <p:to>
                                        <a:srgbClr val="FF3A00"/>
                                      </p:to>
                                    </p:animClr>
                                    <p:animClr clrSpc="rgb" dir="cw">
                                      <p:cBhvr>
                                        <p:cTn id="7" dur="500" fill="hold"/>
                                        <p:tgtEl>
                                          <p:spTgt spid="4"/>
                                        </p:tgtEl>
                                        <p:attrNameLst>
                                          <p:attrName>fillcolor</p:attrName>
                                        </p:attrNameLst>
                                      </p:cBhvr>
                                      <p:to>
                                        <a:srgbClr val="FF3A00"/>
                                      </p:to>
                                    </p:animClr>
                                    <p:set>
                                      <p:cBhvr>
                                        <p:cTn id="8" dur="500" fill="hold"/>
                                        <p:tgtEl>
                                          <p:spTgt spid="4"/>
                                        </p:tgtEl>
                                        <p:attrNameLst>
                                          <p:attrName>fill.type</p:attrName>
                                        </p:attrNameLst>
                                      </p:cBhvr>
                                      <p:to>
                                        <p:strVal val="solid"/>
                                      </p:to>
                                    </p:set>
                                    <p:anim to="1.5" calcmode="lin" valueType="num">
                                      <p:cBhvr override="childStyle">
                                        <p:cTn id="9" dur="500" fill="hold"/>
                                        <p:tgtEl>
                                          <p:spTgt spid="4"/>
                                        </p:tgtEl>
                                        <p:attrNameLst>
                                          <p:attrName>style.fontSize</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a:xfrm>
            <a:off x="524256" y="516804"/>
            <a:ext cx="6594189" cy="1625210"/>
          </a:xfrm>
        </p:spPr>
        <p:txBody>
          <a:bodyPr vert="horz" lIns="91440" tIns="45720" rIns="91440" bIns="45720" rtlCol="0" anchor="ctr">
            <a:normAutofit/>
          </a:bodyPr>
          <a:lstStyle/>
          <a:p>
            <a:r>
              <a:rPr lang="en-US" b="1" kern="1200" dirty="0">
                <a:solidFill>
                  <a:srgbClr val="FFFFFF"/>
                </a:solidFill>
                <a:latin typeface="+mj-lt"/>
                <a:ea typeface="+mj-ea"/>
                <a:cs typeface="+mj-cs"/>
              </a:rPr>
              <a:t>What is the RTP/SCS?</a:t>
            </a:r>
          </a:p>
        </p:txBody>
      </p:sp>
      <p:sp>
        <p:nvSpPr>
          <p:cNvPr id="58" name="Rectangle 57">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itle 3">
            <a:extLst>
              <a:ext uri="{FF2B5EF4-FFF2-40B4-BE49-F238E27FC236}">
                <a16:creationId xmlns:a16="http://schemas.microsoft.com/office/drawing/2014/main" id="{FB4726A9-C94B-4EE2-B84E-DCE5D2208F9E}"/>
              </a:ext>
            </a:extLst>
          </p:cNvPr>
          <p:cNvSpPr txBox="1">
            <a:spLocks/>
          </p:cNvSpPr>
          <p:nvPr/>
        </p:nvSpPr>
        <p:spPr>
          <a:xfrm>
            <a:off x="8029319" y="917725"/>
            <a:ext cx="3424739" cy="48523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endParaRPr lang="en-US" sz="2000" b="1" dirty="0">
              <a:solidFill>
                <a:srgbClr val="FFFFFF"/>
              </a:solidFill>
              <a:latin typeface="+mn-lt"/>
              <a:ea typeface="+mn-ea"/>
              <a:cs typeface="+mn-cs"/>
            </a:endParaRPr>
          </a:p>
        </p:txBody>
      </p:sp>
      <p:grpSp>
        <p:nvGrpSpPr>
          <p:cNvPr id="42" name="Group 41">
            <a:extLst>
              <a:ext uri="{FF2B5EF4-FFF2-40B4-BE49-F238E27FC236}">
                <a16:creationId xmlns:a16="http://schemas.microsoft.com/office/drawing/2014/main" id="{EF3F2F36-D4D3-4D1D-8537-8594A317E2CD}"/>
              </a:ext>
            </a:extLst>
          </p:cNvPr>
          <p:cNvGrpSpPr/>
          <p:nvPr/>
        </p:nvGrpSpPr>
        <p:grpSpPr>
          <a:xfrm>
            <a:off x="744390" y="2660286"/>
            <a:ext cx="6224618" cy="3646885"/>
            <a:chOff x="838200" y="1863241"/>
            <a:chExt cx="6610350" cy="3872880"/>
          </a:xfrm>
        </p:grpSpPr>
        <p:sp>
          <p:nvSpPr>
            <p:cNvPr id="43" name="Rectangle 42">
              <a:extLst>
                <a:ext uri="{FF2B5EF4-FFF2-40B4-BE49-F238E27FC236}">
                  <a16:creationId xmlns:a16="http://schemas.microsoft.com/office/drawing/2014/main" id="{AB4ED4CF-860D-44A3-B6B8-C73AD01CB7E6}"/>
                </a:ext>
              </a:extLst>
            </p:cNvPr>
            <p:cNvSpPr/>
            <p:nvPr/>
          </p:nvSpPr>
          <p:spPr>
            <a:xfrm>
              <a:off x="838200" y="2176440"/>
              <a:ext cx="6610350" cy="5544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4" name="Freeform 21">
              <a:extLst>
                <a:ext uri="{FF2B5EF4-FFF2-40B4-BE49-F238E27FC236}">
                  <a16:creationId xmlns:a16="http://schemas.microsoft.com/office/drawing/2014/main" id="{FF73A53A-0BAC-461D-8E9D-57F219D195E9}"/>
                </a:ext>
              </a:extLst>
            </p:cNvPr>
            <p:cNvSpPr/>
            <p:nvPr/>
          </p:nvSpPr>
          <p:spPr>
            <a:xfrm>
              <a:off x="1168717" y="1863241"/>
              <a:ext cx="5887828" cy="649440"/>
            </a:xfrm>
            <a:custGeom>
              <a:avLst/>
              <a:gdLst>
                <a:gd name="connsiteX0" fmla="*/ 0 w 4627245"/>
                <a:gd name="connsiteY0" fmla="*/ 108242 h 649440"/>
                <a:gd name="connsiteX1" fmla="*/ 108242 w 4627245"/>
                <a:gd name="connsiteY1" fmla="*/ 0 h 649440"/>
                <a:gd name="connsiteX2" fmla="*/ 4519003 w 4627245"/>
                <a:gd name="connsiteY2" fmla="*/ 0 h 649440"/>
                <a:gd name="connsiteX3" fmla="*/ 4627245 w 4627245"/>
                <a:gd name="connsiteY3" fmla="*/ 108242 h 649440"/>
                <a:gd name="connsiteX4" fmla="*/ 4627245 w 4627245"/>
                <a:gd name="connsiteY4" fmla="*/ 541198 h 649440"/>
                <a:gd name="connsiteX5" fmla="*/ 4519003 w 4627245"/>
                <a:gd name="connsiteY5" fmla="*/ 649440 h 649440"/>
                <a:gd name="connsiteX6" fmla="*/ 108242 w 4627245"/>
                <a:gd name="connsiteY6" fmla="*/ 649440 h 649440"/>
                <a:gd name="connsiteX7" fmla="*/ 0 w 4627245"/>
                <a:gd name="connsiteY7" fmla="*/ 541198 h 649440"/>
                <a:gd name="connsiteX8" fmla="*/ 0 w 4627245"/>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7245" h="649440">
                  <a:moveTo>
                    <a:pt x="0" y="108242"/>
                  </a:moveTo>
                  <a:cubicBezTo>
                    <a:pt x="0" y="48462"/>
                    <a:pt x="48462" y="0"/>
                    <a:pt x="108242" y="0"/>
                  </a:cubicBezTo>
                  <a:lnTo>
                    <a:pt x="4519003" y="0"/>
                  </a:lnTo>
                  <a:cubicBezTo>
                    <a:pt x="4578783" y="0"/>
                    <a:pt x="4627245" y="48462"/>
                    <a:pt x="4627245" y="108242"/>
                  </a:cubicBezTo>
                  <a:lnTo>
                    <a:pt x="4627245" y="541198"/>
                  </a:lnTo>
                  <a:cubicBezTo>
                    <a:pt x="4627245" y="600978"/>
                    <a:pt x="4578783" y="649440"/>
                    <a:pt x="4519003" y="649440"/>
                  </a:cubicBezTo>
                  <a:lnTo>
                    <a:pt x="108242" y="649440"/>
                  </a:lnTo>
                  <a:cubicBezTo>
                    <a:pt x="48462" y="649440"/>
                    <a:pt x="0" y="600978"/>
                    <a:pt x="0" y="541198"/>
                  </a:cubicBezTo>
                  <a:lnTo>
                    <a:pt x="0" y="108242"/>
                  </a:lnTo>
                  <a:close/>
                </a:path>
              </a:pathLst>
            </a:cu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6602" tIns="31703" rIns="206602" bIns="31703" numCol="1" spcCol="1270" anchor="ctr" anchorCtr="0">
              <a:normAutofit/>
            </a:bodyPr>
            <a:lstStyle/>
            <a:p>
              <a:pPr marL="0" lvl="0" indent="0" algn="l" defTabSz="977900">
                <a:lnSpc>
                  <a:spcPct val="90000"/>
                </a:lnSpc>
                <a:spcBef>
                  <a:spcPct val="0"/>
                </a:spcBef>
                <a:spcAft>
                  <a:spcPct val="35000"/>
                </a:spcAft>
                <a:buNone/>
              </a:pPr>
              <a:r>
                <a:rPr lang="en-US" sz="2900" kern="1200" dirty="0"/>
                <a:t>Policy Element</a:t>
              </a:r>
            </a:p>
          </p:txBody>
        </p:sp>
        <p:sp>
          <p:nvSpPr>
            <p:cNvPr id="45" name="Rectangle 44">
              <a:extLst>
                <a:ext uri="{FF2B5EF4-FFF2-40B4-BE49-F238E27FC236}">
                  <a16:creationId xmlns:a16="http://schemas.microsoft.com/office/drawing/2014/main" id="{365B9D1E-18B3-4C34-95EC-01EE0835A4E2}"/>
                </a:ext>
              </a:extLst>
            </p:cNvPr>
            <p:cNvSpPr/>
            <p:nvPr/>
          </p:nvSpPr>
          <p:spPr>
            <a:xfrm>
              <a:off x="838200" y="3185881"/>
              <a:ext cx="6610350" cy="5544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7" name="Rectangle 46">
              <a:extLst>
                <a:ext uri="{FF2B5EF4-FFF2-40B4-BE49-F238E27FC236}">
                  <a16:creationId xmlns:a16="http://schemas.microsoft.com/office/drawing/2014/main" id="{49579626-2474-489E-8004-C24CDBEE6F5A}"/>
                </a:ext>
              </a:extLst>
            </p:cNvPr>
            <p:cNvSpPr/>
            <p:nvPr/>
          </p:nvSpPr>
          <p:spPr>
            <a:xfrm>
              <a:off x="838200" y="4183801"/>
              <a:ext cx="6610350" cy="5544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8" name="Freeform 25">
              <a:extLst>
                <a:ext uri="{FF2B5EF4-FFF2-40B4-BE49-F238E27FC236}">
                  <a16:creationId xmlns:a16="http://schemas.microsoft.com/office/drawing/2014/main" id="{367099C6-A5FA-43B7-A3D4-CAFB731185E3}"/>
                </a:ext>
              </a:extLst>
            </p:cNvPr>
            <p:cNvSpPr/>
            <p:nvPr/>
          </p:nvSpPr>
          <p:spPr>
            <a:xfrm>
              <a:off x="1168717" y="3859081"/>
              <a:ext cx="5887828" cy="649440"/>
            </a:xfrm>
            <a:custGeom>
              <a:avLst/>
              <a:gdLst>
                <a:gd name="connsiteX0" fmla="*/ 0 w 4627245"/>
                <a:gd name="connsiteY0" fmla="*/ 108242 h 649440"/>
                <a:gd name="connsiteX1" fmla="*/ 108242 w 4627245"/>
                <a:gd name="connsiteY1" fmla="*/ 0 h 649440"/>
                <a:gd name="connsiteX2" fmla="*/ 4519003 w 4627245"/>
                <a:gd name="connsiteY2" fmla="*/ 0 h 649440"/>
                <a:gd name="connsiteX3" fmla="*/ 4627245 w 4627245"/>
                <a:gd name="connsiteY3" fmla="*/ 108242 h 649440"/>
                <a:gd name="connsiteX4" fmla="*/ 4627245 w 4627245"/>
                <a:gd name="connsiteY4" fmla="*/ 541198 h 649440"/>
                <a:gd name="connsiteX5" fmla="*/ 4519003 w 4627245"/>
                <a:gd name="connsiteY5" fmla="*/ 649440 h 649440"/>
                <a:gd name="connsiteX6" fmla="*/ 108242 w 4627245"/>
                <a:gd name="connsiteY6" fmla="*/ 649440 h 649440"/>
                <a:gd name="connsiteX7" fmla="*/ 0 w 4627245"/>
                <a:gd name="connsiteY7" fmla="*/ 541198 h 649440"/>
                <a:gd name="connsiteX8" fmla="*/ 0 w 4627245"/>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7245" h="649440">
                  <a:moveTo>
                    <a:pt x="0" y="108242"/>
                  </a:moveTo>
                  <a:cubicBezTo>
                    <a:pt x="0" y="48462"/>
                    <a:pt x="48462" y="0"/>
                    <a:pt x="108242" y="0"/>
                  </a:cubicBezTo>
                  <a:lnTo>
                    <a:pt x="4519003" y="0"/>
                  </a:lnTo>
                  <a:cubicBezTo>
                    <a:pt x="4578783" y="0"/>
                    <a:pt x="4627245" y="48462"/>
                    <a:pt x="4627245" y="108242"/>
                  </a:cubicBezTo>
                  <a:lnTo>
                    <a:pt x="4627245" y="541198"/>
                  </a:lnTo>
                  <a:cubicBezTo>
                    <a:pt x="4627245" y="600978"/>
                    <a:pt x="4578783" y="649440"/>
                    <a:pt x="4519003" y="649440"/>
                  </a:cubicBezTo>
                  <a:lnTo>
                    <a:pt x="108242" y="649440"/>
                  </a:lnTo>
                  <a:cubicBezTo>
                    <a:pt x="48462" y="649440"/>
                    <a:pt x="0" y="600978"/>
                    <a:pt x="0" y="541198"/>
                  </a:cubicBezTo>
                  <a:lnTo>
                    <a:pt x="0" y="108242"/>
                  </a:lnTo>
                  <a:close/>
                </a:path>
              </a:pathLst>
            </a:custGeom>
            <a:solidFill>
              <a:srgbClr val="C00000"/>
            </a:solidFill>
            <a:ln w="19050" cap="flat" cmpd="sng" algn="ctr">
              <a:solidFill>
                <a:prstClr val="white">
                  <a:hueOff val="0"/>
                  <a:satOff val="0"/>
                  <a:lumOff val="0"/>
                  <a:alphaOff val="0"/>
                </a:prst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06602" tIns="31703" rIns="206602" bIns="31703" numCol="1" spcCol="1270" anchor="ctr" anchorCtr="0">
              <a:normAutofit/>
            </a:bodyPr>
            <a:lstStyle/>
            <a:p>
              <a:pPr marL="0" lvl="0" indent="0" algn="l" defTabSz="977900">
                <a:lnSpc>
                  <a:spcPct val="90000"/>
                </a:lnSpc>
                <a:spcBef>
                  <a:spcPct val="0"/>
                </a:spcBef>
                <a:spcAft>
                  <a:spcPct val="35000"/>
                </a:spcAft>
                <a:buNone/>
              </a:pPr>
              <a:r>
                <a:rPr lang="en-US" sz="2900" kern="1200" dirty="0">
                  <a:solidFill>
                    <a:prstClr val="white"/>
                  </a:solidFill>
                  <a:latin typeface="Calibri" panose="020F0502020204030204"/>
                  <a:ea typeface="+mn-ea"/>
                  <a:cs typeface="+mn-cs"/>
                </a:rPr>
                <a:t>Financial Element</a:t>
              </a:r>
            </a:p>
          </p:txBody>
        </p:sp>
        <p:sp>
          <p:nvSpPr>
            <p:cNvPr id="49" name="Rectangle 48">
              <a:extLst>
                <a:ext uri="{FF2B5EF4-FFF2-40B4-BE49-F238E27FC236}">
                  <a16:creationId xmlns:a16="http://schemas.microsoft.com/office/drawing/2014/main" id="{C96545AF-90E1-45E0-9073-37BDB0218C32}"/>
                </a:ext>
              </a:extLst>
            </p:cNvPr>
            <p:cNvSpPr/>
            <p:nvPr/>
          </p:nvSpPr>
          <p:spPr>
            <a:xfrm>
              <a:off x="838200" y="5181721"/>
              <a:ext cx="6610350" cy="5544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0" name="Freeform 27">
              <a:extLst>
                <a:ext uri="{FF2B5EF4-FFF2-40B4-BE49-F238E27FC236}">
                  <a16:creationId xmlns:a16="http://schemas.microsoft.com/office/drawing/2014/main" id="{08A60ED5-06C6-45FB-B52E-5113D2431973}"/>
                </a:ext>
              </a:extLst>
            </p:cNvPr>
            <p:cNvSpPr/>
            <p:nvPr/>
          </p:nvSpPr>
          <p:spPr>
            <a:xfrm>
              <a:off x="1168717" y="4857000"/>
              <a:ext cx="5887828" cy="649440"/>
            </a:xfrm>
            <a:custGeom>
              <a:avLst/>
              <a:gdLst>
                <a:gd name="connsiteX0" fmla="*/ 0 w 4627245"/>
                <a:gd name="connsiteY0" fmla="*/ 108242 h 649440"/>
                <a:gd name="connsiteX1" fmla="*/ 108242 w 4627245"/>
                <a:gd name="connsiteY1" fmla="*/ 0 h 649440"/>
                <a:gd name="connsiteX2" fmla="*/ 4519003 w 4627245"/>
                <a:gd name="connsiteY2" fmla="*/ 0 h 649440"/>
                <a:gd name="connsiteX3" fmla="*/ 4627245 w 4627245"/>
                <a:gd name="connsiteY3" fmla="*/ 108242 h 649440"/>
                <a:gd name="connsiteX4" fmla="*/ 4627245 w 4627245"/>
                <a:gd name="connsiteY4" fmla="*/ 541198 h 649440"/>
                <a:gd name="connsiteX5" fmla="*/ 4519003 w 4627245"/>
                <a:gd name="connsiteY5" fmla="*/ 649440 h 649440"/>
                <a:gd name="connsiteX6" fmla="*/ 108242 w 4627245"/>
                <a:gd name="connsiteY6" fmla="*/ 649440 h 649440"/>
                <a:gd name="connsiteX7" fmla="*/ 0 w 4627245"/>
                <a:gd name="connsiteY7" fmla="*/ 541198 h 649440"/>
                <a:gd name="connsiteX8" fmla="*/ 0 w 4627245"/>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7245" h="649440">
                  <a:moveTo>
                    <a:pt x="0" y="108242"/>
                  </a:moveTo>
                  <a:cubicBezTo>
                    <a:pt x="0" y="48462"/>
                    <a:pt x="48462" y="0"/>
                    <a:pt x="108242" y="0"/>
                  </a:cubicBezTo>
                  <a:lnTo>
                    <a:pt x="4519003" y="0"/>
                  </a:lnTo>
                  <a:cubicBezTo>
                    <a:pt x="4578783" y="0"/>
                    <a:pt x="4627245" y="48462"/>
                    <a:pt x="4627245" y="108242"/>
                  </a:cubicBezTo>
                  <a:lnTo>
                    <a:pt x="4627245" y="541198"/>
                  </a:lnTo>
                  <a:cubicBezTo>
                    <a:pt x="4627245" y="600978"/>
                    <a:pt x="4578783" y="649440"/>
                    <a:pt x="4519003" y="649440"/>
                  </a:cubicBezTo>
                  <a:lnTo>
                    <a:pt x="108242" y="649440"/>
                  </a:lnTo>
                  <a:cubicBezTo>
                    <a:pt x="48462" y="649440"/>
                    <a:pt x="0" y="600978"/>
                    <a:pt x="0" y="541198"/>
                  </a:cubicBezTo>
                  <a:lnTo>
                    <a:pt x="0" y="108242"/>
                  </a:lnTo>
                  <a:close/>
                </a:path>
              </a:pathLst>
            </a:custGeom>
            <a:solidFill>
              <a:schemeClr val="accent1">
                <a:lumMod val="60000"/>
                <a:lumOff val="40000"/>
              </a:schemeClr>
            </a:solidFill>
            <a:ln w="19050" cap="flat" cmpd="sng" algn="ctr">
              <a:solidFill>
                <a:prstClr val="white">
                  <a:hueOff val="0"/>
                  <a:satOff val="0"/>
                  <a:lumOff val="0"/>
                  <a:alphaOff val="0"/>
                </a:prst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206602" tIns="31703" rIns="206602" bIns="31703" numCol="1" spcCol="1270" anchor="ctr" anchorCtr="0">
              <a:normAutofit/>
            </a:bodyPr>
            <a:lstStyle/>
            <a:p>
              <a:pPr marL="0" lvl="0" indent="0" algn="l" defTabSz="977900">
                <a:lnSpc>
                  <a:spcPct val="90000"/>
                </a:lnSpc>
                <a:spcBef>
                  <a:spcPct val="0"/>
                </a:spcBef>
                <a:spcAft>
                  <a:spcPct val="35000"/>
                </a:spcAft>
                <a:buNone/>
              </a:pPr>
              <a:r>
                <a:rPr lang="en-US" sz="2900" kern="1200" dirty="0">
                  <a:solidFill>
                    <a:prstClr val="white"/>
                  </a:solidFill>
                  <a:latin typeface="Calibri" panose="020F0502020204030204"/>
                  <a:ea typeface="+mn-ea"/>
                  <a:cs typeface="+mn-cs"/>
                </a:rPr>
                <a:t>Action Element</a:t>
              </a:r>
            </a:p>
          </p:txBody>
        </p:sp>
      </p:grpSp>
      <p:sp>
        <p:nvSpPr>
          <p:cNvPr id="54" name="Freeform 21">
            <a:extLst>
              <a:ext uri="{FF2B5EF4-FFF2-40B4-BE49-F238E27FC236}">
                <a16:creationId xmlns:a16="http://schemas.microsoft.com/office/drawing/2014/main" id="{82AA85D8-F317-47AB-B8D0-F3AF43C83AD8}"/>
              </a:ext>
            </a:extLst>
          </p:cNvPr>
          <p:cNvSpPr/>
          <p:nvPr/>
        </p:nvSpPr>
        <p:spPr>
          <a:xfrm>
            <a:off x="1042823" y="3586971"/>
            <a:ext cx="5557054" cy="646351"/>
          </a:xfrm>
          <a:custGeom>
            <a:avLst/>
            <a:gdLst>
              <a:gd name="connsiteX0" fmla="*/ 0 w 4627245"/>
              <a:gd name="connsiteY0" fmla="*/ 108242 h 649440"/>
              <a:gd name="connsiteX1" fmla="*/ 108242 w 4627245"/>
              <a:gd name="connsiteY1" fmla="*/ 0 h 649440"/>
              <a:gd name="connsiteX2" fmla="*/ 4519003 w 4627245"/>
              <a:gd name="connsiteY2" fmla="*/ 0 h 649440"/>
              <a:gd name="connsiteX3" fmla="*/ 4627245 w 4627245"/>
              <a:gd name="connsiteY3" fmla="*/ 108242 h 649440"/>
              <a:gd name="connsiteX4" fmla="*/ 4627245 w 4627245"/>
              <a:gd name="connsiteY4" fmla="*/ 541198 h 649440"/>
              <a:gd name="connsiteX5" fmla="*/ 4519003 w 4627245"/>
              <a:gd name="connsiteY5" fmla="*/ 649440 h 649440"/>
              <a:gd name="connsiteX6" fmla="*/ 108242 w 4627245"/>
              <a:gd name="connsiteY6" fmla="*/ 649440 h 649440"/>
              <a:gd name="connsiteX7" fmla="*/ 0 w 4627245"/>
              <a:gd name="connsiteY7" fmla="*/ 541198 h 649440"/>
              <a:gd name="connsiteX8" fmla="*/ 0 w 4627245"/>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7245" h="649440">
                <a:moveTo>
                  <a:pt x="0" y="108242"/>
                </a:moveTo>
                <a:cubicBezTo>
                  <a:pt x="0" y="48462"/>
                  <a:pt x="48462" y="0"/>
                  <a:pt x="108242" y="0"/>
                </a:cubicBezTo>
                <a:lnTo>
                  <a:pt x="4519003" y="0"/>
                </a:lnTo>
                <a:cubicBezTo>
                  <a:pt x="4578783" y="0"/>
                  <a:pt x="4627245" y="48462"/>
                  <a:pt x="4627245" y="108242"/>
                </a:cubicBezTo>
                <a:lnTo>
                  <a:pt x="4627245" y="541198"/>
                </a:lnTo>
                <a:cubicBezTo>
                  <a:pt x="4627245" y="600978"/>
                  <a:pt x="4578783" y="649440"/>
                  <a:pt x="4519003" y="649440"/>
                </a:cubicBezTo>
                <a:lnTo>
                  <a:pt x="108242" y="649440"/>
                </a:lnTo>
                <a:cubicBezTo>
                  <a:pt x="48462" y="649440"/>
                  <a:pt x="0" y="600978"/>
                  <a:pt x="0" y="541198"/>
                </a:cubicBezTo>
                <a:lnTo>
                  <a:pt x="0" y="108242"/>
                </a:ln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6602" tIns="31703" rIns="206602" bIns="31703" numCol="1" spcCol="1270" anchor="ctr" anchorCtr="0">
            <a:noAutofit/>
          </a:bodyPr>
          <a:lstStyle/>
          <a:p>
            <a:pPr marL="0" lvl="0" indent="0" algn="l" defTabSz="977900">
              <a:lnSpc>
                <a:spcPct val="90000"/>
              </a:lnSpc>
              <a:spcBef>
                <a:spcPct val="0"/>
              </a:spcBef>
              <a:spcAft>
                <a:spcPct val="35000"/>
              </a:spcAft>
              <a:buNone/>
            </a:pPr>
            <a:r>
              <a:rPr lang="en-US" sz="2900" kern="1200" dirty="0"/>
              <a:t>Sustainable Communities Strategy</a:t>
            </a:r>
          </a:p>
        </p:txBody>
      </p:sp>
    </p:spTree>
    <p:extLst>
      <p:ext uri="{BB962C8B-B14F-4D97-AF65-F5344CB8AC3E}">
        <p14:creationId xmlns:p14="http://schemas.microsoft.com/office/powerpoint/2010/main" val="14812317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F5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itle 4">
            <a:extLst>
              <a:ext uri="{FF2B5EF4-FFF2-40B4-BE49-F238E27FC236}">
                <a16:creationId xmlns:a16="http://schemas.microsoft.com/office/drawing/2014/main" id="{142C7855-7151-45DD-9F9F-52FD247CD01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a:solidFill>
                  <a:srgbClr val="FFFFFF"/>
                </a:solidFill>
                <a:latin typeface="+mj-lt"/>
                <a:ea typeface="+mj-ea"/>
                <a:cs typeface="+mj-cs"/>
              </a:rPr>
              <a:t>Policy &amp; Action Element</a:t>
            </a:r>
          </a:p>
        </p:txBody>
      </p:sp>
      <p:pic>
        <p:nvPicPr>
          <p:cNvPr id="3" name="Picture 2" descr="A screenshot of a cell phone&#10;&#10;Description automatically generated">
            <a:extLst>
              <a:ext uri="{FF2B5EF4-FFF2-40B4-BE49-F238E27FC236}">
                <a16:creationId xmlns:a16="http://schemas.microsoft.com/office/drawing/2014/main" id="{AF8D519D-2CC7-463A-A659-52D08F3C8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8068" y="-14878"/>
            <a:ext cx="8663932" cy="6858000"/>
          </a:xfrm>
          <a:prstGeom prst="rect">
            <a:avLst/>
          </a:prstGeom>
        </p:spPr>
      </p:pic>
    </p:spTree>
    <p:extLst>
      <p:ext uri="{BB962C8B-B14F-4D97-AF65-F5344CB8AC3E}">
        <p14:creationId xmlns:p14="http://schemas.microsoft.com/office/powerpoint/2010/main" val="33861479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7E8AFB-72DA-E448-BC0A-887A5C6F9BFC}"/>
              </a:ext>
            </a:extLst>
          </p:cNvPr>
          <p:cNvSpPr>
            <a:spLocks noGrp="1"/>
          </p:cNvSpPr>
          <p:nvPr>
            <p:ph sz="quarter" idx="13"/>
          </p:nvPr>
        </p:nvSpPr>
        <p:spPr/>
        <p:txBody>
          <a:bodyPr/>
          <a:lstStyle/>
          <a:p>
            <a:pPr marL="0" indent="0">
              <a:buNone/>
            </a:pPr>
            <a:endParaRPr lang="en-US" dirty="0"/>
          </a:p>
          <a:p>
            <a:pPr marL="0" indent="0">
              <a:buNone/>
            </a:pPr>
            <a:endParaRPr lang="en-US" dirty="0"/>
          </a:p>
        </p:txBody>
      </p:sp>
      <p:sp>
        <p:nvSpPr>
          <p:cNvPr id="7" name="Rectangle 6">
            <a:extLst>
              <a:ext uri="{FF2B5EF4-FFF2-40B4-BE49-F238E27FC236}">
                <a16:creationId xmlns:a16="http://schemas.microsoft.com/office/drawing/2014/main" id="{3DC2A2ED-334D-174A-B130-2B2498DF63C0}"/>
              </a:ext>
            </a:extLst>
          </p:cNvPr>
          <p:cNvSpPr/>
          <p:nvPr/>
        </p:nvSpPr>
        <p:spPr>
          <a:xfrm>
            <a:off x="253580" y="6003753"/>
            <a:ext cx="611392" cy="3723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3A3A1DD-C25D-004F-A636-7F0ECFE8CFB5}"/>
              </a:ext>
            </a:extLst>
          </p:cNvPr>
          <p:cNvSpPr txBox="1"/>
          <p:nvPr/>
        </p:nvSpPr>
        <p:spPr>
          <a:xfrm>
            <a:off x="179438" y="5959086"/>
            <a:ext cx="806631" cy="461665"/>
          </a:xfrm>
          <a:prstGeom prst="rect">
            <a:avLst/>
          </a:prstGeom>
          <a:noFill/>
        </p:spPr>
        <p:txBody>
          <a:bodyPr wrap="none" rtlCol="0">
            <a:spAutoFit/>
          </a:bodyPr>
          <a:lstStyle/>
          <a:p>
            <a:r>
              <a:rPr lang="en-US" sz="2400" dirty="0">
                <a:solidFill>
                  <a:schemeClr val="accent2"/>
                </a:solidFill>
              </a:rPr>
              <a:t>2022</a:t>
            </a:r>
            <a:endParaRPr lang="en-US" dirty="0">
              <a:solidFill>
                <a:schemeClr val="accent2"/>
              </a:solidFill>
            </a:endParaRPr>
          </a:p>
        </p:txBody>
      </p:sp>
      <p:pic>
        <p:nvPicPr>
          <p:cNvPr id="9" name="Content Placeholder 9">
            <a:extLst>
              <a:ext uri="{FF2B5EF4-FFF2-40B4-BE49-F238E27FC236}">
                <a16:creationId xmlns:a16="http://schemas.microsoft.com/office/drawing/2014/main" id="{358A4F90-BDD3-544B-8737-2DB6A9EC6BA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296397" y="209780"/>
            <a:ext cx="4358277" cy="5482995"/>
          </a:xfrm>
        </p:spPr>
      </p:pic>
      <p:sp>
        <p:nvSpPr>
          <p:cNvPr id="12" name="TextBox 11">
            <a:extLst>
              <a:ext uri="{FF2B5EF4-FFF2-40B4-BE49-F238E27FC236}">
                <a16:creationId xmlns:a16="http://schemas.microsoft.com/office/drawing/2014/main" id="{E5B386C9-739E-0B42-9EEA-2832955359E4}"/>
              </a:ext>
            </a:extLst>
          </p:cNvPr>
          <p:cNvSpPr txBox="1"/>
          <p:nvPr/>
        </p:nvSpPr>
        <p:spPr>
          <a:xfrm>
            <a:off x="3095624" y="487155"/>
            <a:ext cx="8810625" cy="369332"/>
          </a:xfrm>
          <a:prstGeom prst="rect">
            <a:avLst/>
          </a:prstGeom>
          <a:noFill/>
          <a:ln>
            <a:solidFill>
              <a:schemeClr val="bg1"/>
            </a:solidFill>
          </a:ln>
        </p:spPr>
        <p:txBody>
          <a:bodyPr wrap="square" rtlCol="0">
            <a:spAutoFit/>
          </a:bodyPr>
          <a:lstStyle/>
          <a:p>
            <a:endParaRPr lang="en-US" dirty="0"/>
          </a:p>
        </p:txBody>
      </p:sp>
      <p:pic>
        <p:nvPicPr>
          <p:cNvPr id="15" name="Picture 14">
            <a:extLst>
              <a:ext uri="{FF2B5EF4-FFF2-40B4-BE49-F238E27FC236}">
                <a16:creationId xmlns:a16="http://schemas.microsoft.com/office/drawing/2014/main" id="{50742120-D3E0-5742-ABE9-8E2C0BBF0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145" y="-23773"/>
            <a:ext cx="4734023" cy="5955706"/>
          </a:xfrm>
          <a:prstGeom prst="rect">
            <a:avLst/>
          </a:prstGeom>
        </p:spPr>
      </p:pic>
      <p:sp>
        <p:nvSpPr>
          <p:cNvPr id="16" name="TextBox 15">
            <a:extLst>
              <a:ext uri="{FF2B5EF4-FFF2-40B4-BE49-F238E27FC236}">
                <a16:creationId xmlns:a16="http://schemas.microsoft.com/office/drawing/2014/main" id="{E196AB27-18ED-4E4E-98A4-BD441577495F}"/>
              </a:ext>
            </a:extLst>
          </p:cNvPr>
          <p:cNvSpPr txBox="1"/>
          <p:nvPr/>
        </p:nvSpPr>
        <p:spPr>
          <a:xfrm>
            <a:off x="104803" y="1366897"/>
            <a:ext cx="2792232" cy="2062103"/>
          </a:xfrm>
          <a:prstGeom prst="rect">
            <a:avLst/>
          </a:prstGeom>
          <a:noFill/>
        </p:spPr>
        <p:txBody>
          <a:bodyPr wrap="square" rtlCol="0">
            <a:spAutoFit/>
          </a:bodyPr>
          <a:lstStyle/>
          <a:p>
            <a:r>
              <a:rPr lang="en-US" sz="3200" dirty="0"/>
              <a:t>UTN 2020-2021 will be approved this summer.</a:t>
            </a:r>
          </a:p>
        </p:txBody>
      </p:sp>
    </p:spTree>
    <p:extLst>
      <p:ext uri="{BB962C8B-B14F-4D97-AF65-F5344CB8AC3E}">
        <p14:creationId xmlns:p14="http://schemas.microsoft.com/office/powerpoint/2010/main" val="37447651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2521</TotalTime>
  <Words>3151</Words>
  <Application>Microsoft Macintosh PowerPoint</Application>
  <PresentationFormat>Widescreen</PresentationFormat>
  <Paragraphs>244</Paragraphs>
  <Slides>31</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RTP/SCS Overview</vt:lpstr>
      <vt:lpstr>Zoom FAQ</vt:lpstr>
      <vt:lpstr>Webinar Goals:</vt:lpstr>
      <vt:lpstr>PowerPoint Presentation</vt:lpstr>
      <vt:lpstr>What is the RTP?</vt:lpstr>
      <vt:lpstr>Poll Time!</vt:lpstr>
      <vt:lpstr>What is the RTP/SCS?</vt:lpstr>
      <vt:lpstr>Policy &amp; Action Element</vt:lpstr>
      <vt:lpstr>PowerPoint Presentation</vt:lpstr>
      <vt:lpstr>PowerPoint Presentation</vt:lpstr>
      <vt:lpstr>PowerPoint Presentation</vt:lpstr>
      <vt:lpstr>PowerPoint Presentation</vt:lpstr>
      <vt:lpstr>Policy &amp; Action Element</vt:lpstr>
      <vt:lpstr>PowerPoint Presentation</vt:lpstr>
      <vt:lpstr>Policy &amp; Action Element</vt:lpstr>
      <vt:lpstr>Regional Existing Bikeways</vt:lpstr>
      <vt:lpstr>Sustainable Communities Strategy</vt:lpstr>
      <vt:lpstr>PowerPoint Presentation</vt:lpstr>
      <vt:lpstr>Financial Element </vt:lpstr>
      <vt:lpstr>PowerPoint Presentation</vt:lpstr>
      <vt:lpstr>Regional Transportation Plan (RTP) Basics - Why</vt:lpstr>
      <vt:lpstr>Regional Transportation Plan (RTP) Basics - Why</vt:lpstr>
      <vt:lpstr>PowerPoint Presentation</vt:lpstr>
      <vt:lpstr>Poll Time!</vt:lpstr>
      <vt:lpstr>Get Involved</vt:lpstr>
      <vt:lpstr>Get Involved!</vt:lpstr>
      <vt:lpstr>PowerPoint Presentation</vt:lpstr>
      <vt:lpstr>Get Involved</vt:lpstr>
      <vt:lpstr>PowerPoint Presentation</vt:lpstr>
      <vt:lpstr>Questions &amp; Answers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RTP/SCS Overview</dc:title>
  <dc:creator>Ashley Goldlist</dc:creator>
  <cp:lastModifiedBy>Ashley Goldlist</cp:lastModifiedBy>
  <cp:revision>29</cp:revision>
  <cp:lastPrinted>2020-04-29T17:24:19Z</cp:lastPrinted>
  <dcterms:created xsi:type="dcterms:W3CDTF">2020-04-28T22:12:05Z</dcterms:created>
  <dcterms:modified xsi:type="dcterms:W3CDTF">2020-04-30T16:13:56Z</dcterms:modified>
</cp:coreProperties>
</file>