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4"/>
  </p:notesMasterIdLst>
  <p:sldIdLst>
    <p:sldId id="256" r:id="rId2"/>
    <p:sldId id="263" r:id="rId3"/>
    <p:sldId id="276" r:id="rId4"/>
    <p:sldId id="268" r:id="rId5"/>
    <p:sldId id="269" r:id="rId6"/>
    <p:sldId id="277" r:id="rId7"/>
    <p:sldId id="278" r:id="rId8"/>
    <p:sldId id="279" r:id="rId9"/>
    <p:sldId id="272" r:id="rId10"/>
    <p:sldId id="267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7BA6-8B38-4AB2-950E-0D937D960B72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464E-01F0-498A-A9B6-AC18796F6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The high permeability of the system allows for a multitude of career paths.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For example: The programmes available in higher education (PET) for holders of a VET diploma allow for a wide range of career opportunities, for example in middle and upper management, or as a specialist in a specific field.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Another example: Practically oriented education and training can be combined with academic education. This is highly valued on the job market.</a:t>
            </a: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Throughout the system, there are no dead ends: “With every degree there come further education options”. VET thus is a very solid foundation for lifelong learning.</a:t>
            </a: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These features make the VET pathway highly attractive for young people.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___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Per year there are 235 000 VET students (upper secondary education);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50 000 PET students (tertiary, higher vocational education and training); </a:t>
            </a: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63 000 Universities of applied sciences (UAS) students (tertiary, university level).</a:t>
            </a:r>
          </a:p>
        </p:txBody>
      </p:sp>
    </p:spTree>
    <p:extLst>
      <p:ext uri="{BB962C8B-B14F-4D97-AF65-F5344CB8AC3E}">
        <p14:creationId xmlns:p14="http://schemas.microsoft.com/office/powerpoint/2010/main" val="217659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67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 Absätz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28001" y="1628775"/>
            <a:ext cx="9889431" cy="44640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26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28000" y="269776"/>
            <a:ext cx="9936619" cy="566936"/>
          </a:xfrm>
        </p:spPr>
        <p:txBody>
          <a:bodyPr anchor="t"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1728000" y="836613"/>
            <a:ext cx="9936619" cy="576262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10896601" y="6164264"/>
            <a:ext cx="768351" cy="365125"/>
          </a:xfrm>
        </p:spPr>
        <p:txBody>
          <a:bodyPr anchor="b"/>
          <a:lstStyle>
            <a:lvl1pPr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6DE945-D313-480F-B1E8-3C2B4EE0C63D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1727200" y="6492876"/>
            <a:ext cx="8976784" cy="365125"/>
          </a:xfr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11302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8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0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6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8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7A563F-58E2-4210-90A4-3F058FE591A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08DDE6-11A7-45AD-B7CB-2E39822F17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0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Youth and Adult Apprenticeship Opportunities in </a:t>
            </a:r>
            <a:r>
              <a:rPr lang="en-US" sz="4400" dirty="0" smtClean="0"/>
              <a:t>California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Dunn – Assistant Secretary of Labor for Apprenticeship &amp; Worker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5259"/>
            <a:ext cx="10058400" cy="899949"/>
          </a:xfrm>
        </p:spPr>
        <p:txBody>
          <a:bodyPr/>
          <a:lstStyle/>
          <a:p>
            <a:r>
              <a:rPr lang="en-US" dirty="0" smtClean="0"/>
              <a:t>Assets and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02100"/>
            <a:ext cx="9601200" cy="45977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San Joaquin Delta College </a:t>
            </a:r>
          </a:p>
          <a:p>
            <a:r>
              <a:rPr lang="en-US" dirty="0" smtClean="0"/>
              <a:t>San Joaquin County Office of Education</a:t>
            </a:r>
          </a:p>
          <a:p>
            <a:r>
              <a:rPr lang="en-US" dirty="0" smtClean="0"/>
              <a:t>Local school districts and charter schools</a:t>
            </a:r>
          </a:p>
          <a:p>
            <a:r>
              <a:rPr lang="en-US" dirty="0" smtClean="0"/>
              <a:t>All local and county agencies (internships and apprenticeships)</a:t>
            </a:r>
          </a:p>
          <a:p>
            <a:r>
              <a:rPr lang="en-US" dirty="0" smtClean="0"/>
              <a:t>California Partnership Academies – 5 in Stockton, 3 in Lodi, 1 in Galt</a:t>
            </a:r>
          </a:p>
          <a:p>
            <a:r>
              <a:rPr lang="en-US" dirty="0" smtClean="0"/>
              <a:t>Other CTE programs (Weber Institute, Lincoln Tech, Agriculture Academies, etc.)</a:t>
            </a:r>
          </a:p>
          <a:p>
            <a:r>
              <a:rPr lang="en-US" dirty="0" smtClean="0"/>
              <a:t>California Apprenticeship Initiative - $45m to date, $15m new 2018-19</a:t>
            </a:r>
          </a:p>
          <a:p>
            <a:r>
              <a:rPr lang="en-US" dirty="0" smtClean="0"/>
              <a:t>SJ County </a:t>
            </a:r>
            <a:r>
              <a:rPr lang="en-US" dirty="0" err="1" smtClean="0"/>
              <a:t>WorkNet</a:t>
            </a:r>
            <a:r>
              <a:rPr lang="en-US" dirty="0" smtClean="0"/>
              <a:t> (WIOA)</a:t>
            </a:r>
          </a:p>
          <a:p>
            <a:r>
              <a:rPr lang="en-US" dirty="0" smtClean="0"/>
              <a:t>State Agencies </a:t>
            </a:r>
          </a:p>
          <a:p>
            <a:r>
              <a:rPr lang="en-US" dirty="0" smtClean="0"/>
              <a:t>Federal DOL funding</a:t>
            </a:r>
          </a:p>
          <a:p>
            <a:r>
              <a:rPr lang="en-US" dirty="0" smtClean="0"/>
              <a:t>Private industry/employers</a:t>
            </a:r>
          </a:p>
          <a:p>
            <a:r>
              <a:rPr lang="en-US" dirty="0" smtClean="0"/>
              <a:t>Other non-profits, philanthropic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0" y="10693"/>
            <a:ext cx="5911403" cy="6847307"/>
          </a:xfrm>
        </p:spPr>
      </p:pic>
    </p:spTree>
    <p:extLst>
      <p:ext uri="{BB962C8B-B14F-4D97-AF65-F5344CB8AC3E}">
        <p14:creationId xmlns:p14="http://schemas.microsoft.com/office/powerpoint/2010/main" val="27056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Internship – short term, preferably paid, work based learning experience generally connected to a potential career</a:t>
            </a:r>
          </a:p>
          <a:p>
            <a:r>
              <a:rPr lang="en-US" dirty="0" smtClean="0"/>
              <a:t>Pre-Apprenticeship – more formal classroom and/or work based learning that provides foundational training leading to a Registered Apprenticeship program</a:t>
            </a:r>
          </a:p>
          <a:p>
            <a:r>
              <a:rPr lang="en-US" dirty="0" smtClean="0"/>
              <a:t>Apprenticeship – focused classroom instruction combined with a minimum of 1 year of paid work experience that tracks skill acquisition and competency via EMPLOYER identified work processes and observation. Registered and approved by state or federal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670" y="139394"/>
            <a:ext cx="9601200" cy="872224"/>
          </a:xfrm>
        </p:spPr>
        <p:txBody>
          <a:bodyPr/>
          <a:lstStyle/>
          <a:p>
            <a:r>
              <a:rPr lang="en-US" dirty="0" smtClean="0"/>
              <a:t>How does an apprenticeship work?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68770" y="5533984"/>
            <a:ext cx="7905108" cy="73195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1348" y="5619612"/>
            <a:ext cx="470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OJT timeline – 1500-2000 hours </a:t>
            </a:r>
            <a:r>
              <a:rPr lang="en-US" dirty="0" smtClean="0"/>
              <a:t>approximately per year, </a:t>
            </a:r>
            <a:r>
              <a:rPr lang="en-US" dirty="0" smtClean="0"/>
              <a:t>with graduated pay increases over time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494220"/>
            <a:ext cx="4583723" cy="2163868"/>
            <a:chOff x="-25324" y="2988880"/>
            <a:chExt cx="4583723" cy="2163868"/>
          </a:xfrm>
        </p:grpSpPr>
        <p:sp>
          <p:nvSpPr>
            <p:cNvPr id="6" name="Rounded Rectangle 5"/>
            <p:cNvSpPr/>
            <p:nvPr/>
          </p:nvSpPr>
          <p:spPr>
            <a:xfrm>
              <a:off x="2118122" y="2988880"/>
              <a:ext cx="2440277" cy="738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Front loaded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5324" y="3675420"/>
              <a:ext cx="18756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Classroom Hours</a:t>
              </a:r>
            </a:p>
            <a:p>
              <a:r>
                <a:rPr lang="en-US" dirty="0" smtClean="0"/>
                <a:t>144 minimum </a:t>
              </a:r>
              <a:br>
                <a:rPr lang="en-US" dirty="0" smtClean="0"/>
              </a:br>
              <a:r>
                <a:rPr lang="en-US" dirty="0" smtClean="0"/>
                <a:t>per </a:t>
              </a:r>
              <a:r>
                <a:rPr lang="en-US" dirty="0" smtClean="0"/>
                <a:t>year or competency based</a:t>
              </a:r>
              <a:endParaRPr lang="en-US" dirty="0" smtClean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54239" y="1402388"/>
            <a:ext cx="934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combination of classroom instruction and On the Job Training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43446" y="3566268"/>
            <a:ext cx="7499723" cy="644768"/>
            <a:chOff x="2136646" y="3821722"/>
            <a:chExt cx="7499723" cy="644768"/>
          </a:xfrm>
        </p:grpSpPr>
        <p:sp>
          <p:nvSpPr>
            <p:cNvPr id="11" name="Rounded Rectangle 10"/>
            <p:cNvSpPr/>
            <p:nvPr/>
          </p:nvSpPr>
          <p:spPr>
            <a:xfrm>
              <a:off x="2136646" y="3833444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25547" y="3821722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42532" y="3821722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55062" y="3821722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696431" y="3821723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495477" y="3821723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294523" y="3821723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21952" y="3821722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66853" y="3821722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46778" y="3821722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43893" y="3833444"/>
              <a:ext cx="341846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26800" y="4555028"/>
            <a:ext cx="7856338" cy="657882"/>
            <a:chOff x="2143446" y="4659228"/>
            <a:chExt cx="7856338" cy="657882"/>
          </a:xfrm>
        </p:grpSpPr>
        <p:sp>
          <p:nvSpPr>
            <p:cNvPr id="22" name="Rounded Rectangle 21"/>
            <p:cNvSpPr/>
            <p:nvPr/>
          </p:nvSpPr>
          <p:spPr>
            <a:xfrm>
              <a:off x="2143446" y="4671645"/>
              <a:ext cx="1432092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526486" y="4684064"/>
              <a:ext cx="1432092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567692" y="4659228"/>
              <a:ext cx="1432092" cy="633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eft Brace 7"/>
          <p:cNvSpPr/>
          <p:nvPr/>
        </p:nvSpPr>
        <p:spPr>
          <a:xfrm>
            <a:off x="1424352" y="2494220"/>
            <a:ext cx="473721" cy="28259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967429" y="3842959"/>
            <a:ext cx="1329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Completion </a:t>
            </a:r>
          </a:p>
          <a:p>
            <a:r>
              <a:rPr lang="en-US" dirty="0" smtClean="0"/>
              <a:t>Credential </a:t>
            </a:r>
          </a:p>
          <a:p>
            <a:r>
              <a:rPr lang="en-US" dirty="0" smtClean="0"/>
              <a:t>and Career</a:t>
            </a:r>
            <a:endParaRPr lang="en-US" dirty="0"/>
          </a:p>
        </p:txBody>
      </p:sp>
      <p:sp>
        <p:nvSpPr>
          <p:cNvPr id="30" name="Striped Right Arrow 29"/>
          <p:cNvSpPr/>
          <p:nvPr/>
        </p:nvSpPr>
        <p:spPr>
          <a:xfrm>
            <a:off x="10279117" y="2494220"/>
            <a:ext cx="599090" cy="362080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Apprenticeship?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Formalized, contextualized, post-secondary learning with a proven return on investment </a:t>
            </a:r>
          </a:p>
          <a:p>
            <a:r>
              <a:rPr lang="en-US" dirty="0" smtClean="0"/>
              <a:t>Portable industry recognized certificate of completion verified by the state</a:t>
            </a:r>
          </a:p>
          <a:p>
            <a:r>
              <a:rPr lang="en-US" dirty="0" smtClean="0"/>
              <a:t>Faster school to career path</a:t>
            </a:r>
          </a:p>
          <a:p>
            <a:r>
              <a:rPr lang="en-US" dirty="0" smtClean="0"/>
              <a:t>Enables employers to more easily train unskilled or lower skilled employees into skilled and living wage positions, with better retention</a:t>
            </a:r>
            <a:endParaRPr lang="en-US" dirty="0"/>
          </a:p>
          <a:p>
            <a:r>
              <a:rPr lang="en-US" dirty="0" smtClean="0"/>
              <a:t>Provides pathway to a career and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Why…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918" y="286603"/>
            <a:ext cx="7364265" cy="54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13317"/>
            <a:ext cx="10058400" cy="889867"/>
          </a:xfrm>
        </p:spPr>
        <p:txBody>
          <a:bodyPr/>
          <a:lstStyle/>
          <a:p>
            <a:r>
              <a:rPr lang="en-US" dirty="0" smtClean="0"/>
              <a:t>Swiss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and Permeable – multiple pathways to a career</a:t>
            </a:r>
          </a:p>
          <a:p>
            <a:r>
              <a:rPr lang="en-US" dirty="0" smtClean="0"/>
              <a:t>Integrated into the educational system</a:t>
            </a:r>
          </a:p>
          <a:p>
            <a:r>
              <a:rPr lang="en-US" dirty="0" smtClean="0"/>
              <a:t>Employer/Industry driven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13532" y="1881189"/>
            <a:ext cx="612775" cy="4284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2D7898"/>
              </a:buCl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36164" y="1771651"/>
            <a:ext cx="593725" cy="4352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2D7898"/>
              </a:buCl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7893" name="Grafik 7" descr="Berufsbildungssystem_eng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74" y="676339"/>
            <a:ext cx="8454639" cy="590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Grafik 15" descr="Berufsbildungssystem_eng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5751512"/>
            <a:ext cx="18002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Connector 2"/>
          <p:cNvCxnSpPr>
            <a:cxnSpLocks noChangeShapeType="1"/>
          </p:cNvCxnSpPr>
          <p:nvPr/>
        </p:nvCxnSpPr>
        <p:spPr bwMode="auto">
          <a:xfrm>
            <a:off x="3395663" y="6124575"/>
            <a:ext cx="7048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6" name="Straight Connector 9"/>
          <p:cNvCxnSpPr>
            <a:cxnSpLocks noChangeShapeType="1"/>
          </p:cNvCxnSpPr>
          <p:nvPr/>
        </p:nvCxnSpPr>
        <p:spPr bwMode="auto">
          <a:xfrm>
            <a:off x="3395663" y="4638675"/>
            <a:ext cx="7048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7" name="Straight Connector 10"/>
          <p:cNvCxnSpPr>
            <a:cxnSpLocks noChangeShapeType="1"/>
          </p:cNvCxnSpPr>
          <p:nvPr/>
        </p:nvCxnSpPr>
        <p:spPr bwMode="auto">
          <a:xfrm>
            <a:off x="3395663" y="4143375"/>
            <a:ext cx="7048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8" name="Straight Connector 11"/>
          <p:cNvCxnSpPr>
            <a:cxnSpLocks noChangeShapeType="1"/>
          </p:cNvCxnSpPr>
          <p:nvPr/>
        </p:nvCxnSpPr>
        <p:spPr bwMode="auto">
          <a:xfrm>
            <a:off x="5759451" y="2795588"/>
            <a:ext cx="4684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9" name="Straight Connector 13"/>
          <p:cNvCxnSpPr>
            <a:cxnSpLocks noChangeShapeType="1"/>
          </p:cNvCxnSpPr>
          <p:nvPr/>
        </p:nvCxnSpPr>
        <p:spPr bwMode="auto">
          <a:xfrm>
            <a:off x="1843089" y="2795588"/>
            <a:ext cx="37671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0" name="TextBox 7"/>
          <p:cNvSpPr txBox="1">
            <a:spLocks noChangeArrowheads="1"/>
          </p:cNvSpPr>
          <p:nvPr/>
        </p:nvSpPr>
        <p:spPr bwMode="auto">
          <a:xfrm>
            <a:off x="10012364" y="5754689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D7898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0B8D4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CH" altLang="en-US"/>
              <a:t>16</a:t>
            </a:r>
            <a:endParaRPr lang="en-US" altLang="en-US"/>
          </a:p>
        </p:txBody>
      </p:sp>
      <p:sp>
        <p:nvSpPr>
          <p:cNvPr id="37901" name="TextBox 8"/>
          <p:cNvSpPr txBox="1">
            <a:spLocks noChangeArrowheads="1"/>
          </p:cNvSpPr>
          <p:nvPr/>
        </p:nvSpPr>
        <p:spPr bwMode="auto">
          <a:xfrm>
            <a:off x="9967913" y="1327151"/>
            <a:ext cx="558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D7898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0B8D4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de-CH" altLang="en-US" sz="1200" b="1"/>
              <a:t>entry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de-CH" altLang="en-US" sz="1200" b="1"/>
              <a:t>age</a:t>
            </a:r>
            <a:endParaRPr lang="en-US" altLang="en-US" sz="1200" b="1"/>
          </a:p>
        </p:txBody>
      </p:sp>
      <p:sp>
        <p:nvSpPr>
          <p:cNvPr id="37902" name="TextBox 18"/>
          <p:cNvSpPr txBox="1">
            <a:spLocks noChangeArrowheads="1"/>
          </p:cNvSpPr>
          <p:nvPr/>
        </p:nvSpPr>
        <p:spPr bwMode="auto">
          <a:xfrm>
            <a:off x="10012364" y="4195764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D7898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0B8D4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CH" altLang="en-US"/>
              <a:t>19</a:t>
            </a:r>
            <a:endParaRPr lang="en-US" altLang="en-US"/>
          </a:p>
        </p:txBody>
      </p:sp>
      <p:sp>
        <p:nvSpPr>
          <p:cNvPr id="37903" name="TextBox 20"/>
          <p:cNvSpPr txBox="1">
            <a:spLocks noChangeArrowheads="1"/>
          </p:cNvSpPr>
          <p:nvPr/>
        </p:nvSpPr>
        <p:spPr bwMode="auto">
          <a:xfrm>
            <a:off x="9993314" y="24272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D7898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0B8D4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CH" altLang="en-US"/>
              <a:t>20</a:t>
            </a:r>
            <a:endParaRPr lang="en-US" alt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26307" y="94407"/>
            <a:ext cx="9787633" cy="52954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>
                <a:solidFill>
                  <a:srgbClr val="007A96"/>
                </a:solidFill>
              </a:rPr>
              <a:t>The Swiss Education System – </a:t>
            </a:r>
            <a:r>
              <a:rPr lang="en-GB" sz="2400" dirty="0">
                <a:solidFill>
                  <a:srgbClr val="007A96"/>
                </a:solidFill>
              </a:rPr>
              <a:t>Options &amp; </a:t>
            </a:r>
            <a:r>
              <a:rPr lang="en-GB" sz="2400" dirty="0" smtClean="0">
                <a:solidFill>
                  <a:srgbClr val="007A96"/>
                </a:solidFill>
              </a:rPr>
              <a:t>Permeability (From ETH Zurich)</a:t>
            </a:r>
            <a:endParaRPr lang="en-GB" sz="2400" dirty="0">
              <a:solidFill>
                <a:srgbClr val="007A96"/>
              </a:solidFill>
            </a:endParaRPr>
          </a:p>
        </p:txBody>
      </p:sp>
      <p:sp>
        <p:nvSpPr>
          <p:cNvPr id="31" name="Date Placeholder 5"/>
          <p:cNvSpPr txBox="1">
            <a:spLocks/>
          </p:cNvSpPr>
          <p:nvPr/>
        </p:nvSpPr>
        <p:spPr>
          <a:xfrm>
            <a:off x="9443037" y="6452734"/>
            <a:ext cx="718553" cy="26034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>
                <a:latin typeface="+mj-lt"/>
              </a:rPr>
              <a:t>23.02.2016</a:t>
            </a:r>
            <a:endParaRPr 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740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Apprenticeship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84,000 current apprentices, mostly in the Building and Construction Trades and Firefighters</a:t>
            </a:r>
          </a:p>
          <a:p>
            <a:r>
              <a:rPr lang="en-US" dirty="0" smtClean="0"/>
              <a:t>$45 million in last 3 budget years, with an additional $15m this year for </a:t>
            </a:r>
            <a:br>
              <a:rPr lang="en-US" dirty="0" smtClean="0"/>
            </a:br>
            <a:r>
              <a:rPr lang="en-US" dirty="0" smtClean="0"/>
              <a:t>California Apprenticeship Initiative</a:t>
            </a:r>
          </a:p>
          <a:p>
            <a:r>
              <a:rPr lang="en-US" dirty="0" smtClean="0"/>
              <a:t>Focus on creating opportunity for apprenticeship training programs in Healthcare, IT, Manufacturing, Civil Service, etc. </a:t>
            </a:r>
          </a:p>
          <a:p>
            <a:r>
              <a:rPr lang="en-US" dirty="0" smtClean="0"/>
              <a:t>Examples: </a:t>
            </a:r>
          </a:p>
          <a:p>
            <a:r>
              <a:rPr lang="en-US" dirty="0" smtClean="0"/>
              <a:t>- Early Childhood Education, LVN to Registered Nurse (RN), CNC machinist, software tester, IT helpdesk, regional transit (mechanics), culinary, viticulture, industrial maintenance technician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Apprenticeships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of California is largest employer in Sacramento and supports Apprenticeship</a:t>
            </a:r>
          </a:p>
          <a:p>
            <a:r>
              <a:rPr lang="en-US" dirty="0" smtClean="0"/>
              <a:t>Determined IT classification/occupations would be first</a:t>
            </a:r>
          </a:p>
          <a:p>
            <a:r>
              <a:rPr lang="en-US" dirty="0" smtClean="0"/>
              <a:t>Partnership with SEIU Local 1000</a:t>
            </a:r>
          </a:p>
          <a:p>
            <a:r>
              <a:rPr lang="en-US" dirty="0" smtClean="0"/>
              <a:t>PC Support and Financial Services (Auditors and Accountants) next, in partnership with American River College and other Los Rios colleges, Cyber Security to follow</a:t>
            </a:r>
          </a:p>
          <a:p>
            <a:r>
              <a:rPr lang="en-US" dirty="0" smtClean="0"/>
              <a:t>Potential for other classifications being evaluated, including custodial, landscape/maintenance,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1492</TotalTime>
  <Words>597</Words>
  <Application>Microsoft Office PowerPoint</Application>
  <PresentationFormat>Widescreen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Youth and Adult Apprenticeship Opportunities in California</vt:lpstr>
      <vt:lpstr>Definitions</vt:lpstr>
      <vt:lpstr>How does an apprenticeship work?</vt:lpstr>
      <vt:lpstr>Why Apprenticeship?</vt:lpstr>
      <vt:lpstr>More Why… </vt:lpstr>
      <vt:lpstr>Swiss Model</vt:lpstr>
      <vt:lpstr>PowerPoint Presentation</vt:lpstr>
      <vt:lpstr>California Apprenticeship </vt:lpstr>
      <vt:lpstr>Civil Service Apprenticeships</vt:lpstr>
      <vt:lpstr>Assets and funding</vt:lpstr>
      <vt:lpstr>Questions?</vt:lpstr>
      <vt:lpstr>Wrap up…</vt:lpstr>
    </vt:vector>
  </TitlesOfParts>
  <Company>Employment Development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and Adult Apprenticeship Opportunities in San Joaquin County</dc:title>
  <dc:creator>Dunn, John</dc:creator>
  <cp:lastModifiedBy>Dunn, John@Labor</cp:lastModifiedBy>
  <cp:revision>25</cp:revision>
  <dcterms:created xsi:type="dcterms:W3CDTF">2018-07-24T14:35:16Z</dcterms:created>
  <dcterms:modified xsi:type="dcterms:W3CDTF">2018-08-17T22:45:08Z</dcterms:modified>
</cp:coreProperties>
</file>