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  <p:sldMasterId id="2147484350" r:id="rId2"/>
    <p:sldMasterId id="2147484353" r:id="rId3"/>
  </p:sldMasterIdLst>
  <p:notesMasterIdLst>
    <p:notesMasterId r:id="rId14"/>
  </p:notesMasterIdLst>
  <p:handoutMasterIdLst>
    <p:handoutMasterId r:id="rId15"/>
  </p:handoutMasterIdLst>
  <p:sldIdLst>
    <p:sldId id="591" r:id="rId4"/>
    <p:sldId id="735" r:id="rId5"/>
    <p:sldId id="709" r:id="rId6"/>
    <p:sldId id="738" r:id="rId7"/>
    <p:sldId id="739" r:id="rId8"/>
    <p:sldId id="737" r:id="rId9"/>
    <p:sldId id="736" r:id="rId10"/>
    <p:sldId id="734" r:id="rId11"/>
    <p:sldId id="740" r:id="rId12"/>
    <p:sldId id="593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9C35"/>
    <a:srgbClr val="00589A"/>
    <a:srgbClr val="B72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93" autoAdjust="0"/>
    <p:restoredTop sz="94774" autoAdjust="0"/>
  </p:normalViewPr>
  <p:slideViewPr>
    <p:cSldViewPr>
      <p:cViewPr varScale="1">
        <p:scale>
          <a:sx n="66" d="100"/>
          <a:sy n="66" d="100"/>
        </p:scale>
        <p:origin x="60" y="3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pogue\Dropbox%20(Personal)\Luno_Cloud2\Temp\Comparison%20of%20Entry-Level%20and%20Experienced%20Wages%20by%20Occupational%20Group%20(version%2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pogue\Dropbox%20(Personal)\Luno_Cloud2\Temp\Comparison%20of%20Entry-Level%20and%20Experienced%20Wages%20by%20Occupational%20Group%20(version%20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pogue\Dropbox%20(Personal)\Luno_Cloud2\Temp\Comparison%20of%20Entry-Level%20and%20Experienced%20Wages%20by%20Occupational%20Group%20(version%202)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 of Entry-Level and Experienced Wages Living Wages by Occupational Group</a:t>
            </a:r>
          </a:p>
        </c:rich>
      </c:tx>
      <c:layout>
        <c:manualLayout>
          <c:xMode val="edge"/>
          <c:yMode val="edge"/>
          <c:x val="0.14307164098141534"/>
          <c:y val="2.31287519343012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809175554591925E-2"/>
          <c:y val="1.2703512528954193E-2"/>
          <c:w val="0.91898455729512873"/>
          <c:h val="0.76346116127095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 (a) (2)'!$B$3</c:f>
              <c:strCache>
                <c:ptCount val="1"/>
                <c:pt idx="0">
                  <c:v>Entry-Level Wages: Pct 10 Hourly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'Sheet (a)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(a) (2)'!$B$4:$B$25</c:f>
              <c:numCache>
                <c:formatCode>_("$"* #,##0.00_);_("$"* \(#,##0.00\);_("$"* "-"??_);_(@_)</c:formatCode>
                <c:ptCount val="22"/>
                <c:pt idx="0">
                  <c:v>22.51</c:v>
                </c:pt>
                <c:pt idx="1">
                  <c:v>17.43</c:v>
                </c:pt>
                <c:pt idx="2">
                  <c:v>18.41</c:v>
                </c:pt>
                <c:pt idx="3">
                  <c:v>17.98</c:v>
                </c:pt>
                <c:pt idx="4">
                  <c:v>16.690000000000001</c:v>
                </c:pt>
                <c:pt idx="5">
                  <c:v>15.32</c:v>
                </c:pt>
                <c:pt idx="6">
                  <c:v>13.75</c:v>
                </c:pt>
                <c:pt idx="7">
                  <c:v>14</c:v>
                </c:pt>
                <c:pt idx="8">
                  <c:v>10.95</c:v>
                </c:pt>
                <c:pt idx="9">
                  <c:v>13.8</c:v>
                </c:pt>
                <c:pt idx="10">
                  <c:v>12.4</c:v>
                </c:pt>
                <c:pt idx="11">
                  <c:v>11.3</c:v>
                </c:pt>
                <c:pt idx="12">
                  <c:v>11.29</c:v>
                </c:pt>
                <c:pt idx="13">
                  <c:v>11.18</c:v>
                </c:pt>
                <c:pt idx="14">
                  <c:v>10.62</c:v>
                </c:pt>
                <c:pt idx="15">
                  <c:v>11.98</c:v>
                </c:pt>
                <c:pt idx="16">
                  <c:v>10.72</c:v>
                </c:pt>
                <c:pt idx="17">
                  <c:v>10.34</c:v>
                </c:pt>
                <c:pt idx="18">
                  <c:v>10.17</c:v>
                </c:pt>
                <c:pt idx="19">
                  <c:v>10.27</c:v>
                </c:pt>
                <c:pt idx="20">
                  <c:v>10.33</c:v>
                </c:pt>
                <c:pt idx="21">
                  <c:v>10.33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B3-4BD6-9CC7-F68E8DD4B0A0}"/>
            </c:ext>
          </c:extLst>
        </c:ser>
        <c:ser>
          <c:idx val="1"/>
          <c:order val="1"/>
          <c:tx>
            <c:strRef>
              <c:f>'Sheet (a) (2)'!$C$3</c:f>
              <c:strCache>
                <c:ptCount val="1"/>
                <c:pt idx="0">
                  <c:v>Experienced Wages: Median Hourly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'Sheet (a)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(a) (2)'!$C$4:$C$25</c:f>
              <c:numCache>
                <c:formatCode>_("$"* #,##0.00_);_("$"* \(#,##0.00\);_("$"* "-"??_);_(@_)</c:formatCode>
                <c:ptCount val="22"/>
                <c:pt idx="0">
                  <c:v>45.83</c:v>
                </c:pt>
                <c:pt idx="1">
                  <c:v>42.18</c:v>
                </c:pt>
                <c:pt idx="2">
                  <c:v>41.71</c:v>
                </c:pt>
                <c:pt idx="3">
                  <c:v>34.130000000000003</c:v>
                </c:pt>
                <c:pt idx="4">
                  <c:v>31.52</c:v>
                </c:pt>
                <c:pt idx="5">
                  <c:v>30.91</c:v>
                </c:pt>
                <c:pt idx="6">
                  <c:v>28.31</c:v>
                </c:pt>
                <c:pt idx="7">
                  <c:v>26.28</c:v>
                </c:pt>
                <c:pt idx="8">
                  <c:v>25.09</c:v>
                </c:pt>
                <c:pt idx="9">
                  <c:v>24.76</c:v>
                </c:pt>
                <c:pt idx="10">
                  <c:v>22.88</c:v>
                </c:pt>
                <c:pt idx="11">
                  <c:v>18.48</c:v>
                </c:pt>
                <c:pt idx="12">
                  <c:v>18.46</c:v>
                </c:pt>
                <c:pt idx="13">
                  <c:v>17.71</c:v>
                </c:pt>
                <c:pt idx="14">
                  <c:v>16.68</c:v>
                </c:pt>
                <c:pt idx="15">
                  <c:v>16.559999999999999</c:v>
                </c:pt>
                <c:pt idx="16">
                  <c:v>15.51</c:v>
                </c:pt>
                <c:pt idx="17">
                  <c:v>12.83</c:v>
                </c:pt>
                <c:pt idx="18">
                  <c:v>12.81</c:v>
                </c:pt>
                <c:pt idx="19">
                  <c:v>11.69</c:v>
                </c:pt>
                <c:pt idx="20">
                  <c:v>11.5</c:v>
                </c:pt>
                <c:pt idx="21">
                  <c:v>11.33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B3-4BD6-9CC7-F68E8DD4B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406430512"/>
        <c:axId val="-406429968"/>
      </c:bar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06430512"/>
        <c:axId val="-406429968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'Sheet (a) (2)'!$D$3</c15:sqref>
                        </c15:formulaRef>
                      </c:ext>
                    </c:extLst>
                    <c:strCache>
                      <c:ptCount val="1"/>
                      <c:pt idx="0">
                        <c:v>Living Wage for 1 Adult $11.10</c:v>
                      </c:pt>
                    </c:strCache>
                  </c:strRef>
                </c:tx>
                <c:spPr>
                  <a:ln w="31750" cap="rnd">
                    <a:solidFill>
                      <a:srgbClr val="7030A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'Sheet (a) (2)'!$A$4:$A$25</c15:sqref>
                        </c15:formulaRef>
                      </c:ext>
                    </c:extLst>
                    <c:strCache>
                      <c:ptCount val="22"/>
                      <c:pt idx="0">
                        <c:v>Management </c:v>
                      </c:pt>
                      <c:pt idx="1">
                        <c:v>Health. Pract. &amp; Technical</c:v>
                      </c:pt>
                      <c:pt idx="2">
                        <c:v>Architecture &amp; Engineering</c:v>
                      </c:pt>
                      <c:pt idx="3">
                        <c:v>Computer &amp; Mathematical </c:v>
                      </c:pt>
                      <c:pt idx="4">
                        <c:v>Business &amp; Financial </c:v>
                      </c:pt>
                      <c:pt idx="5">
                        <c:v>Legal </c:v>
                      </c:pt>
                      <c:pt idx="6">
                        <c:v>Life, Physical &amp; Social Science</c:v>
                      </c:pt>
                      <c:pt idx="7">
                        <c:v>Education, Training &amp; Library</c:v>
                      </c:pt>
                      <c:pt idx="8">
                        <c:v>Protective Services </c:v>
                      </c:pt>
                      <c:pt idx="9">
                        <c:v>Construction &amp; Extraction</c:v>
                      </c:pt>
                      <c:pt idx="10">
                        <c:v>Installation, Maint., &amp; Repair</c:v>
                      </c:pt>
                      <c:pt idx="11">
                        <c:v>Arts, Design, Ent., Sports &amp; Media</c:v>
                      </c:pt>
                      <c:pt idx="12">
                        <c:v>Community &amp; Social Services</c:v>
                      </c:pt>
                      <c:pt idx="13">
                        <c:v>Trans. &amp; Material Moving</c:v>
                      </c:pt>
                      <c:pt idx="14">
                        <c:v>Office &amp; Administrative Support</c:v>
                      </c:pt>
                      <c:pt idx="15">
                        <c:v>Healthcare Support</c:v>
                      </c:pt>
                      <c:pt idx="16">
                        <c:v>Production </c:v>
                      </c:pt>
                      <c:pt idx="17">
                        <c:v>Build. &amp; Grounds Clean. &amp; Maint.</c:v>
                      </c:pt>
                      <c:pt idx="18">
                        <c:v>Sales &amp; Related </c:v>
                      </c:pt>
                      <c:pt idx="19">
                        <c:v>Farming, Fishing &amp; Forestry </c:v>
                      </c:pt>
                      <c:pt idx="20">
                        <c:v>Food Preparation &amp; Serving </c:v>
                      </c:pt>
                      <c:pt idx="21">
                        <c:v>Personal Care &amp; Service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'Sheet (a) (2)'!$D$4:$D$25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>
                        <c:v>11.1</c:v>
                      </c:pt>
                      <c:pt idx="1">
                        <c:v>11.1</c:v>
                      </c:pt>
                      <c:pt idx="2">
                        <c:v>11.1</c:v>
                      </c:pt>
                      <c:pt idx="3">
                        <c:v>11.1</c:v>
                      </c:pt>
                      <c:pt idx="4">
                        <c:v>11.1</c:v>
                      </c:pt>
                      <c:pt idx="5">
                        <c:v>11.1</c:v>
                      </c:pt>
                      <c:pt idx="6">
                        <c:v>11.1</c:v>
                      </c:pt>
                      <c:pt idx="7">
                        <c:v>11.1</c:v>
                      </c:pt>
                      <c:pt idx="8">
                        <c:v>11.1</c:v>
                      </c:pt>
                      <c:pt idx="9">
                        <c:v>11.1</c:v>
                      </c:pt>
                      <c:pt idx="10">
                        <c:v>11.1</c:v>
                      </c:pt>
                      <c:pt idx="11">
                        <c:v>11.1</c:v>
                      </c:pt>
                      <c:pt idx="12">
                        <c:v>11.1</c:v>
                      </c:pt>
                      <c:pt idx="13">
                        <c:v>11.1</c:v>
                      </c:pt>
                      <c:pt idx="14">
                        <c:v>11.1</c:v>
                      </c:pt>
                      <c:pt idx="15">
                        <c:v>11.1</c:v>
                      </c:pt>
                      <c:pt idx="16">
                        <c:v>11.1</c:v>
                      </c:pt>
                      <c:pt idx="17">
                        <c:v>11.1</c:v>
                      </c:pt>
                      <c:pt idx="18">
                        <c:v>11.1</c:v>
                      </c:pt>
                      <c:pt idx="19">
                        <c:v>11.1</c:v>
                      </c:pt>
                      <c:pt idx="20">
                        <c:v>11.1</c:v>
                      </c:pt>
                      <c:pt idx="21">
                        <c:v>11.1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CCB3-4BD6-9CC7-F68E8DD4B0A0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(a) (2)'!$E$3</c15:sqref>
                        </c15:formulaRef>
                      </c:ext>
                    </c:extLst>
                    <c:strCache>
                      <c:ptCount val="1"/>
                      <c:pt idx="0">
                        <c:v>Living Wage for 1 Adult 1 Child $225.45</c:v>
                      </c:pt>
                    </c:strCache>
                  </c:strRef>
                </c:tx>
                <c:spPr>
                  <a:ln w="31750" cap="rnd">
                    <a:solidFill>
                      <a:srgbClr val="FF000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(a) (2)'!$A$4:$A$25</c15:sqref>
                        </c15:formulaRef>
                      </c:ext>
                    </c:extLst>
                    <c:strCache>
                      <c:ptCount val="22"/>
                      <c:pt idx="0">
                        <c:v>Management </c:v>
                      </c:pt>
                      <c:pt idx="1">
                        <c:v>Health. Pract. &amp; Technical</c:v>
                      </c:pt>
                      <c:pt idx="2">
                        <c:v>Architecture &amp; Engineering</c:v>
                      </c:pt>
                      <c:pt idx="3">
                        <c:v>Computer &amp; Mathematical </c:v>
                      </c:pt>
                      <c:pt idx="4">
                        <c:v>Business &amp; Financial </c:v>
                      </c:pt>
                      <c:pt idx="5">
                        <c:v>Legal </c:v>
                      </c:pt>
                      <c:pt idx="6">
                        <c:v>Life, Physical &amp; Social Science</c:v>
                      </c:pt>
                      <c:pt idx="7">
                        <c:v>Education, Training &amp; Library</c:v>
                      </c:pt>
                      <c:pt idx="8">
                        <c:v>Protective Services </c:v>
                      </c:pt>
                      <c:pt idx="9">
                        <c:v>Construction &amp; Extraction</c:v>
                      </c:pt>
                      <c:pt idx="10">
                        <c:v>Installation, Maint., &amp; Repair</c:v>
                      </c:pt>
                      <c:pt idx="11">
                        <c:v>Arts, Design, Ent., Sports &amp; Media</c:v>
                      </c:pt>
                      <c:pt idx="12">
                        <c:v>Community &amp; Social Services</c:v>
                      </c:pt>
                      <c:pt idx="13">
                        <c:v>Trans. &amp; Material Moving</c:v>
                      </c:pt>
                      <c:pt idx="14">
                        <c:v>Office &amp; Administrative Support</c:v>
                      </c:pt>
                      <c:pt idx="15">
                        <c:v>Healthcare Support</c:v>
                      </c:pt>
                      <c:pt idx="16">
                        <c:v>Production </c:v>
                      </c:pt>
                      <c:pt idx="17">
                        <c:v>Build. &amp; Grounds Clean. &amp; Maint.</c:v>
                      </c:pt>
                      <c:pt idx="18">
                        <c:v>Sales &amp; Related </c:v>
                      </c:pt>
                      <c:pt idx="19">
                        <c:v>Farming, Fishing &amp; Forestry </c:v>
                      </c:pt>
                      <c:pt idx="20">
                        <c:v>Food Preparation &amp; Serving </c:v>
                      </c:pt>
                      <c:pt idx="21">
                        <c:v>Personal Care &amp; Service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 (a) (2)'!$E$4:$E$25</c15:sqref>
                        </c15:formulaRef>
                      </c:ext>
                    </c:extLst>
                    <c:numCache>
                      <c:formatCode>General</c:formatCode>
                      <c:ptCount val="22"/>
                      <c:pt idx="0" formatCode="&quot;$&quot;#,##0.00_);[Red]\(&quot;$&quot;#,##0.00\)">
                        <c:v>25.45</c:v>
                      </c:pt>
                      <c:pt idx="1">
                        <c:v>25.45</c:v>
                      </c:pt>
                      <c:pt idx="2">
                        <c:v>25.45</c:v>
                      </c:pt>
                      <c:pt idx="3">
                        <c:v>25.45</c:v>
                      </c:pt>
                      <c:pt idx="4">
                        <c:v>25.45</c:v>
                      </c:pt>
                      <c:pt idx="5">
                        <c:v>25.45</c:v>
                      </c:pt>
                      <c:pt idx="6">
                        <c:v>25.45</c:v>
                      </c:pt>
                      <c:pt idx="7">
                        <c:v>25.45</c:v>
                      </c:pt>
                      <c:pt idx="8">
                        <c:v>25.45</c:v>
                      </c:pt>
                      <c:pt idx="9">
                        <c:v>25.45</c:v>
                      </c:pt>
                      <c:pt idx="10">
                        <c:v>25.45</c:v>
                      </c:pt>
                      <c:pt idx="11">
                        <c:v>25.45</c:v>
                      </c:pt>
                      <c:pt idx="12">
                        <c:v>25.45</c:v>
                      </c:pt>
                      <c:pt idx="13">
                        <c:v>25.45</c:v>
                      </c:pt>
                      <c:pt idx="14">
                        <c:v>25.45</c:v>
                      </c:pt>
                      <c:pt idx="15">
                        <c:v>25.45</c:v>
                      </c:pt>
                      <c:pt idx="16">
                        <c:v>25.45</c:v>
                      </c:pt>
                      <c:pt idx="17">
                        <c:v>25.45</c:v>
                      </c:pt>
                      <c:pt idx="18">
                        <c:v>25.45</c:v>
                      </c:pt>
                      <c:pt idx="19">
                        <c:v>25.45</c:v>
                      </c:pt>
                      <c:pt idx="20">
                        <c:v>25.45</c:v>
                      </c:pt>
                      <c:pt idx="21">
                        <c:v>25.45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CCB3-4BD6-9CC7-F68E8DD4B0A0}"/>
                  </c:ext>
                </c:extLst>
              </c15:ser>
            </c15:filteredLineSeries>
          </c:ext>
        </c:extLst>
      </c:lineChart>
      <c:catAx>
        <c:axId val="-40643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29968"/>
        <c:crosses val="autoZero"/>
        <c:auto val="1"/>
        <c:lblAlgn val="ctr"/>
        <c:lblOffset val="100"/>
        <c:noMultiLvlLbl val="0"/>
      </c:catAx>
      <c:valAx>
        <c:axId val="-40642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3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154472878390205"/>
          <c:y val="0.14459593832143994"/>
          <c:w val="0.308455271216098"/>
          <c:h val="0.11525604478601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Comparison of Entry-Level and Experienced Wages to Living Wages by Occupational Group</a:t>
            </a:r>
          </a:p>
        </c:rich>
      </c:tx>
      <c:layout>
        <c:manualLayout>
          <c:xMode val="edge"/>
          <c:yMode val="edge"/>
          <c:x val="0.14307164098141534"/>
          <c:y val="2.31287519343012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809175554591925E-2"/>
          <c:y val="1.2703512528954193E-2"/>
          <c:w val="0.91898455729512873"/>
          <c:h val="0.76346116127095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 (b) (2)'!$B$3</c:f>
              <c:strCache>
                <c:ptCount val="1"/>
                <c:pt idx="0">
                  <c:v>Entry-Level Wages: Pct 10 Hourly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'Sheet (b)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(b) (2)'!$B$4:$B$25</c:f>
              <c:numCache>
                <c:formatCode>_("$"* #,##0.00_);_("$"* \(#,##0.00\);_("$"* "-"??_);_(@_)</c:formatCode>
                <c:ptCount val="22"/>
                <c:pt idx="0">
                  <c:v>22.51</c:v>
                </c:pt>
                <c:pt idx="1">
                  <c:v>17.43</c:v>
                </c:pt>
                <c:pt idx="2">
                  <c:v>18.41</c:v>
                </c:pt>
                <c:pt idx="3">
                  <c:v>17.98</c:v>
                </c:pt>
                <c:pt idx="4">
                  <c:v>16.690000000000001</c:v>
                </c:pt>
                <c:pt idx="5">
                  <c:v>15.32</c:v>
                </c:pt>
                <c:pt idx="6">
                  <c:v>13.75</c:v>
                </c:pt>
                <c:pt idx="7">
                  <c:v>14</c:v>
                </c:pt>
                <c:pt idx="8">
                  <c:v>10.95</c:v>
                </c:pt>
                <c:pt idx="9">
                  <c:v>13.8</c:v>
                </c:pt>
                <c:pt idx="10">
                  <c:v>12.4</c:v>
                </c:pt>
                <c:pt idx="11">
                  <c:v>11.3</c:v>
                </c:pt>
                <c:pt idx="12">
                  <c:v>11.29</c:v>
                </c:pt>
                <c:pt idx="13">
                  <c:v>11.18</c:v>
                </c:pt>
                <c:pt idx="14">
                  <c:v>10.62</c:v>
                </c:pt>
                <c:pt idx="15">
                  <c:v>11.98</c:v>
                </c:pt>
                <c:pt idx="16">
                  <c:v>10.72</c:v>
                </c:pt>
                <c:pt idx="17">
                  <c:v>10.34</c:v>
                </c:pt>
                <c:pt idx="18">
                  <c:v>10.17</c:v>
                </c:pt>
                <c:pt idx="19">
                  <c:v>10.27</c:v>
                </c:pt>
                <c:pt idx="20">
                  <c:v>10.33</c:v>
                </c:pt>
                <c:pt idx="21">
                  <c:v>10.33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D5-43F1-A006-9D7D1B8F69EB}"/>
            </c:ext>
          </c:extLst>
        </c:ser>
        <c:ser>
          <c:idx val="1"/>
          <c:order val="1"/>
          <c:tx>
            <c:strRef>
              <c:f>'Sheet (b) (2)'!$C$3</c:f>
              <c:strCache>
                <c:ptCount val="1"/>
                <c:pt idx="0">
                  <c:v>Experienced Wages: Median Hourly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'Sheet (b)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(b) (2)'!$C$4:$C$25</c:f>
              <c:numCache>
                <c:formatCode>_("$"* #,##0.00_);_("$"* \(#,##0.00\);_("$"* "-"??_);_(@_)</c:formatCode>
                <c:ptCount val="22"/>
                <c:pt idx="0">
                  <c:v>45.83</c:v>
                </c:pt>
                <c:pt idx="1">
                  <c:v>42.18</c:v>
                </c:pt>
                <c:pt idx="2">
                  <c:v>41.71</c:v>
                </c:pt>
                <c:pt idx="3">
                  <c:v>34.130000000000003</c:v>
                </c:pt>
                <c:pt idx="4">
                  <c:v>31.52</c:v>
                </c:pt>
                <c:pt idx="5">
                  <c:v>30.91</c:v>
                </c:pt>
                <c:pt idx="6">
                  <c:v>28.31</c:v>
                </c:pt>
                <c:pt idx="7">
                  <c:v>26.28</c:v>
                </c:pt>
                <c:pt idx="8">
                  <c:v>25.09</c:v>
                </c:pt>
                <c:pt idx="9">
                  <c:v>24.76</c:v>
                </c:pt>
                <c:pt idx="10">
                  <c:v>22.88</c:v>
                </c:pt>
                <c:pt idx="11">
                  <c:v>18.48</c:v>
                </c:pt>
                <c:pt idx="12">
                  <c:v>18.46</c:v>
                </c:pt>
                <c:pt idx="13">
                  <c:v>17.71</c:v>
                </c:pt>
                <c:pt idx="14">
                  <c:v>16.68</c:v>
                </c:pt>
                <c:pt idx="15">
                  <c:v>16.559999999999999</c:v>
                </c:pt>
                <c:pt idx="16">
                  <c:v>15.51</c:v>
                </c:pt>
                <c:pt idx="17">
                  <c:v>12.83</c:v>
                </c:pt>
                <c:pt idx="18">
                  <c:v>12.81</c:v>
                </c:pt>
                <c:pt idx="19">
                  <c:v>11.69</c:v>
                </c:pt>
                <c:pt idx="20">
                  <c:v>11.5</c:v>
                </c:pt>
                <c:pt idx="21">
                  <c:v>11.33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D5-43F1-A006-9D7D1B8F6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406430512"/>
        <c:axId val="-406429968"/>
      </c:barChart>
      <c:lineChart>
        <c:grouping val="standard"/>
        <c:varyColors val="0"/>
        <c:ser>
          <c:idx val="2"/>
          <c:order val="2"/>
          <c:tx>
            <c:strRef>
              <c:f>'Sheet (b) (2)'!$D$3</c:f>
              <c:strCache>
                <c:ptCount val="1"/>
                <c:pt idx="0">
                  <c:v>Living Wage for 1 Adult $11.10</c:v>
                </c:pt>
              </c:strCache>
            </c:strRef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'Sheet (b)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(b) (2)'!$D$4:$D$25</c:f>
              <c:numCache>
                <c:formatCode>General</c:formatCode>
                <c:ptCount val="22"/>
                <c:pt idx="0">
                  <c:v>11.1</c:v>
                </c:pt>
                <c:pt idx="1">
                  <c:v>11.1</c:v>
                </c:pt>
                <c:pt idx="2">
                  <c:v>11.1</c:v>
                </c:pt>
                <c:pt idx="3">
                  <c:v>11.1</c:v>
                </c:pt>
                <c:pt idx="4">
                  <c:v>11.1</c:v>
                </c:pt>
                <c:pt idx="5">
                  <c:v>11.1</c:v>
                </c:pt>
                <c:pt idx="6">
                  <c:v>11.1</c:v>
                </c:pt>
                <c:pt idx="7">
                  <c:v>11.1</c:v>
                </c:pt>
                <c:pt idx="8">
                  <c:v>11.1</c:v>
                </c:pt>
                <c:pt idx="9">
                  <c:v>11.1</c:v>
                </c:pt>
                <c:pt idx="10">
                  <c:v>11.1</c:v>
                </c:pt>
                <c:pt idx="11">
                  <c:v>11.1</c:v>
                </c:pt>
                <c:pt idx="12">
                  <c:v>11.1</c:v>
                </c:pt>
                <c:pt idx="13">
                  <c:v>11.1</c:v>
                </c:pt>
                <c:pt idx="14">
                  <c:v>11.1</c:v>
                </c:pt>
                <c:pt idx="15">
                  <c:v>11.1</c:v>
                </c:pt>
                <c:pt idx="16">
                  <c:v>11.1</c:v>
                </c:pt>
                <c:pt idx="17">
                  <c:v>11.1</c:v>
                </c:pt>
                <c:pt idx="18">
                  <c:v>11.1</c:v>
                </c:pt>
                <c:pt idx="19">
                  <c:v>11.1</c:v>
                </c:pt>
                <c:pt idx="20">
                  <c:v>11.1</c:v>
                </c:pt>
                <c:pt idx="21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D5-43F1-A006-9D7D1B8F69EB}"/>
            </c:ext>
          </c:extLst>
        </c:ser>
        <c:ser>
          <c:idx val="3"/>
          <c:order val="3"/>
          <c:tx>
            <c:strRef>
              <c:f>'Sheet (b) (2)'!$E$3</c:f>
              <c:strCache>
                <c:ptCount val="1"/>
                <c:pt idx="0">
                  <c:v>Living Wage for 1 Adult 1 Child $25.45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'Sheet (b)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(b) (2)'!$E$4:$E$25</c:f>
              <c:numCache>
                <c:formatCode>General</c:formatCode>
                <c:ptCount val="22"/>
                <c:pt idx="0" formatCode="&quot;$&quot;#,##0.00_);[Red]\(&quot;$&quot;#,##0.00\)">
                  <c:v>25.45</c:v>
                </c:pt>
                <c:pt idx="1">
                  <c:v>25.45</c:v>
                </c:pt>
                <c:pt idx="2">
                  <c:v>25.45</c:v>
                </c:pt>
                <c:pt idx="3">
                  <c:v>25.45</c:v>
                </c:pt>
                <c:pt idx="4">
                  <c:v>25.45</c:v>
                </c:pt>
                <c:pt idx="5">
                  <c:v>25.45</c:v>
                </c:pt>
                <c:pt idx="6">
                  <c:v>25.45</c:v>
                </c:pt>
                <c:pt idx="7">
                  <c:v>25.45</c:v>
                </c:pt>
                <c:pt idx="8">
                  <c:v>25.45</c:v>
                </c:pt>
                <c:pt idx="9">
                  <c:v>25.45</c:v>
                </c:pt>
                <c:pt idx="10">
                  <c:v>25.45</c:v>
                </c:pt>
                <c:pt idx="11">
                  <c:v>25.45</c:v>
                </c:pt>
                <c:pt idx="12">
                  <c:v>25.45</c:v>
                </c:pt>
                <c:pt idx="13">
                  <c:v>25.45</c:v>
                </c:pt>
                <c:pt idx="14">
                  <c:v>25.45</c:v>
                </c:pt>
                <c:pt idx="15">
                  <c:v>25.45</c:v>
                </c:pt>
                <c:pt idx="16">
                  <c:v>25.45</c:v>
                </c:pt>
                <c:pt idx="17">
                  <c:v>25.45</c:v>
                </c:pt>
                <c:pt idx="18">
                  <c:v>25.45</c:v>
                </c:pt>
                <c:pt idx="19">
                  <c:v>25.45</c:v>
                </c:pt>
                <c:pt idx="20">
                  <c:v>25.45</c:v>
                </c:pt>
                <c:pt idx="21">
                  <c:v>25.45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0D5-43F1-A006-9D7D1B8F6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06430512"/>
        <c:axId val="-406429968"/>
      </c:lineChart>
      <c:catAx>
        <c:axId val="-40643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29968"/>
        <c:crosses val="autoZero"/>
        <c:auto val="1"/>
        <c:lblAlgn val="ctr"/>
        <c:lblOffset val="100"/>
        <c:noMultiLvlLbl val="0"/>
      </c:catAx>
      <c:valAx>
        <c:axId val="-40642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30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251913823272092"/>
          <c:y val="0.10149771036714503"/>
          <c:w val="0.75748081059641614"/>
          <c:h val="9.91647970925519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92947647960154"/>
          <c:y val="4.1719407091280879E-2"/>
          <c:w val="0.73352873288809406"/>
          <c:h val="0.56621328450299602"/>
        </c:manualLayout>
      </c:layout>
      <c:barChart>
        <c:barDir val="col"/>
        <c:grouping val="clustered"/>
        <c:varyColors val="0"/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'Occupational (4)'!$A$2:$A$17</c:f>
              <c:strCache>
                <c:ptCount val="16"/>
                <c:pt idx="0">
                  <c:v>Personal Care Aides</c:v>
                </c:pt>
                <c:pt idx="1">
                  <c:v>Freight &amp; Material Movers</c:v>
                </c:pt>
                <c:pt idx="2">
                  <c:v>Food Prep &amp; Serving Workers</c:v>
                </c:pt>
                <c:pt idx="3">
                  <c:v>Retail Salespersons</c:v>
                </c:pt>
                <c:pt idx="4">
                  <c:v>Farmworkers</c:v>
                </c:pt>
                <c:pt idx="5">
                  <c:v>Registered Nurses</c:v>
                </c:pt>
                <c:pt idx="6">
                  <c:v>Truck Drivers</c:v>
                </c:pt>
                <c:pt idx="7">
                  <c:v>General/Ops Managers</c:v>
                </c:pt>
                <c:pt idx="8">
                  <c:v>Construction Laborers</c:v>
                </c:pt>
                <c:pt idx="9">
                  <c:v>Food Preparation Workers</c:v>
                </c:pt>
                <c:pt idx="10">
                  <c:v>Stock Clerks &amp; Order Fillers</c:v>
                </c:pt>
                <c:pt idx="11">
                  <c:v>Waiters &amp; Waitresses</c:v>
                </c:pt>
                <c:pt idx="12">
                  <c:v>Cashiers</c:v>
                </c:pt>
                <c:pt idx="13">
                  <c:v>Cooks, Restaurant</c:v>
                </c:pt>
                <c:pt idx="14">
                  <c:v>Office Clerks, General</c:v>
                </c:pt>
                <c:pt idx="15">
                  <c:v>Nursing Assistants</c:v>
                </c:pt>
              </c:strCache>
            </c:strRef>
          </c:cat>
          <c:val>
            <c:numRef>
              <c:f>'Occupational (4)'!$C$2:$C$17</c:f>
              <c:numCache>
                <c:formatCode>"$"#,##0.00</c:formatCode>
                <c:ptCount val="16"/>
                <c:pt idx="0">
                  <c:v>9.5</c:v>
                </c:pt>
                <c:pt idx="1">
                  <c:v>14.72</c:v>
                </c:pt>
                <c:pt idx="2">
                  <c:v>9.57</c:v>
                </c:pt>
                <c:pt idx="3">
                  <c:v>10.42</c:v>
                </c:pt>
                <c:pt idx="4">
                  <c:v>9.5299999999999994</c:v>
                </c:pt>
                <c:pt idx="5">
                  <c:v>50.38</c:v>
                </c:pt>
                <c:pt idx="6">
                  <c:v>19.149999999999999</c:v>
                </c:pt>
                <c:pt idx="7">
                  <c:v>44.58</c:v>
                </c:pt>
                <c:pt idx="8">
                  <c:v>17.489999999999998</c:v>
                </c:pt>
                <c:pt idx="9">
                  <c:v>9.6300000000000008</c:v>
                </c:pt>
                <c:pt idx="10">
                  <c:v>11.42</c:v>
                </c:pt>
                <c:pt idx="11">
                  <c:v>10.039999999999999</c:v>
                </c:pt>
                <c:pt idx="12">
                  <c:v>10.06</c:v>
                </c:pt>
                <c:pt idx="13">
                  <c:v>10.39</c:v>
                </c:pt>
                <c:pt idx="14">
                  <c:v>16.39</c:v>
                </c:pt>
                <c:pt idx="15">
                  <c:v>14.77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B3-4033-9913-7003B10D40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0502760"/>
        <c:axId val="650506040"/>
      </c:barChar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4011947017090753E-17"/>
                  <c:y val="-5.5555555555555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B3-4033-9913-7003B10D404E}"/>
                </c:ext>
              </c:extLst>
            </c:dLbl>
            <c:dLbl>
              <c:idx val="2"/>
              <c:layout>
                <c:manualLayout>
                  <c:x val="0"/>
                  <c:y val="-4.513888888888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B3-4033-9913-7003B10D404E}"/>
                </c:ext>
              </c:extLst>
            </c:dLbl>
            <c:dLbl>
              <c:idx val="3"/>
              <c:layout>
                <c:manualLayout>
                  <c:x val="-2.6195153896529141E-2"/>
                  <c:y val="-6.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B3-4033-9913-7003B10D404E}"/>
                </c:ext>
              </c:extLst>
            </c:dLbl>
            <c:dLbl>
              <c:idx val="4"/>
              <c:layout>
                <c:manualLayout>
                  <c:x val="5.5009823182711248E-2"/>
                  <c:y val="-0.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B3-4033-9913-7003B10D404E}"/>
                </c:ext>
              </c:extLst>
            </c:dLbl>
            <c:dLbl>
              <c:idx val="5"/>
              <c:layout>
                <c:manualLayout>
                  <c:x val="1.0478061558611609E-2"/>
                  <c:y val="-5.902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B3-4033-9913-7003B10D404E}"/>
                </c:ext>
              </c:extLst>
            </c:dLbl>
            <c:dLbl>
              <c:idx val="6"/>
              <c:layout>
                <c:manualLayout>
                  <c:x val="5.50098231827112E-2"/>
                  <c:y val="-0.1041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B3-4033-9913-7003B10D404E}"/>
                </c:ext>
              </c:extLst>
            </c:dLbl>
            <c:dLbl>
              <c:idx val="7"/>
              <c:layout>
                <c:manualLayout>
                  <c:x val="1.0478061558611657E-2"/>
                  <c:y val="-5.902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B3-4033-9913-7003B10D404E}"/>
                </c:ext>
              </c:extLst>
            </c:dLbl>
            <c:dLbl>
              <c:idx val="8"/>
              <c:layout>
                <c:manualLayout>
                  <c:x val="3.4053700065487885E-2"/>
                  <c:y val="-0.11805555555555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B3-4033-9913-7003B10D404E}"/>
                </c:ext>
              </c:extLst>
            </c:dLbl>
            <c:dLbl>
              <c:idx val="9"/>
              <c:layout>
                <c:manualLayout>
                  <c:x val="2.6195153896529143E-3"/>
                  <c:y val="-8.680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791093647675178E-2"/>
                      <c:h val="4.50869422572178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3B3-4033-9913-7003B10D404E}"/>
                </c:ext>
              </c:extLst>
            </c:dLbl>
            <c:dLbl>
              <c:idx val="10"/>
              <c:layout>
                <c:manualLayout>
                  <c:x val="1.3097576948264571E-2"/>
                  <c:y val="-0.11458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3B3-4033-9913-7003B10D404E}"/>
                </c:ext>
              </c:extLst>
            </c:dLbl>
            <c:dLbl>
              <c:idx val="11"/>
              <c:layout>
                <c:manualLayout>
                  <c:x val="-2.6195153896530102E-3"/>
                  <c:y val="-7.6388888888888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3B3-4033-9913-7003B10D404E}"/>
                </c:ext>
              </c:extLst>
            </c:dLbl>
            <c:dLbl>
              <c:idx val="12"/>
              <c:layout>
                <c:manualLayout>
                  <c:x val="-2.6195153896529143E-3"/>
                  <c:y val="-9.02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3B3-4033-9913-7003B10D404E}"/>
                </c:ext>
              </c:extLst>
            </c:dLbl>
            <c:dLbl>
              <c:idx val="13"/>
              <c:layout>
                <c:manualLayout>
                  <c:x val="-2.6195153896530102E-3"/>
                  <c:y val="-0.11458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3B3-4033-9913-7003B10D404E}"/>
                </c:ext>
              </c:extLst>
            </c:dLbl>
            <c:dLbl>
              <c:idx val="14"/>
              <c:layout>
                <c:manualLayout>
                  <c:x val="-1.047806155861185E-2"/>
                  <c:y val="-9.0277777777777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3B3-4033-9913-7003B10D404E}"/>
                </c:ext>
              </c:extLst>
            </c:dLbl>
            <c:dLbl>
              <c:idx val="15"/>
              <c:layout>
                <c:manualLayout>
                  <c:x val="-1.5717092337917484E-2"/>
                  <c:y val="-6.2500000000000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3B3-4033-9913-7003B10D40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'Occupational (4)'!$A$2:$A$17</c:f>
              <c:strCache>
                <c:ptCount val="16"/>
                <c:pt idx="0">
                  <c:v>Personal Care Aides</c:v>
                </c:pt>
                <c:pt idx="1">
                  <c:v>Freight &amp; Material Movers</c:v>
                </c:pt>
                <c:pt idx="2">
                  <c:v>Food Prep &amp; Serving Workers</c:v>
                </c:pt>
                <c:pt idx="3">
                  <c:v>Retail Salespersons</c:v>
                </c:pt>
                <c:pt idx="4">
                  <c:v>Farmworkers</c:v>
                </c:pt>
                <c:pt idx="5">
                  <c:v>Registered Nurses</c:v>
                </c:pt>
                <c:pt idx="6">
                  <c:v>Truck Drivers</c:v>
                </c:pt>
                <c:pt idx="7">
                  <c:v>General/Ops Managers</c:v>
                </c:pt>
                <c:pt idx="8">
                  <c:v>Construction Laborers</c:v>
                </c:pt>
                <c:pt idx="9">
                  <c:v>Food Preparation Workers</c:v>
                </c:pt>
                <c:pt idx="10">
                  <c:v>Stock Clerks &amp; Order Fillers</c:v>
                </c:pt>
                <c:pt idx="11">
                  <c:v>Waiters &amp; Waitresses</c:v>
                </c:pt>
                <c:pt idx="12">
                  <c:v>Cashiers</c:v>
                </c:pt>
                <c:pt idx="13">
                  <c:v>Cooks, Restaurant</c:v>
                </c:pt>
                <c:pt idx="14">
                  <c:v>Office Clerks, General</c:v>
                </c:pt>
                <c:pt idx="15">
                  <c:v>Nursing Assistants</c:v>
                </c:pt>
              </c:strCache>
            </c:strRef>
          </c:cat>
          <c:val>
            <c:numRef>
              <c:f>'Occupational (4)'!$B$2:$B$17</c:f>
              <c:numCache>
                <c:formatCode>#,##0</c:formatCode>
                <c:ptCount val="16"/>
                <c:pt idx="0">
                  <c:v>2840</c:v>
                </c:pt>
                <c:pt idx="1">
                  <c:v>2000</c:v>
                </c:pt>
                <c:pt idx="2">
                  <c:v>1660</c:v>
                </c:pt>
                <c:pt idx="3">
                  <c:v>1300</c:v>
                </c:pt>
                <c:pt idx="4">
                  <c:v>870</c:v>
                </c:pt>
                <c:pt idx="5">
                  <c:v>850</c:v>
                </c:pt>
                <c:pt idx="6">
                  <c:v>840</c:v>
                </c:pt>
                <c:pt idx="7">
                  <c:v>730</c:v>
                </c:pt>
                <c:pt idx="8">
                  <c:v>690</c:v>
                </c:pt>
                <c:pt idx="9">
                  <c:v>680</c:v>
                </c:pt>
                <c:pt idx="10">
                  <c:v>670</c:v>
                </c:pt>
                <c:pt idx="11">
                  <c:v>660</c:v>
                </c:pt>
                <c:pt idx="12">
                  <c:v>660</c:v>
                </c:pt>
                <c:pt idx="13">
                  <c:v>640</c:v>
                </c:pt>
                <c:pt idx="14">
                  <c:v>630</c:v>
                </c:pt>
                <c:pt idx="15">
                  <c:v>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03B3-4033-9913-7003B10D40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3641168"/>
        <c:axId val="653642480"/>
      </c:lineChart>
      <c:catAx>
        <c:axId val="65364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42480"/>
        <c:crosses val="autoZero"/>
        <c:auto val="1"/>
        <c:lblAlgn val="ctr"/>
        <c:lblOffset val="100"/>
        <c:noMultiLvlLbl val="0"/>
      </c:catAx>
      <c:valAx>
        <c:axId val="65364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 Job Openings 2014-2024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3641168"/>
        <c:crosses val="autoZero"/>
        <c:crossBetween val="between"/>
      </c:valAx>
      <c:valAx>
        <c:axId val="650506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Median Hourly Wage (2014)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0502760"/>
        <c:crosses val="max"/>
        <c:crossBetween val="between"/>
      </c:valAx>
      <c:catAx>
        <c:axId val="6505027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50506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Entry-Level &amp; Experienced Wages, Living Wages &amp; Annual Projections by Occupational Group</a:t>
            </a:r>
          </a:p>
        </c:rich>
      </c:tx>
      <c:layout>
        <c:manualLayout>
          <c:xMode val="edge"/>
          <c:yMode val="edge"/>
          <c:x val="0.22374311023622051"/>
          <c:y val="2.78907011623547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809175554591925E-2"/>
          <c:y val="1.2703512528954193E-2"/>
          <c:w val="0.91898455729512873"/>
          <c:h val="0.76346116127095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'Sheet (c) (2)'!$B$3</c:f>
              <c:strCache>
                <c:ptCount val="1"/>
                <c:pt idx="0">
                  <c:v>Entry-Level Wages: Pct 10 Hourly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'Sheet (c)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(c) (2)'!$B$4:$B$25</c:f>
              <c:numCache>
                <c:formatCode>_("$"* #,##0.00_);_("$"* \(#,##0.00\);_("$"* "-"??_);_(@_)</c:formatCode>
                <c:ptCount val="22"/>
                <c:pt idx="0">
                  <c:v>22.51</c:v>
                </c:pt>
                <c:pt idx="1">
                  <c:v>17.43</c:v>
                </c:pt>
                <c:pt idx="2">
                  <c:v>18.41</c:v>
                </c:pt>
                <c:pt idx="3">
                  <c:v>17.98</c:v>
                </c:pt>
                <c:pt idx="4">
                  <c:v>16.690000000000001</c:v>
                </c:pt>
                <c:pt idx="5">
                  <c:v>15.32</c:v>
                </c:pt>
                <c:pt idx="6">
                  <c:v>13.75</c:v>
                </c:pt>
                <c:pt idx="7">
                  <c:v>14</c:v>
                </c:pt>
                <c:pt idx="8">
                  <c:v>10.95</c:v>
                </c:pt>
                <c:pt idx="9">
                  <c:v>13.8</c:v>
                </c:pt>
                <c:pt idx="10">
                  <c:v>12.4</c:v>
                </c:pt>
                <c:pt idx="11">
                  <c:v>11.3</c:v>
                </c:pt>
                <c:pt idx="12">
                  <c:v>11.29</c:v>
                </c:pt>
                <c:pt idx="13">
                  <c:v>11.18</c:v>
                </c:pt>
                <c:pt idx="14">
                  <c:v>10.62</c:v>
                </c:pt>
                <c:pt idx="15">
                  <c:v>11.98</c:v>
                </c:pt>
                <c:pt idx="16">
                  <c:v>10.72</c:v>
                </c:pt>
                <c:pt idx="17">
                  <c:v>10.34</c:v>
                </c:pt>
                <c:pt idx="18">
                  <c:v>10.17</c:v>
                </c:pt>
                <c:pt idx="19">
                  <c:v>10.27</c:v>
                </c:pt>
                <c:pt idx="20">
                  <c:v>10.33</c:v>
                </c:pt>
                <c:pt idx="21">
                  <c:v>10.33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5-47CF-BD09-8A6E97F7A94D}"/>
            </c:ext>
          </c:extLst>
        </c:ser>
        <c:ser>
          <c:idx val="1"/>
          <c:order val="1"/>
          <c:tx>
            <c:strRef>
              <c:f>'Sheet (c) (2)'!$C$3</c:f>
              <c:strCache>
                <c:ptCount val="1"/>
                <c:pt idx="0">
                  <c:v>Experienced Wages: Median Hourly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4131A94-58D1-4726-A010-BD6ECF5040E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3F5-47CF-BD09-8A6E97F7A9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69B3290-60BF-4A7B-9E23-7FF64ECE7A4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3F5-47CF-BD09-8A6E97F7A94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529B448-EFED-4AB6-BF7D-7DDAEB625FB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3F5-47CF-BD09-8A6E97F7A94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05611AE-5B9B-41FB-A61D-272DF4DD7DD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3F5-47CF-BD09-8A6E97F7A94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B728BF3-B058-487D-846D-58B0CA5A7D1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3F5-47CF-BD09-8A6E97F7A94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764135D-65AE-437E-9B6E-A6A70BAE5D5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3F5-47CF-BD09-8A6E97F7A94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3EF90FA-37E3-4077-B418-12EBFA6D531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3F5-47CF-BD09-8A6E97F7A94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8EB10BB-7E0C-4363-A502-86D1B7EA0AE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3F5-47CF-BD09-8A6E97F7A94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862898F-04FC-40AB-B54F-8E191462E46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3F5-47CF-BD09-8A6E97F7A94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4B54FD9-8F9B-4B73-9640-93DD9CA737C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3F5-47CF-BD09-8A6E97F7A94D}"/>
                </c:ext>
              </c:extLst>
            </c:dLbl>
            <c:dLbl>
              <c:idx val="10"/>
              <c:layout>
                <c:manualLayout>
                  <c:x val="2.7777777777777779E-3"/>
                  <c:y val="1.1904761904761904E-2"/>
                </c:manualLayout>
              </c:layout>
              <c:tx>
                <c:rich>
                  <a:bodyPr/>
                  <a:lstStyle/>
                  <a:p>
                    <a:fld id="{76FE4B11-CEB9-4BBB-8404-8A0EF46ACA0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13F5-47CF-BD09-8A6E97F7A94D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4B685715-1F13-49A5-9534-7DE6FD7C1E6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13F5-47CF-BD09-8A6E97F7A94D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EEC4DA21-D02A-4B14-BFD2-825546F08BB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13F5-47CF-BD09-8A6E97F7A94D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B1BF3178-785E-4879-8EB6-E255BAD125C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13F5-47CF-BD09-8A6E97F7A94D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CD72ABC8-A31D-43BA-954B-5F48F43E17F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13F5-47CF-BD09-8A6E97F7A94D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7F189CEE-2240-45B8-9342-030FD3462CC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13F5-47CF-BD09-8A6E97F7A94D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011000D9-94D7-45AB-9785-2F1B29E5D10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13F5-47CF-BD09-8A6E97F7A94D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2B846E0E-1444-4717-A1B4-6B42897BDDA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13F5-47CF-BD09-8A6E97F7A94D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FED44B94-3F12-44A8-A365-106B03659A0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13F5-47CF-BD09-8A6E97F7A94D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850C17EC-B27D-4E2A-B6FD-FE2E047A5DC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13F5-47CF-BD09-8A6E97F7A94D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81AD7421-0AC4-4F2B-B8B5-587B752088A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13F5-47CF-BD09-8A6E97F7A94D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D893A455-9C30-4456-8876-733EE947FA0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13F5-47CF-BD09-8A6E97F7A9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'Sheet (c)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(c) (2)'!$C$4:$C$25</c:f>
              <c:numCache>
                <c:formatCode>_("$"* #,##0.00_);_("$"* \(#,##0.00\);_("$"* "-"??_);_(@_)</c:formatCode>
                <c:ptCount val="22"/>
                <c:pt idx="0">
                  <c:v>45.83</c:v>
                </c:pt>
                <c:pt idx="1">
                  <c:v>42.18</c:v>
                </c:pt>
                <c:pt idx="2">
                  <c:v>41.71</c:v>
                </c:pt>
                <c:pt idx="3">
                  <c:v>34.130000000000003</c:v>
                </c:pt>
                <c:pt idx="4">
                  <c:v>31.52</c:v>
                </c:pt>
                <c:pt idx="5">
                  <c:v>30.91</c:v>
                </c:pt>
                <c:pt idx="6">
                  <c:v>28.31</c:v>
                </c:pt>
                <c:pt idx="7">
                  <c:v>26.28</c:v>
                </c:pt>
                <c:pt idx="8">
                  <c:v>25.09</c:v>
                </c:pt>
                <c:pt idx="9">
                  <c:v>24.76</c:v>
                </c:pt>
                <c:pt idx="10">
                  <c:v>22.88</c:v>
                </c:pt>
                <c:pt idx="11">
                  <c:v>18.48</c:v>
                </c:pt>
                <c:pt idx="12">
                  <c:v>18.46</c:v>
                </c:pt>
                <c:pt idx="13">
                  <c:v>17.71</c:v>
                </c:pt>
                <c:pt idx="14">
                  <c:v>16.68</c:v>
                </c:pt>
                <c:pt idx="15">
                  <c:v>16.559999999999999</c:v>
                </c:pt>
                <c:pt idx="16">
                  <c:v>15.51</c:v>
                </c:pt>
                <c:pt idx="17">
                  <c:v>12.83</c:v>
                </c:pt>
                <c:pt idx="18">
                  <c:v>12.81</c:v>
                </c:pt>
                <c:pt idx="19">
                  <c:v>11.69</c:v>
                </c:pt>
                <c:pt idx="20">
                  <c:v>11.5</c:v>
                </c:pt>
                <c:pt idx="21">
                  <c:v>11.33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'Sheet (c) (2)'!$J$4:$J$25</c15:f>
                <c15:dlblRangeCache>
                  <c:ptCount val="22"/>
                  <c:pt idx="0">
                    <c:v>300</c:v>
                  </c:pt>
                  <c:pt idx="1">
                    <c:v>234</c:v>
                  </c:pt>
                  <c:pt idx="2">
                    <c:v>42</c:v>
                  </c:pt>
                  <c:pt idx="3">
                    <c:v>69</c:v>
                  </c:pt>
                  <c:pt idx="4">
                    <c:v>140</c:v>
                  </c:pt>
                  <c:pt idx="5">
                    <c:v>-2</c:v>
                  </c:pt>
                  <c:pt idx="6">
                    <c:v>25</c:v>
                  </c:pt>
                  <c:pt idx="7">
                    <c:v>362</c:v>
                  </c:pt>
                  <c:pt idx="8">
                    <c:v>-19</c:v>
                  </c:pt>
                  <c:pt idx="9">
                    <c:v>413</c:v>
                  </c:pt>
                  <c:pt idx="10">
                    <c:v>193</c:v>
                  </c:pt>
                  <c:pt idx="11">
                    <c:v>21</c:v>
                  </c:pt>
                  <c:pt idx="12">
                    <c:v>52</c:v>
                  </c:pt>
                  <c:pt idx="13">
                    <c:v>530</c:v>
                  </c:pt>
                  <c:pt idx="14">
                    <c:v>466</c:v>
                  </c:pt>
                  <c:pt idx="15">
                    <c:v>166</c:v>
                  </c:pt>
                  <c:pt idx="16">
                    <c:v>225</c:v>
                  </c:pt>
                  <c:pt idx="17">
                    <c:v>89</c:v>
                  </c:pt>
                  <c:pt idx="18">
                    <c:v>372</c:v>
                  </c:pt>
                  <c:pt idx="19">
                    <c:v>124</c:v>
                  </c:pt>
                  <c:pt idx="20">
                    <c:v>527</c:v>
                  </c:pt>
                  <c:pt idx="21">
                    <c:v>369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13F5-47CF-BD09-8A6E97F7A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406430512"/>
        <c:axId val="-406429968"/>
      </c:barChart>
      <c:lineChart>
        <c:grouping val="standard"/>
        <c:varyColors val="0"/>
        <c:ser>
          <c:idx val="2"/>
          <c:order val="2"/>
          <c:tx>
            <c:strRef>
              <c:f>'Sheet (c) (2)'!$D$3</c:f>
              <c:strCache>
                <c:ptCount val="1"/>
                <c:pt idx="0">
                  <c:v>Living Wage for 1 Adult $11.10</c:v>
                </c:pt>
              </c:strCache>
            </c:strRef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'Sheet (c)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(c) (2)'!$D$4:$D$25</c:f>
              <c:numCache>
                <c:formatCode>General</c:formatCode>
                <c:ptCount val="22"/>
                <c:pt idx="0">
                  <c:v>11.1</c:v>
                </c:pt>
                <c:pt idx="1">
                  <c:v>11.1</c:v>
                </c:pt>
                <c:pt idx="2">
                  <c:v>11.1</c:v>
                </c:pt>
                <c:pt idx="3">
                  <c:v>11.1</c:v>
                </c:pt>
                <c:pt idx="4">
                  <c:v>11.1</c:v>
                </c:pt>
                <c:pt idx="5">
                  <c:v>11.1</c:v>
                </c:pt>
                <c:pt idx="6">
                  <c:v>11.1</c:v>
                </c:pt>
                <c:pt idx="7">
                  <c:v>11.1</c:v>
                </c:pt>
                <c:pt idx="8">
                  <c:v>11.1</c:v>
                </c:pt>
                <c:pt idx="9">
                  <c:v>11.1</c:v>
                </c:pt>
                <c:pt idx="10">
                  <c:v>11.1</c:v>
                </c:pt>
                <c:pt idx="11">
                  <c:v>11.1</c:v>
                </c:pt>
                <c:pt idx="12">
                  <c:v>11.1</c:v>
                </c:pt>
                <c:pt idx="13">
                  <c:v>11.1</c:v>
                </c:pt>
                <c:pt idx="14">
                  <c:v>11.1</c:v>
                </c:pt>
                <c:pt idx="15">
                  <c:v>11.1</c:v>
                </c:pt>
                <c:pt idx="16">
                  <c:v>11.1</c:v>
                </c:pt>
                <c:pt idx="17">
                  <c:v>11.1</c:v>
                </c:pt>
                <c:pt idx="18">
                  <c:v>11.1</c:v>
                </c:pt>
                <c:pt idx="19">
                  <c:v>11.1</c:v>
                </c:pt>
                <c:pt idx="20">
                  <c:v>11.1</c:v>
                </c:pt>
                <c:pt idx="21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13F5-47CF-BD09-8A6E97F7A94D}"/>
            </c:ext>
          </c:extLst>
        </c:ser>
        <c:ser>
          <c:idx val="3"/>
          <c:order val="3"/>
          <c:tx>
            <c:strRef>
              <c:f>'Sheet (c) (2)'!$E$3</c:f>
              <c:strCache>
                <c:ptCount val="1"/>
                <c:pt idx="0">
                  <c:v>Living Wage for 1 Adult 1 Child $25.45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'Sheet (c) (2)'!$A$4:$A$25</c:f>
              <c:strCache>
                <c:ptCount val="22"/>
                <c:pt idx="0">
                  <c:v>Management </c:v>
                </c:pt>
                <c:pt idx="1">
                  <c:v>Health. Pract. &amp; Technical</c:v>
                </c:pt>
                <c:pt idx="2">
                  <c:v>Architecture &amp; Engineering</c:v>
                </c:pt>
                <c:pt idx="3">
                  <c:v>Computer &amp; Mathematical </c:v>
                </c:pt>
                <c:pt idx="4">
                  <c:v>Business &amp; Financial </c:v>
                </c:pt>
                <c:pt idx="5">
                  <c:v>Legal </c:v>
                </c:pt>
                <c:pt idx="6">
                  <c:v>Life, Physical &amp; Social Science</c:v>
                </c:pt>
                <c:pt idx="7">
                  <c:v>Education, Training &amp; Library</c:v>
                </c:pt>
                <c:pt idx="8">
                  <c:v>Protective Services </c:v>
                </c:pt>
                <c:pt idx="9">
                  <c:v>Construction &amp; Extraction</c:v>
                </c:pt>
                <c:pt idx="10">
                  <c:v>Installation, Maint., &amp; Repair</c:v>
                </c:pt>
                <c:pt idx="11">
                  <c:v>Arts, Design, Ent., Sports &amp; Media</c:v>
                </c:pt>
                <c:pt idx="12">
                  <c:v>Community &amp; Social Services</c:v>
                </c:pt>
                <c:pt idx="13">
                  <c:v>Trans. &amp; Material Moving</c:v>
                </c:pt>
                <c:pt idx="14">
                  <c:v>Office &amp; Administrative Support</c:v>
                </c:pt>
                <c:pt idx="15">
                  <c:v>Healthcare Support</c:v>
                </c:pt>
                <c:pt idx="16">
                  <c:v>Production </c:v>
                </c:pt>
                <c:pt idx="17">
                  <c:v>Build. &amp; Grounds Clean. &amp; Maint.</c:v>
                </c:pt>
                <c:pt idx="18">
                  <c:v>Sales &amp; Related </c:v>
                </c:pt>
                <c:pt idx="19">
                  <c:v>Farming, Fishing &amp; Forestry </c:v>
                </c:pt>
                <c:pt idx="20">
                  <c:v>Food Preparation &amp; Serving </c:v>
                </c:pt>
                <c:pt idx="21">
                  <c:v>Personal Care &amp; Service</c:v>
                </c:pt>
              </c:strCache>
            </c:strRef>
          </c:cat>
          <c:val>
            <c:numRef>
              <c:f>'Sheet (c) (2)'!$E$4:$E$25</c:f>
              <c:numCache>
                <c:formatCode>General</c:formatCode>
                <c:ptCount val="22"/>
                <c:pt idx="0" formatCode="&quot;$&quot;#,##0.00_);[Red]\(&quot;$&quot;#,##0.00\)">
                  <c:v>25.45</c:v>
                </c:pt>
                <c:pt idx="1">
                  <c:v>25.45</c:v>
                </c:pt>
                <c:pt idx="2">
                  <c:v>25.45</c:v>
                </c:pt>
                <c:pt idx="3">
                  <c:v>25.45</c:v>
                </c:pt>
                <c:pt idx="4">
                  <c:v>25.45</c:v>
                </c:pt>
                <c:pt idx="5">
                  <c:v>25.45</c:v>
                </c:pt>
                <c:pt idx="6">
                  <c:v>25.45</c:v>
                </c:pt>
                <c:pt idx="7">
                  <c:v>25.45</c:v>
                </c:pt>
                <c:pt idx="8">
                  <c:v>25.45</c:v>
                </c:pt>
                <c:pt idx="9">
                  <c:v>25.45</c:v>
                </c:pt>
                <c:pt idx="10">
                  <c:v>25.45</c:v>
                </c:pt>
                <c:pt idx="11">
                  <c:v>25.45</c:v>
                </c:pt>
                <c:pt idx="12">
                  <c:v>25.45</c:v>
                </c:pt>
                <c:pt idx="13">
                  <c:v>25.45</c:v>
                </c:pt>
                <c:pt idx="14">
                  <c:v>25.45</c:v>
                </c:pt>
                <c:pt idx="15">
                  <c:v>25.45</c:v>
                </c:pt>
                <c:pt idx="16">
                  <c:v>25.45</c:v>
                </c:pt>
                <c:pt idx="17">
                  <c:v>25.45</c:v>
                </c:pt>
                <c:pt idx="18">
                  <c:v>25.45</c:v>
                </c:pt>
                <c:pt idx="19">
                  <c:v>25.45</c:v>
                </c:pt>
                <c:pt idx="20">
                  <c:v>25.45</c:v>
                </c:pt>
                <c:pt idx="21">
                  <c:v>25.45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13F5-47CF-BD09-8A6E97F7A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06430512"/>
        <c:axId val="-406429968"/>
      </c:lineChart>
      <c:catAx>
        <c:axId val="-40643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29968"/>
        <c:crosses val="autoZero"/>
        <c:auto val="1"/>
        <c:lblAlgn val="ctr"/>
        <c:lblOffset val="100"/>
        <c:noMultiLvlLbl val="0"/>
      </c:catAx>
      <c:valAx>
        <c:axId val="-40642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40643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612244252600951E-2"/>
          <c:y val="5.0925925925925923E-2"/>
          <c:w val="0.52753902750108039"/>
          <c:h val="0.8139661708953047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Final!$A$15</c:f>
              <c:strCache>
                <c:ptCount val="1"/>
                <c:pt idx="0">
                  <c:v>Less than 9th grade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Final!$B$15:$D$15</c:f>
              <c:numCache>
                <c:formatCode>0.0%</c:formatCode>
                <c:ptCount val="3"/>
                <c:pt idx="0">
                  <c:v>5.5999999999999994E-2</c:v>
                </c:pt>
                <c:pt idx="1">
                  <c:v>9.9000000000000005E-2</c:v>
                </c:pt>
                <c:pt idx="2">
                  <c:v>0.11699999999999999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85-4807-8653-F3C2CE3931C3}"/>
            </c:ext>
          </c:extLst>
        </c:ser>
        <c:ser>
          <c:idx val="1"/>
          <c:order val="1"/>
          <c:tx>
            <c:strRef>
              <c:f>Final!$A$16</c:f>
              <c:strCache>
                <c:ptCount val="1"/>
                <c:pt idx="0">
                  <c:v> 9th to 12th grade, no diploma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Final!$B$16:$D$16</c:f>
              <c:numCache>
                <c:formatCode>0.0%</c:formatCode>
                <c:ptCount val="3"/>
                <c:pt idx="0">
                  <c:v>7.400000000000001E-2</c:v>
                </c:pt>
                <c:pt idx="1">
                  <c:v>0.08</c:v>
                </c:pt>
                <c:pt idx="2">
                  <c:v>0.10300000000000001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85-4807-8653-F3C2CE3931C3}"/>
            </c:ext>
          </c:extLst>
        </c:ser>
        <c:ser>
          <c:idx val="2"/>
          <c:order val="2"/>
          <c:tx>
            <c:strRef>
              <c:f>Final!$A$17</c:f>
              <c:strCache>
                <c:ptCount val="1"/>
                <c:pt idx="0">
                  <c:v>High school graduate (includes equivalency)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Final!$B$17:$D$17</c:f>
              <c:numCache>
                <c:formatCode>0.0%</c:formatCode>
                <c:ptCount val="3"/>
                <c:pt idx="0">
                  <c:v>0.27500000000000002</c:v>
                </c:pt>
                <c:pt idx="1">
                  <c:v>0.20600000000000002</c:v>
                </c:pt>
                <c:pt idx="2">
                  <c:v>0.26600000000000001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85-4807-8653-F3C2CE3931C3}"/>
            </c:ext>
          </c:extLst>
        </c:ser>
        <c:ser>
          <c:idx val="3"/>
          <c:order val="3"/>
          <c:tx>
            <c:strRef>
              <c:f>Final!$A$18</c:f>
              <c:strCache>
                <c:ptCount val="1"/>
                <c:pt idx="0">
                  <c:v>Some college, no degree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Final!$B$18:$D$18</c:f>
              <c:numCache>
                <c:formatCode>0.0%</c:formatCode>
                <c:ptCount val="3"/>
                <c:pt idx="0">
                  <c:v>0.21</c:v>
                </c:pt>
                <c:pt idx="1">
                  <c:v>0.217</c:v>
                </c:pt>
                <c:pt idx="2">
                  <c:v>0.23800000000000002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5-4807-8653-F3C2CE3931C3}"/>
            </c:ext>
          </c:extLst>
        </c:ser>
        <c:ser>
          <c:idx val="4"/>
          <c:order val="4"/>
          <c:tx>
            <c:strRef>
              <c:f>Final!$A$19</c:f>
              <c:strCache>
                <c:ptCount val="1"/>
                <c:pt idx="0">
                  <c:v>Associate's degree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Final!$B$19:$D$19</c:f>
              <c:numCache>
                <c:formatCode>0.0%</c:formatCode>
                <c:ptCount val="3"/>
                <c:pt idx="0">
                  <c:v>8.199999999999999E-2</c:v>
                </c:pt>
                <c:pt idx="1">
                  <c:v>7.8E-2</c:v>
                </c:pt>
                <c:pt idx="2">
                  <c:v>9.4E-2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E85-4807-8653-F3C2CE3931C3}"/>
            </c:ext>
          </c:extLst>
        </c:ser>
        <c:ser>
          <c:idx val="5"/>
          <c:order val="5"/>
          <c:tx>
            <c:strRef>
              <c:f>Final!$A$20</c:f>
              <c:strCache>
                <c:ptCount val="1"/>
                <c:pt idx="0">
                  <c:v>Bachelor's degree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Final!$B$20:$D$20</c:f>
              <c:numCache>
                <c:formatCode>0.0%</c:formatCode>
                <c:ptCount val="3"/>
                <c:pt idx="0">
                  <c:v>0.188</c:v>
                </c:pt>
                <c:pt idx="1">
                  <c:v>0.20100000000000001</c:v>
                </c:pt>
                <c:pt idx="2">
                  <c:v>0.12400000000000001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85-4807-8653-F3C2CE3931C3}"/>
            </c:ext>
          </c:extLst>
        </c:ser>
        <c:ser>
          <c:idx val="6"/>
          <c:order val="6"/>
          <c:tx>
            <c:strRef>
              <c:f>Final!$A$21</c:f>
              <c:strCache>
                <c:ptCount val="1"/>
                <c:pt idx="0">
                  <c:v>Graduate or professional degree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E85-4807-8653-F3C2CE3931C3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85-4807-8653-F3C2CE3931C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E85-4807-8653-F3C2CE3931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Final!$B$14:$D$14</c:f>
              <c:strCache>
                <c:ptCount val="3"/>
                <c:pt idx="0">
                  <c:v>United States</c:v>
                </c:pt>
                <c:pt idx="1">
                  <c:v>California</c:v>
                </c:pt>
                <c:pt idx="2">
                  <c:v>San Joaquin County</c:v>
                </c:pt>
              </c:strCache>
            </c:strRef>
          </c:cat>
          <c:val>
            <c:numRef>
              <c:f>Final!$B$21:$D$21</c:f>
              <c:numCache>
                <c:formatCode>0.0%</c:formatCode>
                <c:ptCount val="3"/>
                <c:pt idx="0">
                  <c:v>0.115</c:v>
                </c:pt>
                <c:pt idx="1">
                  <c:v>0.11900000000000001</c:v>
                </c:pt>
                <c:pt idx="2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E85-4807-8653-F3C2CE3931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621332528"/>
        <c:axId val="621333512"/>
      </c:barChart>
      <c:catAx>
        <c:axId val="62133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1333512"/>
        <c:crosses val="autoZero"/>
        <c:auto val="1"/>
        <c:lblAlgn val="ctr"/>
        <c:lblOffset val="100"/>
        <c:noMultiLvlLbl val="0"/>
      </c:catAx>
      <c:valAx>
        <c:axId val="621333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1332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050722575340746"/>
          <c:y val="5.034339457567804E-2"/>
          <c:w val="0.34282621298843668"/>
          <c:h val="0.84838728492271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6801185126988"/>
          <c:y val="2.0738095238095239E-2"/>
          <c:w val="0.87740976349625588"/>
          <c:h val="0.6076854143232095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9.4570220316078334E-3"/>
                  <c:y val="0.20313629546306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72-4C75-86DA-D4EC56D46019}"/>
                </c:ext>
              </c:extLst>
            </c:dLbl>
            <c:dLbl>
              <c:idx val="1"/>
              <c:layout>
                <c:manualLayout>
                  <c:x val="2.7777780815592826E-3"/>
                  <c:y val="1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72-4C75-86DA-D4EC56D46019}"/>
                </c:ext>
              </c:extLst>
            </c:dLbl>
            <c:dLbl>
              <c:idx val="11"/>
              <c:layout>
                <c:manualLayout>
                  <c:x val="-8.1944453405998943E-2"/>
                  <c:y val="4.6875009611837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72-4C75-86DA-D4EC56D460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SJC!$A$2:$A$13</c:f>
              <c:strCache>
                <c:ptCount val="12"/>
                <c:pt idx="0">
                  <c:v>Information</c:v>
                </c:pt>
                <c:pt idx="1">
                  <c:v>Mining and Logging</c:v>
                </c:pt>
                <c:pt idx="2">
                  <c:v>Retail Trade</c:v>
                </c:pt>
                <c:pt idx="3">
                  <c:v>Education and Health Services</c:v>
                </c:pt>
                <c:pt idx="4">
                  <c:v>Wholesale Trade</c:v>
                </c:pt>
                <c:pt idx="5">
                  <c:v>Professional &amp; Business Services</c:v>
                </c:pt>
                <c:pt idx="6">
                  <c:v>Manufacturing</c:v>
                </c:pt>
                <c:pt idx="7">
                  <c:v>Government</c:v>
                </c:pt>
                <c:pt idx="8">
                  <c:v>Leisure and Hospitality</c:v>
                </c:pt>
                <c:pt idx="9">
                  <c:v>Other Services</c:v>
                </c:pt>
                <c:pt idx="10">
                  <c:v>Construction</c:v>
                </c:pt>
                <c:pt idx="11">
                  <c:v>Transpt., Warehousing, &amp; Utilities</c:v>
                </c:pt>
              </c:strCache>
            </c:strRef>
          </c:cat>
          <c:val>
            <c:numRef>
              <c:f>SJC!$N$2:$N$13</c:f>
              <c:numCache>
                <c:formatCode>0.00%</c:formatCode>
                <c:ptCount val="12"/>
                <c:pt idx="0">
                  <c:v>-0.14285714285714288</c:v>
                </c:pt>
                <c:pt idx="1">
                  <c:v>0</c:v>
                </c:pt>
                <c:pt idx="2">
                  <c:v>6.2992125984252023E-2</c:v>
                </c:pt>
                <c:pt idx="3">
                  <c:v>9.470752089136486E-2</c:v>
                </c:pt>
                <c:pt idx="4">
                  <c:v>9.8214285714285851E-2</c:v>
                </c:pt>
                <c:pt idx="5">
                  <c:v>0.10169491525423734</c:v>
                </c:pt>
                <c:pt idx="6">
                  <c:v>0.12068965517241388</c:v>
                </c:pt>
                <c:pt idx="7">
                  <c:v>0.1684782608695653</c:v>
                </c:pt>
                <c:pt idx="8">
                  <c:v>0.18681318681318693</c:v>
                </c:pt>
                <c:pt idx="9">
                  <c:v>0.24242424242424238</c:v>
                </c:pt>
                <c:pt idx="10">
                  <c:v>0.39130434782608714</c:v>
                </c:pt>
                <c:pt idx="11">
                  <c:v>0.74251497005988043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72-4C75-86DA-D4EC56D46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1950752"/>
        <c:axId val="511951408"/>
      </c:barChart>
      <c:catAx>
        <c:axId val="5119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1951408"/>
        <c:crosses val="autoZero"/>
        <c:auto val="1"/>
        <c:lblAlgn val="ctr"/>
        <c:lblOffset val="500"/>
        <c:noMultiLvlLbl val="0"/>
      </c:catAx>
      <c:valAx>
        <c:axId val="511951408"/>
        <c:scaling>
          <c:orientation val="minMax"/>
          <c:max val="0.75000000000000011"/>
          <c:min val="-0.15000000000000002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1950752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0.38333</cdr:x>
      <cdr:y>0.15714</cdr:y>
    </cdr:from>
    <cdr:to>
      <cdr:x>0.42422</cdr:x>
      <cdr:y>0.18929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0D0C52F8-CB31-4D69-B9BF-29AB16EFB7A0}"/>
            </a:ext>
          </a:extLst>
        </cdr:cNvPr>
        <cdr:cNvSpPr/>
      </cdr:nvSpPr>
      <cdr:spPr>
        <a:xfrm xmlns:a="http://schemas.openxmlformats.org/drawingml/2006/main" rot="10800000">
          <a:off x="3505200" y="838200"/>
          <a:ext cx="373843" cy="17145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050"/>
        </a:solidFill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6">
            <a:shade val="50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en-US" sz="1200"/>
        </a:p>
      </cdr:txBody>
    </cdr:sp>
  </cdr:relSizeAnchor>
  <cdr:relSizeAnchor xmlns:cdr="http://schemas.openxmlformats.org/drawingml/2006/chartDrawing">
    <cdr:from>
      <cdr:x>0.43333</cdr:x>
      <cdr:y>0.08623</cdr:y>
    </cdr:from>
    <cdr:to>
      <cdr:x>0.43333</cdr:x>
      <cdr:y>0.62909</cdr:y>
    </cdr:to>
    <cdr:cxnSp macro="">
      <cdr:nvCxnSpPr>
        <cdr:cNvPr id="4" name="Straight Connector 3">
          <a:extLst xmlns:a="http://schemas.openxmlformats.org/drawingml/2006/main">
            <a:ext uri="{FF2B5EF4-FFF2-40B4-BE49-F238E27FC236}">
              <a16:creationId xmlns:a16="http://schemas.microsoft.com/office/drawing/2014/main" id="{42346D67-245A-415A-BAD1-F1CCCB828C6F}"/>
            </a:ext>
          </a:extLst>
        </cdr:cNvPr>
        <cdr:cNvCxnSpPr/>
      </cdr:nvCxnSpPr>
      <cdr:spPr>
        <a:xfrm xmlns:a="http://schemas.openxmlformats.org/drawingml/2006/main" flipV="1">
          <a:off x="3962400" y="459954"/>
          <a:ext cx="0" cy="2895600"/>
        </a:xfrm>
        <a:prstGeom xmlns:a="http://schemas.openxmlformats.org/drawingml/2006/main" prst="line">
          <a:avLst/>
        </a:prstGeom>
        <a:ln xmlns:a="http://schemas.openxmlformats.org/drawingml/2006/main" w="60325">
          <a:solidFill>
            <a:srgbClr val="00B05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0.275</cdr:x>
      <cdr:y>0.13129</cdr:y>
    </cdr:from>
    <cdr:to>
      <cdr:x>0.40833</cdr:x>
      <cdr:y>0.21514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9983D5E0-AAE8-41C1-8C42-C54DAD0FBC17}"/>
            </a:ext>
          </a:extLst>
        </cdr:cNvPr>
        <cdr:cNvSpPr txBox="1"/>
      </cdr:nvSpPr>
      <cdr:spPr>
        <a:xfrm xmlns:a="http://schemas.openxmlformats.org/drawingml/2006/main">
          <a:off x="2514600" y="700315"/>
          <a:ext cx="1219200" cy="44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/>
            <a:t>+ 1,170</a:t>
          </a:r>
        </a:p>
      </cdr:txBody>
    </cdr:sp>
  </cdr:relSizeAnchor>
  <cdr:relSizeAnchor xmlns:cdr="http://schemas.openxmlformats.org/drawingml/2006/chartDrawing">
    <cdr:from>
      <cdr:x>0.5</cdr:x>
      <cdr:y>0.13129</cdr:y>
    </cdr:from>
    <cdr:to>
      <cdr:x>0.63333</cdr:x>
      <cdr:y>0.21514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BF568BFA-8422-481F-AB11-004C5AD45AE9}"/>
            </a:ext>
          </a:extLst>
        </cdr:cNvPr>
        <cdr:cNvSpPr txBox="1"/>
      </cdr:nvSpPr>
      <cdr:spPr>
        <a:xfrm xmlns:a="http://schemas.openxmlformats.org/drawingml/2006/main">
          <a:off x="4572000" y="700315"/>
          <a:ext cx="1219200" cy="44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/>
            <a:t>+ 3,528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AE9DE21-880F-45E5-AD32-38DC8137A04E}" type="datetimeFigureOut">
              <a:rPr lang="en-US"/>
              <a:pPr>
                <a:defRPr/>
              </a:pPr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58C6CF-23BB-4420-B411-3AA892A0D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95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EB2D63D-E07F-4B1B-8300-A148B059D056}" type="datetimeFigureOut">
              <a:rPr lang="en-US"/>
              <a:pPr>
                <a:defRPr/>
              </a:pPr>
              <a:t>8/20/2018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5" rIns="93150" bIns="4657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50" tIns="46575" rIns="93150" bIns="4657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1" cy="464820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50DF7C8-4755-41B8-B26E-08793B300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5545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4F87A1B-4273-401B-85B7-7FC960671F86}" type="datetimeFigureOut">
              <a:rPr lang="en-US"/>
              <a:pPr>
                <a:defRPr/>
              </a:pPr>
              <a:t>8/20/2018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8BA686E-F5CF-4E42-8D69-1A7974ABBD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AC931-4555-414B-B469-0B5A50139D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84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B71D-A5DF-4B78-85E3-FB7B7F9557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337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6C59C-0FF4-4BF0-A669-0CA63971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0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6E5E4-8D80-4FF2-A496-B16F629D58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68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5A63A-0AD6-41AC-B103-E2E5456CFC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91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7826" y="228601"/>
            <a:ext cx="2038351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28601"/>
            <a:ext cx="5965825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91E66-B453-4137-82C6-90F0C5C85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79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12775" y="1600201"/>
            <a:ext cx="40005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675" y="1600201"/>
            <a:ext cx="40005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36C31-8BF8-4895-943C-DDE6B95EBE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8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65B88-DF7F-45F1-B918-A6FB4AA09C73}" type="datetimeFigureOut">
              <a:rPr lang="en-US"/>
              <a:pPr>
                <a:defRPr/>
              </a:pPr>
              <a:t>8/20/2018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643C2-A6D0-4DE6-803D-876E7759E3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4F87A1B-4273-401B-85B7-7FC960671F86}" type="datetimeFigureOut">
              <a:rPr lang="en-US"/>
              <a:pPr>
                <a:defRPr/>
              </a:pPr>
              <a:t>8/20/2018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EBDDC3"/>
              </a:solidFill>
            </a:endParaRP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8BA686E-F5CF-4E42-8D69-1A7974ABBDD5}" type="slidenum">
              <a:rPr lang="en-US">
                <a:solidFill>
                  <a:srgbClr val="EBDDC3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84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65B88-DF7F-45F1-B918-A6FB4AA09C73}" type="datetimeFigureOut">
              <a:rPr lang="en-US">
                <a:solidFill>
                  <a:srgbClr val="775F55"/>
                </a:solidFill>
              </a:rPr>
              <a:pPr>
                <a:defRPr/>
              </a:pPr>
              <a:t>8/20/2018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643C2-A6D0-4DE6-803D-876E7759E3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31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6E8F3-D0C9-41D8-B0BF-710A48FFE6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95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BFC6-64BE-4245-8B56-7C5D45B1B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00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10673-89F2-4E5F-9430-714AF87D9F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600201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675" y="1600201"/>
            <a:ext cx="4000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1812-932C-4729-9B3E-3632504DBB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1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5E9E9-B960-4DBF-A251-8C5287867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8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B728C5-62A0-4308-A7D0-B27DAB166046}" type="datetimeFigureOut">
              <a:rPr lang="en-US"/>
              <a:pPr>
                <a:defRPr/>
              </a:pPr>
              <a:t>8/20/2018</a:t>
            </a:fld>
            <a:endParaRPr lang="en-US" dirty="0"/>
          </a:p>
        </p:txBody>
      </p:sp>
      <p:sp>
        <p:nvSpPr>
          <p:cNvPr id="11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rtlCol="0" anchor="ctr" anchorCtr="0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B2D1-9DB9-4891-85C2-FF688D2DD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5" r:id="rId1"/>
    <p:sldLayoutId id="2147484336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B728C5-62A0-4308-A7D0-B27DAB166046}" type="datetimeFigureOut">
              <a:rPr lang="en-US">
                <a:solidFill>
                  <a:srgbClr val="775F55"/>
                </a:solidFill>
              </a:rPr>
              <a:pPr>
                <a:defRPr/>
              </a:pPr>
              <a:t>8/20/2018</a:t>
            </a:fld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11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rtlCol="0" anchor="ctr" anchorCtr="0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B2D1-9DB9-4891-85C2-FF688D2DD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8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35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srgbClr val="775F55"/>
                </a:solidFill>
              </a:rPr>
              <a:t>www.business.pacific.edu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F07055-E966-490C-8908-D7F8CFF82B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3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>
          <a:solidFill>
            <a:schemeClr val="tx1"/>
          </a:solidFill>
          <a:latin typeface="+mn-lt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>
          <a:solidFill>
            <a:schemeClr val="tx1"/>
          </a:solidFill>
          <a:latin typeface="+mn-lt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5pPr>
      <a:lvl6pPr marL="22860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6pPr>
      <a:lvl7pPr marL="27432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7pPr>
      <a:lvl8pPr marL="32004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8pPr>
      <a:lvl9pPr marL="36576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186875" y="3327598"/>
            <a:ext cx="4985817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Dr. </a:t>
            </a:r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Thomas Pogue</a:t>
            </a:r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Associate Director</a:t>
            </a:r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/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BPR</a:t>
            </a:r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University of the Pacific</a:t>
            </a:r>
            <a:endParaRPr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-7079" y="1840706"/>
            <a:ext cx="91186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sz="4400" cap="all">
                <a:solidFill>
                  <a:srgbClr val="EBDDC3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endParaRPr sz="4000" cap="all" dirty="0">
              <a:solidFill>
                <a:schemeClr val="tx1"/>
              </a:solidFill>
            </a:endParaRP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2362200" y="6050036"/>
            <a:ext cx="6705600" cy="6858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http://pacific.edu/cbpr</a:t>
            </a:r>
            <a:endParaRPr dirty="0"/>
          </a:p>
        </p:txBody>
      </p:sp>
      <p:sp>
        <p:nvSpPr>
          <p:cNvPr id="6" name="Shape 26"/>
          <p:cNvSpPr/>
          <p:nvPr/>
        </p:nvSpPr>
        <p:spPr>
          <a:xfrm>
            <a:off x="186875" y="4553843"/>
            <a:ext cx="7585525" cy="1323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lvl="0"/>
            <a:r>
              <a:rPr lang="pt-BR" sz="2000" spc="-150" dirty="0">
                <a:solidFill>
                  <a:srgbClr val="FFFFFF"/>
                </a:solidFill>
                <a:latin typeface="+mn-lt"/>
                <a:ea typeface="Arial"/>
                <a:cs typeface="Arial"/>
                <a:sym typeface="Arial"/>
              </a:rPr>
              <a:t>Career Development and the Changing Workforce</a:t>
            </a:r>
          </a:p>
          <a:p>
            <a:pPr lvl="0"/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San Joaquin Council of Governments 2018 Speaker Series</a:t>
            </a:r>
          </a:p>
          <a:p>
            <a:pPr lvl="0"/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555 E. Weber Avenue, Stockton CA 95202</a:t>
            </a:r>
          </a:p>
          <a:p>
            <a:pPr lvl="0"/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August 21</a:t>
            </a:r>
            <a:r>
              <a:rPr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201</a:t>
            </a:r>
            <a:r>
              <a:rPr lang="en-US" sz="20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6B050A-A47B-497B-809C-F2A3694CF0E8}"/>
              </a:ext>
            </a:extLst>
          </p:cNvPr>
          <p:cNvSpPr/>
          <p:nvPr/>
        </p:nvSpPr>
        <p:spPr>
          <a:xfrm>
            <a:off x="32479" y="122163"/>
            <a:ext cx="868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San Joaquin County Workforce Indicators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51782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152400" y="2238014"/>
            <a:ext cx="8686801" cy="1183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spAutoFit/>
          </a:bodyPr>
          <a:lstStyle>
            <a:lvl1pPr algn="ctr">
              <a:defRPr sz="7200" cap="all">
                <a:solidFill>
                  <a:srgbClr val="EBDDC3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7200" cap="all" dirty="0">
                <a:solidFill>
                  <a:srgbClr val="EBDDC3"/>
                </a:solidFill>
              </a:rPr>
              <a:t>Thank You!</a:t>
            </a:r>
          </a:p>
        </p:txBody>
      </p:sp>
      <p:sp>
        <p:nvSpPr>
          <p:cNvPr id="66" name="Shape 66"/>
          <p:cNvSpPr>
            <a:spLocks noGrp="1"/>
          </p:cNvSpPr>
          <p:nvPr>
            <p:ph type="body" idx="1"/>
          </p:nvPr>
        </p:nvSpPr>
        <p:spPr>
          <a:xfrm>
            <a:off x="2362200" y="6050036"/>
            <a:ext cx="6705600" cy="685801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5" name="Shape 64"/>
          <p:cNvSpPr/>
          <p:nvPr/>
        </p:nvSpPr>
        <p:spPr>
          <a:xfrm>
            <a:off x="761999" y="4267200"/>
            <a:ext cx="7620001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lang="en-US" sz="32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more information: go.</a:t>
            </a:r>
            <a:r>
              <a:rPr sz="32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pacific.edu/</a:t>
            </a:r>
            <a:r>
              <a:rPr lang="en-US" sz="3200" dirty="0" err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cbpr</a:t>
            </a:r>
            <a:r>
              <a:rPr sz="32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4439987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/>
              <a:t>Overview</a:t>
            </a:r>
            <a:endParaRPr lang="en-US" sz="32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CF417-9269-4FEB-9B05-B9FB90A46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004" y="2286000"/>
            <a:ext cx="8871991" cy="4038600"/>
          </a:xfrm>
        </p:spPr>
        <p:txBody>
          <a:bodyPr/>
          <a:lstStyle/>
          <a:p>
            <a:r>
              <a:rPr lang="en-US" sz="3600" dirty="0"/>
              <a:t>A Challenge in Employment</a:t>
            </a:r>
          </a:p>
          <a:p>
            <a:r>
              <a:rPr lang="en-US" sz="3600" dirty="0"/>
              <a:t>Level of Resident Adult Skills</a:t>
            </a:r>
          </a:p>
          <a:p>
            <a:r>
              <a:rPr lang="en-US" sz="3600" dirty="0"/>
              <a:t>Select Impacts of Inter-regional Integration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63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29" y="19016"/>
            <a:ext cx="9054871" cy="1143000"/>
          </a:xfrm>
        </p:spPr>
        <p:txBody>
          <a:bodyPr/>
          <a:lstStyle/>
          <a:p>
            <a:pPr algn="ctr"/>
            <a:r>
              <a:rPr lang="en-US" sz="4800" b="1" dirty="0"/>
              <a:t>San Joaquin Occupational Wages</a:t>
            </a:r>
            <a:endParaRPr lang="en-US" sz="3200" b="1" dirty="0"/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719CA775-2889-413F-BF22-D5F8EB93EA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80016"/>
              </p:ext>
            </p:extLst>
          </p:nvPr>
        </p:nvGraphicFramePr>
        <p:xfrm>
          <a:off x="0" y="1600200"/>
          <a:ext cx="9144000" cy="528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921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29" y="19016"/>
            <a:ext cx="9054871" cy="1143000"/>
          </a:xfrm>
        </p:spPr>
        <p:txBody>
          <a:bodyPr/>
          <a:lstStyle/>
          <a:p>
            <a:pPr algn="ctr"/>
            <a:r>
              <a:rPr lang="en-US" sz="4800" b="1" dirty="0"/>
              <a:t>San Joaquin Living Wage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E44DEAF-6AC5-4161-A46E-6AF972D4F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399833"/>
              </p:ext>
            </p:extLst>
          </p:nvPr>
        </p:nvGraphicFramePr>
        <p:xfrm>
          <a:off x="0" y="1524000"/>
          <a:ext cx="9144000" cy="5349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415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199" y="19016"/>
            <a:ext cx="9220200" cy="1143000"/>
          </a:xfrm>
        </p:spPr>
        <p:txBody>
          <a:bodyPr/>
          <a:lstStyle/>
          <a:p>
            <a:pPr algn="ctr"/>
            <a:r>
              <a:rPr lang="en-US" b="1" dirty="0"/>
              <a:t>Wages of Fastest Growth Occupations in next decade</a:t>
            </a:r>
            <a:endParaRPr lang="en-US" sz="28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B16DDCF-3FF2-4D91-AB36-591A137240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921825"/>
              </p:ext>
            </p:extLst>
          </p:nvPr>
        </p:nvGraphicFramePr>
        <p:xfrm>
          <a:off x="0" y="1447800"/>
          <a:ext cx="9143999" cy="5391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997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9071048D-D9B3-4CF9-9F37-1D45FA6E49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369068"/>
              </p:ext>
            </p:extLst>
          </p:nvPr>
        </p:nvGraphicFramePr>
        <p:xfrm>
          <a:off x="0" y="1524000"/>
          <a:ext cx="9144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29" y="19016"/>
            <a:ext cx="9054871" cy="1143000"/>
          </a:xfrm>
        </p:spPr>
        <p:txBody>
          <a:bodyPr/>
          <a:lstStyle/>
          <a:p>
            <a:pPr algn="ctr"/>
            <a:r>
              <a:rPr lang="en-US" b="1" dirty="0"/>
              <a:t>San Joaquin Employment Projections</a:t>
            </a:r>
            <a:endParaRPr lang="en-US" sz="2800" b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0D0C52F8-CB31-4D69-B9BF-29AB16EFB7A0}"/>
              </a:ext>
            </a:extLst>
          </p:cNvPr>
          <p:cNvSpPr/>
          <p:nvPr/>
        </p:nvSpPr>
        <p:spPr>
          <a:xfrm>
            <a:off x="4038600" y="2362200"/>
            <a:ext cx="373843" cy="171450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6190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/>
              <a:t>Human Capital Stocks</a:t>
            </a:r>
            <a:endParaRPr lang="en-US" sz="32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CF417-9269-4FEB-9B05-B9FB90A46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12951" y="1435077"/>
            <a:ext cx="7741920" cy="685800"/>
          </a:xfrm>
        </p:spPr>
        <p:txBody>
          <a:bodyPr/>
          <a:lstStyle/>
          <a:p>
            <a:r>
              <a:rPr lang="en-US" sz="3200" dirty="0"/>
              <a:t>Highest education of population 25 years +</a:t>
            </a:r>
            <a:endParaRPr lang="en-US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A16A90F-901B-4506-9FF7-AA9690FFB900}"/>
              </a:ext>
            </a:extLst>
          </p:cNvPr>
          <p:cNvGraphicFramePr>
            <a:graphicFrameLocks/>
          </p:cNvGraphicFramePr>
          <p:nvPr/>
        </p:nvGraphicFramePr>
        <p:xfrm>
          <a:off x="89129" y="1981200"/>
          <a:ext cx="8965742" cy="4602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6094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sz="4800" b="1" dirty="0"/>
              <a:t>2013-2018 Growth by Industry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CA3D134-F591-46F4-AA15-CBA047E24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8137959"/>
              </p:ext>
            </p:extLst>
          </p:nvPr>
        </p:nvGraphicFramePr>
        <p:xfrm>
          <a:off x="0" y="1524000"/>
          <a:ext cx="9143999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7619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sz="4800" b="1" dirty="0"/>
              <a:t>Megaregional Logistics &amp; Warehousing Center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590FD7-577F-4590-B8F7-FDDCA44B6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561918"/>
              </p:ext>
            </p:extLst>
          </p:nvPr>
        </p:nvGraphicFramePr>
        <p:xfrm>
          <a:off x="114299" y="1932622"/>
          <a:ext cx="8915401" cy="2626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4090">
                  <a:extLst>
                    <a:ext uri="{9D8B030D-6E8A-4147-A177-3AD203B41FA5}">
                      <a16:colId xmlns:a16="http://schemas.microsoft.com/office/drawing/2014/main" val="989956351"/>
                    </a:ext>
                  </a:extLst>
                </a:gridCol>
                <a:gridCol w="1530437">
                  <a:extLst>
                    <a:ext uri="{9D8B030D-6E8A-4147-A177-3AD203B41FA5}">
                      <a16:colId xmlns:a16="http://schemas.microsoft.com/office/drawing/2014/main" val="3393936589"/>
                    </a:ext>
                  </a:extLst>
                </a:gridCol>
                <a:gridCol w="1530437">
                  <a:extLst>
                    <a:ext uri="{9D8B030D-6E8A-4147-A177-3AD203B41FA5}">
                      <a16:colId xmlns:a16="http://schemas.microsoft.com/office/drawing/2014/main" val="1757869258"/>
                    </a:ext>
                  </a:extLst>
                </a:gridCol>
                <a:gridCol w="1530437">
                  <a:extLst>
                    <a:ext uri="{9D8B030D-6E8A-4147-A177-3AD203B41FA5}">
                      <a16:colId xmlns:a16="http://schemas.microsoft.com/office/drawing/2014/main" val="2955915071"/>
                    </a:ext>
                  </a:extLst>
                </a:gridCol>
              </a:tblGrid>
              <a:tr h="27904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MSA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2008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2013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2018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925952"/>
                  </a:ext>
                </a:extLst>
              </a:tr>
              <a:tr h="2929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CA LQ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CA LQ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CA LQ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880313"/>
                  </a:ext>
                </a:extLst>
              </a:tr>
              <a:tr h="27904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1" u="sng" strike="noStrike">
                          <a:effectLst/>
                        </a:rPr>
                        <a:t>Stockton</a:t>
                      </a:r>
                      <a:endParaRPr lang="en-US" sz="2400" b="1" i="1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sng" strike="noStrike">
                          <a:effectLst/>
                        </a:rPr>
                        <a:t>1.94</a:t>
                      </a:r>
                      <a:endParaRPr lang="en-US" sz="2400" b="1" i="1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sng" strike="noStrike">
                          <a:effectLst/>
                        </a:rPr>
                        <a:t>2.42</a:t>
                      </a:r>
                      <a:endParaRPr lang="en-US" sz="2400" b="1" i="1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1" u="sng" strike="noStrike" dirty="0">
                          <a:effectLst/>
                        </a:rPr>
                        <a:t>3.32</a:t>
                      </a:r>
                      <a:endParaRPr lang="en-US" sz="2400" b="1" i="1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266428"/>
                  </a:ext>
                </a:extLst>
              </a:tr>
              <a:tr h="27904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Modesto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1.33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1.15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973144"/>
                  </a:ext>
                </a:extLst>
              </a:tr>
              <a:tr h="27904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Merced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1.32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1.36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1.17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581950"/>
                  </a:ext>
                </a:extLst>
              </a:tr>
              <a:tr h="2790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San Francisco-Oakland-Hayward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1.05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1.04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016375"/>
                  </a:ext>
                </a:extLst>
              </a:tr>
              <a:tr h="29299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Sacramento-Roseville-Arden Arcade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0.84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0.79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0.72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992200"/>
                  </a:ext>
                </a:extLst>
              </a:tr>
            </a:tbl>
          </a:graphicData>
        </a:graphic>
      </p:graphicFrame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175B65F5-0565-44AB-AFDB-11507ED6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447800"/>
            <a:ext cx="7741920" cy="685800"/>
          </a:xfrm>
        </p:spPr>
        <p:txBody>
          <a:bodyPr/>
          <a:lstStyle/>
          <a:p>
            <a:r>
              <a:rPr lang="en-US" sz="3200" dirty="0"/>
              <a:t>Regional Location Quotients in T&amp;W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32C858-348A-4C2E-8038-21167D6D1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389087"/>
              </p:ext>
            </p:extLst>
          </p:nvPr>
        </p:nvGraphicFramePr>
        <p:xfrm>
          <a:off x="228600" y="5257800"/>
          <a:ext cx="8763000" cy="925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37162691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45746983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3022203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72821903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300048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41917031"/>
                    </a:ext>
                  </a:extLst>
                </a:gridCol>
              </a:tblGrid>
              <a:tr h="1664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San Joaquin County Employment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Jul-17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May-18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Jun-18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Jul-18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Annual 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531466"/>
                  </a:ext>
                </a:extLst>
              </a:tr>
              <a:tr h="3358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Retail Trade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26,600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26,700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27,000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1.5%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257957"/>
                  </a:ext>
                </a:extLst>
              </a:tr>
              <a:tr h="3358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Transportation &amp; Warehousing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25,300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27,800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27,800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28,000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10.7%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803438"/>
                  </a:ext>
                </a:extLst>
              </a:tr>
            </a:tbl>
          </a:graphicData>
        </a:graphic>
      </p:graphicFrame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E80A4995-2668-43B3-B9C2-F98BC4282CC2}"/>
              </a:ext>
            </a:extLst>
          </p:cNvPr>
          <p:cNvSpPr txBox="1">
            <a:spLocks/>
          </p:cNvSpPr>
          <p:nvPr/>
        </p:nvSpPr>
        <p:spPr bwMode="auto">
          <a:xfrm>
            <a:off x="228600" y="4605382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000">
                <a:solidFill>
                  <a:schemeClr val="tx1"/>
                </a:solidFill>
                <a:latin typeface="+mn-lt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1800">
                <a:solidFill>
                  <a:schemeClr val="tx1"/>
                </a:solidFill>
                <a:latin typeface="+mn-lt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3200" kern="0" dirty="0"/>
              <a:t>Megaregional Opportunities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53903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Median">
  <a:themeElements>
    <a:clrScheme name="1_Median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FFFFFF"/>
      </a:accent3>
      <a:accent4>
        <a:srgbClr val="000000"/>
      </a:accent4>
      <a:accent5>
        <a:srgbClr val="C8D7E5"/>
      </a:accent5>
      <a:accent6>
        <a:srgbClr val="C8733F"/>
      </a:accent6>
      <a:hlink>
        <a:srgbClr val="F7B615"/>
      </a:hlink>
      <a:folHlink>
        <a:srgbClr val="704404"/>
      </a:folHlink>
    </a:clrScheme>
    <a:fontScheme name="1_Median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edian 1">
        <a:dk1>
          <a:srgbClr val="000000"/>
        </a:dk1>
        <a:lt1>
          <a:srgbClr val="FFFFFF"/>
        </a:lt1>
        <a:dk2>
          <a:srgbClr val="775F55"/>
        </a:dk2>
        <a:lt2>
          <a:srgbClr val="EBDDC3"/>
        </a:lt2>
        <a:accent1>
          <a:srgbClr val="94B6D2"/>
        </a:accent1>
        <a:accent2>
          <a:srgbClr val="DD8047"/>
        </a:accent2>
        <a:accent3>
          <a:srgbClr val="FFFFFF"/>
        </a:accent3>
        <a:accent4>
          <a:srgbClr val="000000"/>
        </a:accent4>
        <a:accent5>
          <a:srgbClr val="C8D7E5"/>
        </a:accent5>
        <a:accent6>
          <a:srgbClr val="C8733F"/>
        </a:accent6>
        <a:hlink>
          <a:srgbClr val="F7B615"/>
        </a:hlink>
        <a:folHlink>
          <a:srgbClr val="7044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28830</TotalTime>
  <Words>262</Words>
  <Application>Microsoft Office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Tw Cen MT</vt:lpstr>
      <vt:lpstr>Wingdings</vt:lpstr>
      <vt:lpstr>Wingdings 2</vt:lpstr>
      <vt:lpstr>Median</vt:lpstr>
      <vt:lpstr>3_Median</vt:lpstr>
      <vt:lpstr>4_Median</vt:lpstr>
      <vt:lpstr>PowerPoint Presentation</vt:lpstr>
      <vt:lpstr>Overview</vt:lpstr>
      <vt:lpstr>San Joaquin Occupational Wages</vt:lpstr>
      <vt:lpstr>San Joaquin Living Wage</vt:lpstr>
      <vt:lpstr>Wages of Fastest Growth Occupations in next decade</vt:lpstr>
      <vt:lpstr>San Joaquin Employment Projections</vt:lpstr>
      <vt:lpstr>Human Capital Stocks</vt:lpstr>
      <vt:lpstr>2013-2018 Growth by Industry</vt:lpstr>
      <vt:lpstr>Megaregional Logistics &amp; Warehousing Center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Pacific Preview Day</dc:title>
  <dc:creator>mvick</dc:creator>
  <cp:lastModifiedBy>Thomas Pogue</cp:lastModifiedBy>
  <cp:revision>1304</cp:revision>
  <cp:lastPrinted>2015-10-12T19:52:53Z</cp:lastPrinted>
  <dcterms:created xsi:type="dcterms:W3CDTF">2007-10-16T17:51:07Z</dcterms:created>
  <dcterms:modified xsi:type="dcterms:W3CDTF">2018-08-20T19:28:09Z</dcterms:modified>
</cp:coreProperties>
</file>