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  <p:sldMasterId id="2147483831" r:id="rId3"/>
  </p:sldMasterIdLst>
  <p:handoutMasterIdLst>
    <p:handoutMasterId r:id="rId25"/>
  </p:handoutMasterIdLst>
  <p:sldIdLst>
    <p:sldId id="262" r:id="rId4"/>
    <p:sldId id="317" r:id="rId5"/>
    <p:sldId id="264" r:id="rId6"/>
    <p:sldId id="298" r:id="rId7"/>
    <p:sldId id="315" r:id="rId8"/>
    <p:sldId id="308" r:id="rId9"/>
    <p:sldId id="300" r:id="rId10"/>
    <p:sldId id="316" r:id="rId11"/>
    <p:sldId id="327" r:id="rId12"/>
    <p:sldId id="318" r:id="rId13"/>
    <p:sldId id="328" r:id="rId14"/>
    <p:sldId id="313" r:id="rId15"/>
    <p:sldId id="319" r:id="rId16"/>
    <p:sldId id="324" r:id="rId17"/>
    <p:sldId id="325" r:id="rId18"/>
    <p:sldId id="320" r:id="rId19"/>
    <p:sldId id="321" r:id="rId20"/>
    <p:sldId id="330" r:id="rId21"/>
    <p:sldId id="329" r:id="rId22"/>
    <p:sldId id="323" r:id="rId23"/>
    <p:sldId id="322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1D88E1"/>
    <a:srgbClr val="A3D55F"/>
    <a:srgbClr val="F28B00"/>
    <a:srgbClr val="005DB9"/>
    <a:srgbClr val="898B8E"/>
    <a:srgbClr val="BD3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7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guyen\AppData\Local\Microsoft\Windows\Temporary%20Internet%20Files\Content.Outlook\KY9EA3K7\Impacts%20on%20Providers%20and%20Residents%20of%20Medi-Cal%20Expans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Delivery System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Managed Care</c:v>
                </c:pt>
                <c:pt idx="1">
                  <c:v>Fee-For-Service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94931141744856E-2"/>
          <c:y val="1.8827125454907646E-2"/>
          <c:w val="0.92200587327427219"/>
          <c:h val="0.84703571930921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Medi-Cal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(Sheet1!$A$4,Sheet1!$A$6)</c:f>
              <c:strCache>
                <c:ptCount val="2"/>
                <c:pt idx="0">
                  <c:v>Working Parents</c:v>
                </c:pt>
                <c:pt idx="1">
                  <c:v>Childless Adults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Sheet1!$B$2:$B$6</c15:sqref>
                  </c15:fullRef>
                </c:ext>
              </c:extLst>
              <c:f>(Sheet1!$B$4,Sheet1!$B$6)</c:f>
              <c:numCache>
                <c:formatCode>0%</c:formatCode>
                <c:ptCount val="2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Medi-Cal Expansion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fld id="{05E67D93-DDAA-40BD-97BE-2B75797BD066}" type="VALUE">
                      <a:rPr lang="en-US" smtClean="0"/>
                      <a:pPr/>
                      <a:t>[VALUE]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(Sheet1!$A$4,Sheet1!$A$6)</c:f>
              <c:strCache>
                <c:ptCount val="2"/>
                <c:pt idx="0">
                  <c:v>Working Parents</c:v>
                </c:pt>
                <c:pt idx="1">
                  <c:v>Childless Adults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Sheet1!$C$2:$C$6</c15:sqref>
                  </c15:fullRef>
                </c:ext>
              </c:extLst>
              <c:f>(Sheet1!$C$4,Sheet1!$C$6)</c:f>
              <c:numCache>
                <c:formatCode>General</c:formatCode>
                <c:ptCount val="2"/>
                <c:pt idx="0" formatCode="0%">
                  <c:v>0.38</c:v>
                </c:pt>
                <c:pt idx="1" formatCode="0%">
                  <c:v>1.38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Sheet1!$C$5</c15:sqref>
                  <c15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mtClean="0"/>
                            <a:t>138%</a:t>
                          </a:r>
                          <a:endParaRPr lang="en-US" dirty="0"/>
                        </a:p>
                      </c:rich>
                    </c:tx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Covered CA (Cost Share Reduction &amp; Advanced Premium Tax Credit)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  <c:f>(Sheet1!$A$4,Sheet1!$A$6)</c:f>
              <c:strCache>
                <c:ptCount val="2"/>
                <c:pt idx="0">
                  <c:v>Working Parents</c:v>
                </c:pt>
                <c:pt idx="1">
                  <c:v>Childless Adults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Sheet1!$D$2:$D$6</c15:sqref>
                  </c15:fullRef>
                </c:ext>
              </c:extLst>
              <c:f>(Sheet1!$D$4,Sheet1!$D$6)</c:f>
              <c:numCache>
                <c:formatCode>0%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Sheet1!$D$5</c15:sqref>
                  <c15:dLbl>
                    <c:idx val="0"/>
                    <c:delete val="1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154568"/>
        <c:axId val="348154960"/>
      </c:barChart>
      <c:catAx>
        <c:axId val="34815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60"/>
        <c:crosses val="autoZero"/>
        <c:auto val="1"/>
        <c:lblAlgn val="ctr"/>
        <c:lblOffset val="100"/>
        <c:noMultiLvlLbl val="0"/>
      </c:catAx>
      <c:valAx>
        <c:axId val="34815496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0000049925826864E-2"/>
          <c:y val="0.95360923745447357"/>
          <c:w val="0.89999990014834619"/>
          <c:h val="4.6390762545526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Since</a:t>
            </a:r>
            <a:r>
              <a:rPr lang="en-US" baseline="0" dirty="0" smtClean="0"/>
              <a:t> 2013</a:t>
            </a:r>
            <a:r>
              <a:rPr lang="en-US" dirty="0" smtClean="0"/>
              <a:t>, Residents Enrolled Doubled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Number of Enrollees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'[Impacts on Providers and Residents of Medi-Cal Expansion.xlsx]Base Data'!$B$2:$G$3</c:f>
              <c:multiLvlStrCache>
                <c:ptCount val="6"/>
                <c:lvl>
                  <c:pt idx="0">
                    <c:v>San Joaquin</c:v>
                  </c:pt>
                  <c:pt idx="1">
                    <c:v>Stanislaus</c:v>
                  </c:pt>
                  <c:pt idx="2">
                    <c:v>Consolidated</c:v>
                  </c:pt>
                  <c:pt idx="3">
                    <c:v>San Joaquin</c:v>
                  </c:pt>
                  <c:pt idx="4">
                    <c:v>Stanislaus</c:v>
                  </c:pt>
                  <c:pt idx="5">
                    <c:v>Consolidated</c:v>
                  </c:pt>
                </c:lvl>
                <c:lvl>
                  <c:pt idx="0">
                    <c:v>Pre-ACA</c:v>
                  </c:pt>
                  <c:pt idx="3">
                    <c:v>ACA (current)</c:v>
                  </c:pt>
                </c:lvl>
              </c:multiLvlStrCache>
            </c:multiLvlStrRef>
          </c:cat>
          <c:val>
            <c:numRef>
              <c:f>'[Impacts on Providers and Residents of Medi-Cal Expansion.xlsx]Base Data'!$B$4:$G$4</c:f>
              <c:numCache>
                <c:formatCode>_(* #,##0_);_(* \(#,##0\);_(* "-"??_);_(@_)</c:formatCode>
                <c:ptCount val="6"/>
                <c:pt idx="0">
                  <c:v>135830</c:v>
                </c:pt>
                <c:pt idx="1">
                  <c:v>42035</c:v>
                </c:pt>
                <c:pt idx="2">
                  <c:v>177865</c:v>
                </c:pt>
                <c:pt idx="3">
                  <c:v>219301</c:v>
                </c:pt>
                <c:pt idx="4">
                  <c:v>122722</c:v>
                </c:pt>
                <c:pt idx="5">
                  <c:v>342023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50720888"/>
        <c:axId val="349591864"/>
      </c:barChart>
      <c:catAx>
        <c:axId val="35072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91864"/>
        <c:crosses val="autoZero"/>
        <c:auto val="1"/>
        <c:lblAlgn val="ctr"/>
        <c:lblOffset val="100"/>
        <c:noMultiLvlLbl val="0"/>
      </c:catAx>
      <c:valAx>
        <c:axId val="34959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35072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4796-FB1E-470A-B5F5-2126E4059C1C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C8027-3BAF-454B-ADED-55A189ACA399}">
      <dgm:prSet phldrT="[Text]"/>
      <dgm:spPr/>
      <dgm:t>
        <a:bodyPr/>
        <a:lstStyle/>
        <a:p>
          <a:endParaRPr lang="en-US" b="1" dirty="0">
            <a:latin typeface="Century Gothic" panose="020B0502020202020204" pitchFamily="34" charset="0"/>
          </a:endParaRPr>
        </a:p>
      </dgm:t>
    </dgm:pt>
    <dgm:pt modelId="{E2E7B0AE-CC17-4C87-B886-819BCF954FA1}" type="parTrans" cxnId="{E54FBECD-89FD-4918-AFAA-70D7E58FB8D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1006932-61EB-4E1F-A6A4-C8C56C5CC198}" type="sibTrans" cxnId="{E54FBECD-89FD-4918-AFAA-70D7E58FB8D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36A591B-8630-4714-AA22-E9566FEFD780}">
      <dgm:prSet phldrT="[Text]" custT="1"/>
      <dgm:spPr/>
      <dgm:t>
        <a:bodyPr anchor="ctr"/>
        <a:lstStyle/>
        <a:p>
          <a:r>
            <a:rPr lang="en-US" sz="1600" b="1" dirty="0" smtClean="0">
              <a:latin typeface="Century Gothic" panose="020B0502020202020204" pitchFamily="34" charset="0"/>
            </a:rPr>
            <a:t>Managed Care Transition &amp; Expansion</a:t>
          </a:r>
          <a:endParaRPr lang="en-US" sz="1600" b="1" dirty="0">
            <a:latin typeface="Century Gothic" panose="020B0502020202020204" pitchFamily="34" charset="0"/>
          </a:endParaRPr>
        </a:p>
      </dgm:t>
    </dgm:pt>
    <dgm:pt modelId="{3AD6BDD7-3B33-48B2-A4FF-281C23E237A3}" type="parTrans" cxnId="{4DBA628D-ACC7-4422-97D5-A5775B3E541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F6F9D8-AA10-46A9-89BA-EB12D38A7784}" type="sibTrans" cxnId="{4DBA628D-ACC7-4422-97D5-A5775B3E541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590AC49-67E6-4F48-A012-F13433D09A12}">
      <dgm:prSet phldrT="[Text]"/>
      <dgm:spPr/>
      <dgm:t>
        <a:bodyPr anchor="ctr"/>
        <a:lstStyle/>
        <a:p>
          <a:r>
            <a:rPr lang="en-US" sz="1300" b="1" dirty="0" smtClean="0">
              <a:latin typeface="Century Gothic" panose="020B0502020202020204" pitchFamily="34" charset="0"/>
            </a:rPr>
            <a:t>Managed Care Today</a:t>
          </a:r>
          <a:endParaRPr lang="en-US" sz="1300" b="1" dirty="0">
            <a:latin typeface="Century Gothic" panose="020B0502020202020204" pitchFamily="34" charset="0"/>
          </a:endParaRPr>
        </a:p>
      </dgm:t>
    </dgm:pt>
    <dgm:pt modelId="{EE0210F1-54B6-4DDA-A9A1-5C4760A4C4EF}" type="parTrans" cxnId="{274A768D-3BCA-49C0-AB75-658278A8717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57B39EE-9550-43A0-8AFA-2E0DE4D41527}" type="sibTrans" cxnId="{274A768D-3BCA-49C0-AB75-658278A8717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E22FFDE-F5C5-4CFF-B7E9-687ED1D7D903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2013 – Healthy Families Program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902955AB-8EFC-4D15-A14B-69C9CB090D92}" type="parTrans" cxnId="{550D31BE-1E5D-4CFE-9C2A-C041617B71A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9C8E6D0-E365-4C54-AB57-C99C5ADF49EC}" type="sibTrans" cxnId="{550D31BE-1E5D-4CFE-9C2A-C041617B71A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983A131-CF4D-4AC1-AE67-FD6329291B0E}">
      <dgm:prSet custT="1"/>
      <dgm:spPr/>
      <dgm:t>
        <a:bodyPr anchor="ctr"/>
        <a:lstStyle/>
        <a:p>
          <a:r>
            <a:rPr lang="en-US" sz="1100" b="1" u="sng" dirty="0" smtClean="0">
              <a:latin typeface="Century Gothic" panose="020B0502020202020204" pitchFamily="34" charset="0"/>
            </a:rPr>
            <a:t>2014 – Mandatory and Optional ACA Expansions</a:t>
          </a:r>
          <a:endParaRPr lang="en-US" sz="1100" b="1" u="sng" dirty="0">
            <a:latin typeface="Century Gothic" panose="020B0502020202020204" pitchFamily="34" charset="0"/>
          </a:endParaRPr>
        </a:p>
      </dgm:t>
    </dgm:pt>
    <dgm:pt modelId="{E35F7681-517B-48D8-855F-F1DF04A8841B}" type="parTrans" cxnId="{0B3A5941-CCE6-401F-9954-BB4131CDE7B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6B7AD57-FB86-4007-B467-AF2017ADA702}" type="sibTrans" cxnId="{0B3A5941-CCE6-401F-9954-BB4131CDE7B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DA25F16-3A9F-4FBF-AB6D-440140CBC430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Over 10 million enrolled in managed care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0E60CC6B-C623-45F2-8C62-E2A3AABEC0CA}" type="parTrans" cxnId="{8BB9E4E1-2B78-43C5-A4CD-8CC7A7E84C8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5DA0A69-11A7-49DF-AD72-18314867B361}" type="sibTrans" cxnId="{8BB9E4E1-2B78-43C5-A4CD-8CC7A7E84C8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9DC2D65-D964-4C21-B77E-E09D087A9EEA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Now in all 58 counties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C0B26158-731E-4CCB-8138-0C63670FF57F}" type="parTrans" cxnId="{81981E89-8784-4F22-BBAE-D98971D0A81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2F0D155-4A64-428C-8951-4CE01C2421CA}" type="sibTrans" cxnId="{81981E89-8784-4F22-BBAE-D98971D0A81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7EC45DD-0837-4C08-AA26-F55B213C43D3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Model varies by county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3468940F-B887-4D14-814B-F0F6EBE5F6F0}" type="parTrans" cxnId="{038284BC-2730-4822-8158-D0D0E4FECF7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895C722-C4D8-4771-81B2-BA087A17EF65}" type="sibTrans" cxnId="{038284BC-2730-4822-8158-D0D0E4FECF7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43E2710-B567-435F-8830-37FDDD47A7DC}">
      <dgm:prSet phldrT="[Text]"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2010/11 – Seniors and Persons with Disabilities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4D43CEE6-9C67-41F3-8DE7-6B9F7A6DA577}" type="sibTrans" cxnId="{0689C24C-AC45-43BB-9F86-320A28AB86B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DE5B75C-C72A-4E10-992B-20AFF014C2C4}" type="parTrans" cxnId="{0689C24C-AC45-43BB-9F86-320A28AB86B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C3FD458-6D9A-4020-B980-F2F056EAB6DF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Geographic Managed Care (GMC)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49CD5724-D994-4BBF-B0EF-2284FDF364A4}" type="parTrans" cxnId="{A54AA066-6C05-4CC0-B756-8858D5C9C47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6417EF2-FCAD-4FA2-BD36-FA267C76FD9D}" type="sibTrans" cxnId="{A54AA066-6C05-4CC0-B756-8858D5C9C47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936A74D-30F0-40CB-AB47-BC4A9B1A6452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2013 – Rural Counties Expansion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C5AB13E7-1FCD-4E02-BC05-28CB5B22F394}" type="parTrans" cxnId="{64382E07-33F6-4E0F-A382-4DDE5A4A07E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AE312AA-94AB-4B60-958C-557C6A35A1C6}" type="sibTrans" cxnId="{64382E07-33F6-4E0F-A382-4DDE5A4A07E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BC34D11-66DC-475C-9B4E-BCF3BFF4AFA3}">
      <dgm:prSet custT="1"/>
      <dgm:spPr/>
      <dgm:t>
        <a:bodyPr/>
        <a:lstStyle/>
        <a:p>
          <a:r>
            <a:rPr lang="en-US" sz="1100" dirty="0" smtClean="0">
              <a:latin typeface="Century Gothic" panose="020B0502020202020204" pitchFamily="34" charset="0"/>
            </a:rPr>
            <a:t>2015 – Pregnant Women 138 FPL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5CC2EB64-2785-4762-B749-9CADF9BBFE65}" type="parTrans" cxnId="{97E57DE0-4E91-4CF2-9977-CA3F555885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6A171B2-C7CB-4971-9FA8-3D8720E2222E}" type="sibTrans" cxnId="{97E57DE0-4E91-4CF2-9977-CA3F555885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A33F455-0078-4B58-B04F-04350AD0865D}">
      <dgm:prSet custT="1"/>
      <dgm:spPr/>
      <dgm:t>
        <a:bodyPr/>
        <a:lstStyle/>
        <a:p>
          <a:r>
            <a:rPr lang="en-US" sz="1100" i="0" dirty="0" smtClean="0">
              <a:latin typeface="Century Gothic" panose="020B0502020202020204" pitchFamily="34" charset="0"/>
            </a:rPr>
            <a:t>2016 – Undocumented Children</a:t>
          </a:r>
          <a:endParaRPr lang="en-US" sz="1100" i="0" dirty="0">
            <a:latin typeface="Century Gothic" panose="020B0502020202020204" pitchFamily="34" charset="0"/>
          </a:endParaRPr>
        </a:p>
      </dgm:t>
    </dgm:pt>
    <dgm:pt modelId="{6905F1E8-6A6C-4565-87FA-FAE921A3F07A}" type="parTrans" cxnId="{440C70F1-989E-45EC-9327-980E1C64ED1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E86FA78-1580-4C8C-98D7-6ED04F04FBA5}" type="sibTrans" cxnId="{440C70F1-989E-45EC-9327-980E1C64ED1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875E45B-A4EB-4455-A496-AFC24DB83D37}">
      <dgm:prSet custT="1"/>
      <dgm:spPr/>
      <dgm:t>
        <a:bodyPr anchor="ctr"/>
        <a:lstStyle/>
        <a:p>
          <a:r>
            <a:rPr lang="en-US" sz="1100" b="1" u="sng" dirty="0" smtClean="0">
              <a:latin typeface="Century Gothic" panose="020B0502020202020204" pitchFamily="34" charset="0"/>
            </a:rPr>
            <a:t>Two-Plan Model</a:t>
          </a:r>
          <a:endParaRPr lang="en-US" sz="1100" b="1" u="sng" dirty="0">
            <a:latin typeface="Century Gothic" panose="020B0502020202020204" pitchFamily="34" charset="0"/>
          </a:endParaRPr>
        </a:p>
      </dgm:t>
    </dgm:pt>
    <dgm:pt modelId="{C0CF5060-274E-4725-A42F-578A93447FFF}" type="parTrans" cxnId="{D5318D8B-519E-4110-B2C8-4744F328F5E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4A2C547-31C6-4A07-97D6-4F5726BF9F25}" type="sibTrans" cxnId="{D5318D8B-519E-4110-B2C8-4744F328F5E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8F7E457-FEBA-447D-B11C-1A004A1DDAA2}">
      <dgm:prSet custT="1"/>
      <dgm:spPr/>
      <dgm:t>
        <a:bodyPr anchor="ctr"/>
        <a:lstStyle/>
        <a:p>
          <a:r>
            <a:rPr lang="en-US" sz="1100" dirty="0" smtClean="0">
              <a:latin typeface="Century Gothic" panose="020B0502020202020204" pitchFamily="34" charset="0"/>
            </a:rPr>
            <a:t>County Organized Health System (COHS)</a:t>
          </a:r>
          <a:endParaRPr lang="en-US" sz="1100" dirty="0">
            <a:latin typeface="Century Gothic" panose="020B0502020202020204" pitchFamily="34" charset="0"/>
          </a:endParaRPr>
        </a:p>
      </dgm:t>
    </dgm:pt>
    <dgm:pt modelId="{FD1481C5-DD95-48AC-8D40-4042D5735AC8}" type="parTrans" cxnId="{FD5D50AF-CD5B-4225-8D5B-2E9D24A2354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1D4068A-9944-44B0-82FC-9062AFD1727A}" type="sibTrans" cxnId="{FD5D50AF-CD5B-4225-8D5B-2E9D24A2354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FF094B5-A15B-46AB-9418-1D26A7F1E982}" type="pres">
      <dgm:prSet presAssocID="{5E744796-FB1E-470A-B5F5-2126E4059C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C46C7E-F619-4AC7-81FF-5BC81BE3F278}" type="pres">
      <dgm:prSet presAssocID="{DB2C8027-3BAF-454B-ADED-55A189ACA399}" presName="node" presStyleLbl="node1" presStyleIdx="0" presStyleCnt="3" custScaleX="139023" custScaleY="140492" custLinFactNeighborX="-12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DD4B5-F256-49B0-A271-FF6F45179FED}" type="pres">
      <dgm:prSet presAssocID="{81006932-61EB-4E1F-A6A4-C8C56C5CC19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7DC0EC3-11BB-4A86-87F4-3D98EB8B6F8D}" type="pres">
      <dgm:prSet presAssocID="{81006932-61EB-4E1F-A6A4-C8C56C5CC19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63EB343-F52C-44C6-8141-04AE956C9618}" type="pres">
      <dgm:prSet presAssocID="{836A591B-8630-4714-AA22-E9566FEFD780}" presName="node" presStyleLbl="node1" presStyleIdx="1" presStyleCnt="3" custScaleX="184251" custScaleY="14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65D4-4904-41EC-8A5B-8ABFC860FA5B}" type="pres">
      <dgm:prSet presAssocID="{7CF6F9D8-AA10-46A9-89BA-EB12D38A778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C6237CC-18B5-4A3B-BE04-DB88BC0061A7}" type="pres">
      <dgm:prSet presAssocID="{7CF6F9D8-AA10-46A9-89BA-EB12D38A778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19EB9A-AB91-4029-A959-A81DAF5AF961}" type="pres">
      <dgm:prSet presAssocID="{E590AC49-67E6-4F48-A012-F13433D09A12}" presName="node" presStyleLbl="node1" presStyleIdx="2" presStyleCnt="3" custScaleX="139023" custScaleY="14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A95D1-FB3F-4A05-817F-0D3644B8429C}" type="presOf" srcId="{2E22FFDE-F5C5-4CFF-B7E9-687ED1D7D903}" destId="{663EB343-F52C-44C6-8141-04AE956C9618}" srcOrd="0" destOrd="2" presId="urn:microsoft.com/office/officeart/2005/8/layout/process1"/>
    <dgm:cxn modelId="{75925C6D-75EA-4DAD-8F3B-715F30E9C5A5}" type="presOf" srcId="{8DA25F16-3A9F-4FBF-AB6D-440140CBC430}" destId="{7019EB9A-AB91-4029-A959-A81DAF5AF961}" srcOrd="0" destOrd="1" presId="urn:microsoft.com/office/officeart/2005/8/layout/process1"/>
    <dgm:cxn modelId="{A54AA066-6C05-4CC0-B756-8858D5C9C477}" srcId="{E590AC49-67E6-4F48-A012-F13433D09A12}" destId="{5C3FD458-6D9A-4020-B980-F2F056EAB6DF}" srcOrd="5" destOrd="0" parTransId="{49CD5724-D994-4BBF-B0EF-2284FDF364A4}" sibTransId="{86417EF2-FCAD-4FA2-BD36-FA267C76FD9D}"/>
    <dgm:cxn modelId="{0D586788-B580-45EB-9078-F6B449513444}" type="presOf" srcId="{CBC34D11-66DC-475C-9B4E-BCF3BFF4AFA3}" destId="{663EB343-F52C-44C6-8141-04AE956C9618}" srcOrd="0" destOrd="5" presId="urn:microsoft.com/office/officeart/2005/8/layout/process1"/>
    <dgm:cxn modelId="{063D6F50-383B-43DE-85CC-0BDEC5A2E261}" type="presOf" srcId="{E590AC49-67E6-4F48-A012-F13433D09A12}" destId="{7019EB9A-AB91-4029-A959-A81DAF5AF961}" srcOrd="0" destOrd="0" presId="urn:microsoft.com/office/officeart/2005/8/layout/process1"/>
    <dgm:cxn modelId="{E27F439E-8CC4-4046-A755-C4989756FC8E}" type="presOf" srcId="{5C3FD458-6D9A-4020-B980-F2F056EAB6DF}" destId="{7019EB9A-AB91-4029-A959-A81DAF5AF961}" srcOrd="0" destOrd="6" presId="urn:microsoft.com/office/officeart/2005/8/layout/process1"/>
    <dgm:cxn modelId="{D78DF03B-9A52-49C6-B16B-9929C36E9E43}" type="presOf" srcId="{836A591B-8630-4714-AA22-E9566FEFD780}" destId="{663EB343-F52C-44C6-8141-04AE956C9618}" srcOrd="0" destOrd="0" presId="urn:microsoft.com/office/officeart/2005/8/layout/process1"/>
    <dgm:cxn modelId="{F6F8E7A3-F40D-4AE4-8ADC-B70D3DEF37A6}" type="presOf" srcId="{B875E45B-A4EB-4455-A496-AFC24DB83D37}" destId="{7019EB9A-AB91-4029-A959-A81DAF5AF961}" srcOrd="0" destOrd="4" presId="urn:microsoft.com/office/officeart/2005/8/layout/process1"/>
    <dgm:cxn modelId="{0689C24C-AC45-43BB-9F86-320A28AB86B9}" srcId="{836A591B-8630-4714-AA22-E9566FEFD780}" destId="{D43E2710-B567-435F-8830-37FDDD47A7DC}" srcOrd="0" destOrd="0" parTransId="{DDE5B75C-C72A-4E10-992B-20AFF014C2C4}" sibTransId="{4D43CEE6-9C67-41F3-8DE7-6B9F7A6DA577}"/>
    <dgm:cxn modelId="{274A768D-3BCA-49C0-AB75-658278A87177}" srcId="{5E744796-FB1E-470A-B5F5-2126E4059C1C}" destId="{E590AC49-67E6-4F48-A012-F13433D09A12}" srcOrd="2" destOrd="0" parTransId="{EE0210F1-54B6-4DDA-A9A1-5C4760A4C4EF}" sibTransId="{357B39EE-9550-43A0-8AFA-2E0DE4D41527}"/>
    <dgm:cxn modelId="{3E45FB8A-1A90-4B96-9058-0E607D5AB706}" type="presOf" srcId="{5E744796-FB1E-470A-B5F5-2126E4059C1C}" destId="{5FF094B5-A15B-46AB-9418-1D26A7F1E982}" srcOrd="0" destOrd="0" presId="urn:microsoft.com/office/officeart/2005/8/layout/process1"/>
    <dgm:cxn modelId="{A9C2D679-D08B-4E85-8062-F47DBDF24ABA}" type="presOf" srcId="{81006932-61EB-4E1F-A6A4-C8C56C5CC198}" destId="{873DD4B5-F256-49B0-A271-FF6F45179FED}" srcOrd="0" destOrd="0" presId="urn:microsoft.com/office/officeart/2005/8/layout/process1"/>
    <dgm:cxn modelId="{8B806532-24F4-4A76-AC6A-4B6359DA974C}" type="presOf" srcId="{7CF6F9D8-AA10-46A9-89BA-EB12D38A7784}" destId="{4C6237CC-18B5-4A3B-BE04-DB88BC0061A7}" srcOrd="1" destOrd="0" presId="urn:microsoft.com/office/officeart/2005/8/layout/process1"/>
    <dgm:cxn modelId="{A1B0F89D-2DFB-421E-AA71-23ACC72C33BE}" type="presOf" srcId="{6A33F455-0078-4B58-B04F-04350AD0865D}" destId="{663EB343-F52C-44C6-8141-04AE956C9618}" srcOrd="0" destOrd="6" presId="urn:microsoft.com/office/officeart/2005/8/layout/process1"/>
    <dgm:cxn modelId="{550D31BE-1E5D-4CFE-9C2A-C041617B71AB}" srcId="{836A591B-8630-4714-AA22-E9566FEFD780}" destId="{2E22FFDE-F5C5-4CFF-B7E9-687ED1D7D903}" srcOrd="1" destOrd="0" parTransId="{902955AB-8EFC-4D15-A14B-69C9CB090D92}" sibTransId="{19C8E6D0-E365-4C54-AB57-C99C5ADF49EC}"/>
    <dgm:cxn modelId="{47A01376-BE4C-4285-88D5-C06688045720}" type="presOf" srcId="{DB2C8027-3BAF-454B-ADED-55A189ACA399}" destId="{A2C46C7E-F619-4AC7-81FF-5BC81BE3F278}" srcOrd="0" destOrd="0" presId="urn:microsoft.com/office/officeart/2005/8/layout/process1"/>
    <dgm:cxn modelId="{5DF73815-4022-4422-A01C-8D1E07027900}" type="presOf" srcId="{7983A131-CF4D-4AC1-AE67-FD6329291B0E}" destId="{663EB343-F52C-44C6-8141-04AE956C9618}" srcOrd="0" destOrd="3" presId="urn:microsoft.com/office/officeart/2005/8/layout/process1"/>
    <dgm:cxn modelId="{D5318D8B-519E-4110-B2C8-4744F328F5ED}" srcId="{E590AC49-67E6-4F48-A012-F13433D09A12}" destId="{B875E45B-A4EB-4455-A496-AFC24DB83D37}" srcOrd="3" destOrd="0" parTransId="{C0CF5060-274E-4725-A42F-578A93447FFF}" sibTransId="{E4A2C547-31C6-4A07-97D6-4F5726BF9F25}"/>
    <dgm:cxn modelId="{97E57DE0-4E91-4CF2-9977-CA3F55588565}" srcId="{836A591B-8630-4714-AA22-E9566FEFD780}" destId="{CBC34D11-66DC-475C-9B4E-BCF3BFF4AFA3}" srcOrd="4" destOrd="0" parTransId="{5CC2EB64-2785-4762-B749-9CADF9BBFE65}" sibTransId="{66A171B2-C7CB-4971-9FA8-3D8720E2222E}"/>
    <dgm:cxn modelId="{64382E07-33F6-4E0F-A382-4DDE5A4A07E0}" srcId="{836A591B-8630-4714-AA22-E9566FEFD780}" destId="{0936A74D-30F0-40CB-AB47-BC4A9B1A6452}" srcOrd="3" destOrd="0" parTransId="{C5AB13E7-1FCD-4E02-BC05-28CB5B22F394}" sibTransId="{BAE312AA-94AB-4B60-958C-557C6A35A1C6}"/>
    <dgm:cxn modelId="{E54FBECD-89FD-4918-AFAA-70D7E58FB8DB}" srcId="{5E744796-FB1E-470A-B5F5-2126E4059C1C}" destId="{DB2C8027-3BAF-454B-ADED-55A189ACA399}" srcOrd="0" destOrd="0" parTransId="{E2E7B0AE-CC17-4C87-B886-819BCF954FA1}" sibTransId="{81006932-61EB-4E1F-A6A4-C8C56C5CC198}"/>
    <dgm:cxn modelId="{4DBA628D-ACC7-4422-97D5-A5775B3E541B}" srcId="{5E744796-FB1E-470A-B5F5-2126E4059C1C}" destId="{836A591B-8630-4714-AA22-E9566FEFD780}" srcOrd="1" destOrd="0" parTransId="{3AD6BDD7-3B33-48B2-A4FF-281C23E237A3}" sibTransId="{7CF6F9D8-AA10-46A9-89BA-EB12D38A7784}"/>
    <dgm:cxn modelId="{0B3A5941-CCE6-401F-9954-BB4131CDE7B8}" srcId="{836A591B-8630-4714-AA22-E9566FEFD780}" destId="{7983A131-CF4D-4AC1-AE67-FD6329291B0E}" srcOrd="2" destOrd="0" parTransId="{E35F7681-517B-48D8-855F-F1DF04A8841B}" sibTransId="{A6B7AD57-FB86-4007-B467-AF2017ADA702}"/>
    <dgm:cxn modelId="{4AC0E02D-5D11-4B9E-8197-9EF13F5009B0}" type="presOf" srcId="{81006932-61EB-4E1F-A6A4-C8C56C5CC198}" destId="{D7DC0EC3-11BB-4A86-87F4-3D98EB8B6F8D}" srcOrd="1" destOrd="0" presId="urn:microsoft.com/office/officeart/2005/8/layout/process1"/>
    <dgm:cxn modelId="{0BB3BB79-6F4D-42ED-A1BC-D5CA7E177390}" type="presOf" srcId="{7CF6F9D8-AA10-46A9-89BA-EB12D38A7784}" destId="{D46265D4-4904-41EC-8A5B-8ABFC860FA5B}" srcOrd="0" destOrd="0" presId="urn:microsoft.com/office/officeart/2005/8/layout/process1"/>
    <dgm:cxn modelId="{038284BC-2730-4822-8158-D0D0E4FECF74}" srcId="{E590AC49-67E6-4F48-A012-F13433D09A12}" destId="{F7EC45DD-0837-4C08-AA26-F55B213C43D3}" srcOrd="2" destOrd="0" parTransId="{3468940F-B887-4D14-814B-F0F6EBE5F6F0}" sibTransId="{B895C722-C4D8-4771-81B2-BA087A17EF65}"/>
    <dgm:cxn modelId="{BD2CC62D-69C9-4D9F-8AD7-F6027D1C493B}" type="presOf" srcId="{F7EC45DD-0837-4C08-AA26-F55B213C43D3}" destId="{7019EB9A-AB91-4029-A959-A81DAF5AF961}" srcOrd="0" destOrd="3" presId="urn:microsoft.com/office/officeart/2005/8/layout/process1"/>
    <dgm:cxn modelId="{6DC66896-CC2E-4E5D-A529-D2BA446A038C}" type="presOf" srcId="{18F7E457-FEBA-447D-B11C-1A004A1DDAA2}" destId="{7019EB9A-AB91-4029-A959-A81DAF5AF961}" srcOrd="0" destOrd="5" presId="urn:microsoft.com/office/officeart/2005/8/layout/process1"/>
    <dgm:cxn modelId="{CC952FB0-3E2C-408A-805D-913A962F38A5}" type="presOf" srcId="{D43E2710-B567-435F-8830-37FDDD47A7DC}" destId="{663EB343-F52C-44C6-8141-04AE956C9618}" srcOrd="0" destOrd="1" presId="urn:microsoft.com/office/officeart/2005/8/layout/process1"/>
    <dgm:cxn modelId="{571E820B-E575-4D11-8898-03E15438CF2C}" type="presOf" srcId="{0936A74D-30F0-40CB-AB47-BC4A9B1A6452}" destId="{663EB343-F52C-44C6-8141-04AE956C9618}" srcOrd="0" destOrd="4" presId="urn:microsoft.com/office/officeart/2005/8/layout/process1"/>
    <dgm:cxn modelId="{82461CA4-6B5F-4A22-A0F3-20186A0035DA}" type="presOf" srcId="{59DC2D65-D964-4C21-B77E-E09D087A9EEA}" destId="{7019EB9A-AB91-4029-A959-A81DAF5AF961}" srcOrd="0" destOrd="2" presId="urn:microsoft.com/office/officeart/2005/8/layout/process1"/>
    <dgm:cxn modelId="{440C70F1-989E-45EC-9327-980E1C64ED13}" srcId="{836A591B-8630-4714-AA22-E9566FEFD780}" destId="{6A33F455-0078-4B58-B04F-04350AD0865D}" srcOrd="5" destOrd="0" parTransId="{6905F1E8-6A6C-4565-87FA-FAE921A3F07A}" sibTransId="{2E86FA78-1580-4C8C-98D7-6ED04F04FBA5}"/>
    <dgm:cxn modelId="{FD5D50AF-CD5B-4225-8D5B-2E9D24A23544}" srcId="{E590AC49-67E6-4F48-A012-F13433D09A12}" destId="{18F7E457-FEBA-447D-B11C-1A004A1DDAA2}" srcOrd="4" destOrd="0" parTransId="{FD1481C5-DD95-48AC-8D40-4042D5735AC8}" sibTransId="{91D4068A-9944-44B0-82FC-9062AFD1727A}"/>
    <dgm:cxn modelId="{81981E89-8784-4F22-BBAE-D98971D0A814}" srcId="{E590AC49-67E6-4F48-A012-F13433D09A12}" destId="{59DC2D65-D964-4C21-B77E-E09D087A9EEA}" srcOrd="1" destOrd="0" parTransId="{C0B26158-731E-4CCB-8138-0C63670FF57F}" sibTransId="{62F0D155-4A64-428C-8951-4CE01C2421CA}"/>
    <dgm:cxn modelId="{8BB9E4E1-2B78-43C5-A4CD-8CC7A7E84C85}" srcId="{E590AC49-67E6-4F48-A012-F13433D09A12}" destId="{8DA25F16-3A9F-4FBF-AB6D-440140CBC430}" srcOrd="0" destOrd="0" parTransId="{0E60CC6B-C623-45F2-8C62-E2A3AABEC0CA}" sibTransId="{95DA0A69-11A7-49DF-AD72-18314867B361}"/>
    <dgm:cxn modelId="{02FED7AB-AF54-4FE7-A53A-7C0BDCDC1B40}" type="presParOf" srcId="{5FF094B5-A15B-46AB-9418-1D26A7F1E982}" destId="{A2C46C7E-F619-4AC7-81FF-5BC81BE3F278}" srcOrd="0" destOrd="0" presId="urn:microsoft.com/office/officeart/2005/8/layout/process1"/>
    <dgm:cxn modelId="{29D02D0D-7470-49AA-BEBA-186175F0AFCC}" type="presParOf" srcId="{5FF094B5-A15B-46AB-9418-1D26A7F1E982}" destId="{873DD4B5-F256-49B0-A271-FF6F45179FED}" srcOrd="1" destOrd="0" presId="urn:microsoft.com/office/officeart/2005/8/layout/process1"/>
    <dgm:cxn modelId="{2CDBC999-3794-4887-9552-04026CA7A242}" type="presParOf" srcId="{873DD4B5-F256-49B0-A271-FF6F45179FED}" destId="{D7DC0EC3-11BB-4A86-87F4-3D98EB8B6F8D}" srcOrd="0" destOrd="0" presId="urn:microsoft.com/office/officeart/2005/8/layout/process1"/>
    <dgm:cxn modelId="{A2638BA4-1255-4617-8806-80B814883EEE}" type="presParOf" srcId="{5FF094B5-A15B-46AB-9418-1D26A7F1E982}" destId="{663EB343-F52C-44C6-8141-04AE956C9618}" srcOrd="2" destOrd="0" presId="urn:microsoft.com/office/officeart/2005/8/layout/process1"/>
    <dgm:cxn modelId="{3E3EEE2C-612E-4D1D-8E6E-115AC948FFD6}" type="presParOf" srcId="{5FF094B5-A15B-46AB-9418-1D26A7F1E982}" destId="{D46265D4-4904-41EC-8A5B-8ABFC860FA5B}" srcOrd="3" destOrd="0" presId="urn:microsoft.com/office/officeart/2005/8/layout/process1"/>
    <dgm:cxn modelId="{0958C8FF-7C84-45E5-B771-6C073A31A016}" type="presParOf" srcId="{D46265D4-4904-41EC-8A5B-8ABFC860FA5B}" destId="{4C6237CC-18B5-4A3B-BE04-DB88BC0061A7}" srcOrd="0" destOrd="0" presId="urn:microsoft.com/office/officeart/2005/8/layout/process1"/>
    <dgm:cxn modelId="{2355E078-8C5A-4593-AB93-4A2BE1FC3B41}" type="presParOf" srcId="{5FF094B5-A15B-46AB-9418-1D26A7F1E982}" destId="{7019EB9A-AB91-4029-A959-A81DAF5AF9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98AE3-A676-43B1-8A8D-385C9804DA29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465F03-41B1-4780-9034-5E1C64A09103}">
      <dgm:prSet phldrT="[Text]"/>
      <dgm:spPr/>
      <dgm:t>
        <a:bodyPr/>
        <a:lstStyle/>
        <a:p>
          <a:r>
            <a:rPr lang="en-US" b="1" dirty="0" smtClean="0"/>
            <a:t>Medi-Cal</a:t>
          </a:r>
          <a:endParaRPr lang="en-US" b="1" dirty="0"/>
        </a:p>
      </dgm:t>
    </dgm:pt>
    <dgm:pt modelId="{DD1D156E-F4E8-4364-840C-831E2F14B536}" type="parTrans" cxnId="{4F18E5AC-A645-4ACE-AE02-F2E350C7946B}">
      <dgm:prSet/>
      <dgm:spPr/>
      <dgm:t>
        <a:bodyPr/>
        <a:lstStyle/>
        <a:p>
          <a:endParaRPr lang="en-US" b="1"/>
        </a:p>
      </dgm:t>
    </dgm:pt>
    <dgm:pt modelId="{EC4A9BF2-AEA2-4AE7-A6E0-37AFECDCE8A9}" type="sibTrans" cxnId="{4F18E5AC-A645-4ACE-AE02-F2E350C7946B}">
      <dgm:prSet/>
      <dgm:spPr/>
      <dgm:t>
        <a:bodyPr/>
        <a:lstStyle/>
        <a:p>
          <a:endParaRPr lang="en-US" b="1"/>
        </a:p>
      </dgm:t>
    </dgm:pt>
    <dgm:pt modelId="{460E9DB4-6D70-418E-A1A9-BB445F1A500F}">
      <dgm:prSet phldrT="[Text]"/>
      <dgm:spPr/>
      <dgm:t>
        <a:bodyPr/>
        <a:lstStyle/>
        <a:p>
          <a:r>
            <a:rPr lang="en-US" b="1" dirty="0" smtClean="0"/>
            <a:t>Managed Care</a:t>
          </a:r>
          <a:endParaRPr lang="en-US" b="1" dirty="0"/>
        </a:p>
      </dgm:t>
    </dgm:pt>
    <dgm:pt modelId="{FB0FD2C8-3189-4700-9FF0-89617476F023}" type="parTrans" cxnId="{5411E379-9865-4D65-8DBD-C366925A701F}">
      <dgm:prSet/>
      <dgm:spPr/>
      <dgm:t>
        <a:bodyPr/>
        <a:lstStyle/>
        <a:p>
          <a:endParaRPr lang="en-US" b="1"/>
        </a:p>
      </dgm:t>
    </dgm:pt>
    <dgm:pt modelId="{8084BF49-97B3-4731-83C1-5D23FF7BF23D}" type="sibTrans" cxnId="{5411E379-9865-4D65-8DBD-C366925A701F}">
      <dgm:prSet/>
      <dgm:spPr/>
      <dgm:t>
        <a:bodyPr/>
        <a:lstStyle/>
        <a:p>
          <a:endParaRPr lang="en-US" b="1"/>
        </a:p>
      </dgm:t>
    </dgm:pt>
    <dgm:pt modelId="{1A081A00-96AA-44B3-B0E6-FC31AC29D5C7}">
      <dgm:prSet phldrT="[Text]"/>
      <dgm:spPr/>
      <dgm:t>
        <a:bodyPr/>
        <a:lstStyle/>
        <a:p>
          <a:r>
            <a:rPr lang="en-US" b="1" dirty="0" smtClean="0"/>
            <a:t>Two-Plan Model</a:t>
          </a:r>
          <a:endParaRPr lang="en-US" b="1" dirty="0"/>
        </a:p>
      </dgm:t>
    </dgm:pt>
    <dgm:pt modelId="{0F89322D-CCE1-46DC-B952-3F9FDEB11CF9}" type="parTrans" cxnId="{A6B8463D-E1C4-45A3-A320-ACE895EE1851}">
      <dgm:prSet/>
      <dgm:spPr/>
      <dgm:t>
        <a:bodyPr/>
        <a:lstStyle/>
        <a:p>
          <a:endParaRPr lang="en-US" b="1"/>
        </a:p>
      </dgm:t>
    </dgm:pt>
    <dgm:pt modelId="{3A002687-73F7-4C17-8CEE-0C4408D72DFB}" type="sibTrans" cxnId="{A6B8463D-E1C4-45A3-A320-ACE895EE1851}">
      <dgm:prSet/>
      <dgm:spPr/>
      <dgm:t>
        <a:bodyPr/>
        <a:lstStyle/>
        <a:p>
          <a:endParaRPr lang="en-US" b="1"/>
        </a:p>
      </dgm:t>
    </dgm:pt>
    <dgm:pt modelId="{80C54CB1-0B70-474D-A158-0B196AEFC333}">
      <dgm:prSet phldrT="[Text]"/>
      <dgm:spPr/>
      <dgm:t>
        <a:bodyPr/>
        <a:lstStyle/>
        <a:p>
          <a:r>
            <a:rPr lang="en-US" b="1" dirty="0" smtClean="0"/>
            <a:t>Local Initiative: HPSJ</a:t>
          </a:r>
          <a:endParaRPr lang="en-US" b="1" dirty="0"/>
        </a:p>
      </dgm:t>
    </dgm:pt>
    <dgm:pt modelId="{02254D21-9755-4B89-8538-2369B8BCCA64}" type="parTrans" cxnId="{FE2FAD9C-322C-4734-992D-FB1531F79285}">
      <dgm:prSet/>
      <dgm:spPr/>
      <dgm:t>
        <a:bodyPr/>
        <a:lstStyle/>
        <a:p>
          <a:endParaRPr lang="en-US" b="1"/>
        </a:p>
      </dgm:t>
    </dgm:pt>
    <dgm:pt modelId="{9295D1AA-ECA5-4E0F-A368-C37C8C39862A}" type="sibTrans" cxnId="{FE2FAD9C-322C-4734-992D-FB1531F79285}">
      <dgm:prSet/>
      <dgm:spPr/>
      <dgm:t>
        <a:bodyPr/>
        <a:lstStyle/>
        <a:p>
          <a:endParaRPr lang="en-US" b="1"/>
        </a:p>
      </dgm:t>
    </dgm:pt>
    <dgm:pt modelId="{A4C016CD-55E1-4482-819F-5CA38F20ED66}" type="pres">
      <dgm:prSet presAssocID="{A1198AE3-A676-43B1-8A8D-385C9804DA2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02887-60E9-43DA-8137-55420F30CD78}" type="pres">
      <dgm:prSet presAssocID="{A1198AE3-A676-43B1-8A8D-385C9804DA29}" presName="comp1" presStyleCnt="0"/>
      <dgm:spPr/>
      <dgm:t>
        <a:bodyPr/>
        <a:lstStyle/>
        <a:p>
          <a:endParaRPr lang="en-US"/>
        </a:p>
      </dgm:t>
    </dgm:pt>
    <dgm:pt modelId="{24712F9A-8CC0-441F-8E88-A4209B7ABEFD}" type="pres">
      <dgm:prSet presAssocID="{A1198AE3-A676-43B1-8A8D-385C9804DA29}" presName="circle1" presStyleLbl="node1" presStyleIdx="0" presStyleCnt="4"/>
      <dgm:spPr/>
      <dgm:t>
        <a:bodyPr/>
        <a:lstStyle/>
        <a:p>
          <a:endParaRPr lang="en-US"/>
        </a:p>
      </dgm:t>
    </dgm:pt>
    <dgm:pt modelId="{DB0D8417-99E0-4E15-9ED9-1B0A7F6A0848}" type="pres">
      <dgm:prSet presAssocID="{A1198AE3-A676-43B1-8A8D-385C9804DA2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29445-10AB-4AD1-BE0C-A314E095EC7C}" type="pres">
      <dgm:prSet presAssocID="{A1198AE3-A676-43B1-8A8D-385C9804DA29}" presName="comp2" presStyleCnt="0"/>
      <dgm:spPr/>
      <dgm:t>
        <a:bodyPr/>
        <a:lstStyle/>
        <a:p>
          <a:endParaRPr lang="en-US"/>
        </a:p>
      </dgm:t>
    </dgm:pt>
    <dgm:pt modelId="{B9C1C55F-3F45-44DC-A707-3036F0BA3D66}" type="pres">
      <dgm:prSet presAssocID="{A1198AE3-A676-43B1-8A8D-385C9804DA29}" presName="circle2" presStyleLbl="node1" presStyleIdx="1" presStyleCnt="4"/>
      <dgm:spPr/>
      <dgm:t>
        <a:bodyPr/>
        <a:lstStyle/>
        <a:p>
          <a:endParaRPr lang="en-US"/>
        </a:p>
      </dgm:t>
    </dgm:pt>
    <dgm:pt modelId="{F59A1703-7489-432E-AB17-45A6528D77EF}" type="pres">
      <dgm:prSet presAssocID="{A1198AE3-A676-43B1-8A8D-385C9804DA2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738A2-88A6-4D55-9BE8-62E36C8A1807}" type="pres">
      <dgm:prSet presAssocID="{A1198AE3-A676-43B1-8A8D-385C9804DA29}" presName="comp3" presStyleCnt="0"/>
      <dgm:spPr/>
      <dgm:t>
        <a:bodyPr/>
        <a:lstStyle/>
        <a:p>
          <a:endParaRPr lang="en-US"/>
        </a:p>
      </dgm:t>
    </dgm:pt>
    <dgm:pt modelId="{872E88FF-41A0-4A22-90CE-0EABF0332633}" type="pres">
      <dgm:prSet presAssocID="{A1198AE3-A676-43B1-8A8D-385C9804DA29}" presName="circle3" presStyleLbl="node1" presStyleIdx="2" presStyleCnt="4"/>
      <dgm:spPr/>
      <dgm:t>
        <a:bodyPr/>
        <a:lstStyle/>
        <a:p>
          <a:endParaRPr lang="en-US"/>
        </a:p>
      </dgm:t>
    </dgm:pt>
    <dgm:pt modelId="{12CC31DD-9C28-46C5-A7F4-3CECDA6B0297}" type="pres">
      <dgm:prSet presAssocID="{A1198AE3-A676-43B1-8A8D-385C9804DA2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C5B87-33C2-4643-9DE1-F20883B64085}" type="pres">
      <dgm:prSet presAssocID="{A1198AE3-A676-43B1-8A8D-385C9804DA29}" presName="comp4" presStyleCnt="0"/>
      <dgm:spPr/>
      <dgm:t>
        <a:bodyPr/>
        <a:lstStyle/>
        <a:p>
          <a:endParaRPr lang="en-US"/>
        </a:p>
      </dgm:t>
    </dgm:pt>
    <dgm:pt modelId="{C90BE8BB-E709-4D69-94D4-2C5D4CCAF0B5}" type="pres">
      <dgm:prSet presAssocID="{A1198AE3-A676-43B1-8A8D-385C9804DA29}" presName="circle4" presStyleLbl="node1" presStyleIdx="3" presStyleCnt="4"/>
      <dgm:spPr/>
      <dgm:t>
        <a:bodyPr/>
        <a:lstStyle/>
        <a:p>
          <a:endParaRPr lang="en-US"/>
        </a:p>
      </dgm:t>
    </dgm:pt>
    <dgm:pt modelId="{834366C3-69F3-4CDE-930B-834AF7C5FA89}" type="pres">
      <dgm:prSet presAssocID="{A1198AE3-A676-43B1-8A8D-385C9804DA2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704B7-03AE-4E60-8BC1-6B07E41C9DED}" type="presOf" srcId="{1A081A00-96AA-44B3-B0E6-FC31AC29D5C7}" destId="{872E88FF-41A0-4A22-90CE-0EABF0332633}" srcOrd="0" destOrd="0" presId="urn:microsoft.com/office/officeart/2005/8/layout/venn2"/>
    <dgm:cxn modelId="{0D15D9CB-6904-4D55-BE97-8CE8B31BD3E4}" type="presOf" srcId="{80C54CB1-0B70-474D-A158-0B196AEFC333}" destId="{834366C3-69F3-4CDE-930B-834AF7C5FA89}" srcOrd="1" destOrd="0" presId="urn:microsoft.com/office/officeart/2005/8/layout/venn2"/>
    <dgm:cxn modelId="{5411E379-9865-4D65-8DBD-C366925A701F}" srcId="{A1198AE3-A676-43B1-8A8D-385C9804DA29}" destId="{460E9DB4-6D70-418E-A1A9-BB445F1A500F}" srcOrd="1" destOrd="0" parTransId="{FB0FD2C8-3189-4700-9FF0-89617476F023}" sibTransId="{8084BF49-97B3-4731-83C1-5D23FF7BF23D}"/>
    <dgm:cxn modelId="{D49669C6-0D65-472B-A905-F1021DBE68B5}" type="presOf" srcId="{1A081A00-96AA-44B3-B0E6-FC31AC29D5C7}" destId="{12CC31DD-9C28-46C5-A7F4-3CECDA6B0297}" srcOrd="1" destOrd="0" presId="urn:microsoft.com/office/officeart/2005/8/layout/venn2"/>
    <dgm:cxn modelId="{E4A6122E-B0F9-423B-B951-3B3EC328D79B}" type="presOf" srcId="{1D465F03-41B1-4780-9034-5E1C64A09103}" destId="{DB0D8417-99E0-4E15-9ED9-1B0A7F6A0848}" srcOrd="1" destOrd="0" presId="urn:microsoft.com/office/officeart/2005/8/layout/venn2"/>
    <dgm:cxn modelId="{55A0703D-B87C-4845-9CE2-32BF2F51D565}" type="presOf" srcId="{80C54CB1-0B70-474D-A158-0B196AEFC333}" destId="{C90BE8BB-E709-4D69-94D4-2C5D4CCAF0B5}" srcOrd="0" destOrd="0" presId="urn:microsoft.com/office/officeart/2005/8/layout/venn2"/>
    <dgm:cxn modelId="{A6B8463D-E1C4-45A3-A320-ACE895EE1851}" srcId="{A1198AE3-A676-43B1-8A8D-385C9804DA29}" destId="{1A081A00-96AA-44B3-B0E6-FC31AC29D5C7}" srcOrd="2" destOrd="0" parTransId="{0F89322D-CCE1-46DC-B952-3F9FDEB11CF9}" sibTransId="{3A002687-73F7-4C17-8CEE-0C4408D72DFB}"/>
    <dgm:cxn modelId="{E821B80D-19EE-4345-ACE7-789560309273}" type="presOf" srcId="{460E9DB4-6D70-418E-A1A9-BB445F1A500F}" destId="{F59A1703-7489-432E-AB17-45A6528D77EF}" srcOrd="1" destOrd="0" presId="urn:microsoft.com/office/officeart/2005/8/layout/venn2"/>
    <dgm:cxn modelId="{FE2FAD9C-322C-4734-992D-FB1531F79285}" srcId="{A1198AE3-A676-43B1-8A8D-385C9804DA29}" destId="{80C54CB1-0B70-474D-A158-0B196AEFC333}" srcOrd="3" destOrd="0" parTransId="{02254D21-9755-4B89-8538-2369B8BCCA64}" sibTransId="{9295D1AA-ECA5-4E0F-A368-C37C8C39862A}"/>
    <dgm:cxn modelId="{6A61469E-8E49-4907-94EA-51262E277B96}" type="presOf" srcId="{1D465F03-41B1-4780-9034-5E1C64A09103}" destId="{24712F9A-8CC0-441F-8E88-A4209B7ABEFD}" srcOrd="0" destOrd="0" presId="urn:microsoft.com/office/officeart/2005/8/layout/venn2"/>
    <dgm:cxn modelId="{96F9C8FD-1CDD-4A3E-9CB9-2DEC252D1DA8}" type="presOf" srcId="{A1198AE3-A676-43B1-8A8D-385C9804DA29}" destId="{A4C016CD-55E1-4482-819F-5CA38F20ED66}" srcOrd="0" destOrd="0" presId="urn:microsoft.com/office/officeart/2005/8/layout/venn2"/>
    <dgm:cxn modelId="{BA08BB92-B4BF-4473-B2B4-D68FD5199368}" type="presOf" srcId="{460E9DB4-6D70-418E-A1A9-BB445F1A500F}" destId="{B9C1C55F-3F45-44DC-A707-3036F0BA3D66}" srcOrd="0" destOrd="0" presId="urn:microsoft.com/office/officeart/2005/8/layout/venn2"/>
    <dgm:cxn modelId="{4F18E5AC-A645-4ACE-AE02-F2E350C7946B}" srcId="{A1198AE3-A676-43B1-8A8D-385C9804DA29}" destId="{1D465F03-41B1-4780-9034-5E1C64A09103}" srcOrd="0" destOrd="0" parTransId="{DD1D156E-F4E8-4364-840C-831E2F14B536}" sibTransId="{EC4A9BF2-AEA2-4AE7-A6E0-37AFECDCE8A9}"/>
    <dgm:cxn modelId="{1D9D79F7-123E-4D1F-9012-7E2E042249DE}" type="presParOf" srcId="{A4C016CD-55E1-4482-819F-5CA38F20ED66}" destId="{FAE02887-60E9-43DA-8137-55420F30CD78}" srcOrd="0" destOrd="0" presId="urn:microsoft.com/office/officeart/2005/8/layout/venn2"/>
    <dgm:cxn modelId="{B3A0E092-0039-4BB1-AE86-AD1379A91630}" type="presParOf" srcId="{FAE02887-60E9-43DA-8137-55420F30CD78}" destId="{24712F9A-8CC0-441F-8E88-A4209B7ABEFD}" srcOrd="0" destOrd="0" presId="urn:microsoft.com/office/officeart/2005/8/layout/venn2"/>
    <dgm:cxn modelId="{0EFB742D-B4DB-4CA1-8044-88624907F655}" type="presParOf" srcId="{FAE02887-60E9-43DA-8137-55420F30CD78}" destId="{DB0D8417-99E0-4E15-9ED9-1B0A7F6A0848}" srcOrd="1" destOrd="0" presId="urn:microsoft.com/office/officeart/2005/8/layout/venn2"/>
    <dgm:cxn modelId="{6B0B5FB2-3480-4AB1-9658-A0008A985D6B}" type="presParOf" srcId="{A4C016CD-55E1-4482-819F-5CA38F20ED66}" destId="{97C29445-10AB-4AD1-BE0C-A314E095EC7C}" srcOrd="1" destOrd="0" presId="urn:microsoft.com/office/officeart/2005/8/layout/venn2"/>
    <dgm:cxn modelId="{67C6361A-7795-4B3A-BC8D-7E67542345A0}" type="presParOf" srcId="{97C29445-10AB-4AD1-BE0C-A314E095EC7C}" destId="{B9C1C55F-3F45-44DC-A707-3036F0BA3D66}" srcOrd="0" destOrd="0" presId="urn:microsoft.com/office/officeart/2005/8/layout/venn2"/>
    <dgm:cxn modelId="{9FA40E84-6886-4F91-BF5C-FD6C2AB67E26}" type="presParOf" srcId="{97C29445-10AB-4AD1-BE0C-A314E095EC7C}" destId="{F59A1703-7489-432E-AB17-45A6528D77EF}" srcOrd="1" destOrd="0" presId="urn:microsoft.com/office/officeart/2005/8/layout/venn2"/>
    <dgm:cxn modelId="{A48E8E7A-758F-4692-903C-FF159DAF662D}" type="presParOf" srcId="{A4C016CD-55E1-4482-819F-5CA38F20ED66}" destId="{F49738A2-88A6-4D55-9BE8-62E36C8A1807}" srcOrd="2" destOrd="0" presId="urn:microsoft.com/office/officeart/2005/8/layout/venn2"/>
    <dgm:cxn modelId="{17A4EA29-EFBE-4FAA-BA5F-FA88024B9523}" type="presParOf" srcId="{F49738A2-88A6-4D55-9BE8-62E36C8A1807}" destId="{872E88FF-41A0-4A22-90CE-0EABF0332633}" srcOrd="0" destOrd="0" presId="urn:microsoft.com/office/officeart/2005/8/layout/venn2"/>
    <dgm:cxn modelId="{AB0F0E35-30C4-4D6F-91A5-CCDA0BF0862A}" type="presParOf" srcId="{F49738A2-88A6-4D55-9BE8-62E36C8A1807}" destId="{12CC31DD-9C28-46C5-A7F4-3CECDA6B0297}" srcOrd="1" destOrd="0" presId="urn:microsoft.com/office/officeart/2005/8/layout/venn2"/>
    <dgm:cxn modelId="{7FDFB82F-20FC-4981-87DA-2B841F3F00F5}" type="presParOf" srcId="{A4C016CD-55E1-4482-819F-5CA38F20ED66}" destId="{2CEC5B87-33C2-4643-9DE1-F20883B64085}" srcOrd="3" destOrd="0" presId="urn:microsoft.com/office/officeart/2005/8/layout/venn2"/>
    <dgm:cxn modelId="{B470CEE3-DBA2-4C19-B8A6-0EC07DEC5BD3}" type="presParOf" srcId="{2CEC5B87-33C2-4643-9DE1-F20883B64085}" destId="{C90BE8BB-E709-4D69-94D4-2C5D4CCAF0B5}" srcOrd="0" destOrd="0" presId="urn:microsoft.com/office/officeart/2005/8/layout/venn2"/>
    <dgm:cxn modelId="{7991DA20-0B0B-482E-850A-90710127692E}" type="presParOf" srcId="{2CEC5B87-33C2-4643-9DE1-F20883B64085}" destId="{834366C3-69F3-4CDE-930B-834AF7C5FA8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0.8938</cdr:y>
    </cdr:from>
    <cdr:to>
      <cdr:x>0.04348</cdr:x>
      <cdr:y>0.93197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5007285"/>
          <a:ext cx="391886" cy="213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% FPL Levels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0.83362</cdr:x>
      <cdr:y>0.57118</cdr:y>
    </cdr:from>
    <cdr:to>
      <cdr:x>0.86688</cdr:x>
      <cdr:y>0.57118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7044146" y="3199860"/>
          <a:ext cx="281034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BD302C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9D6F382-8F8B-425F-83F8-9A4B4A4E900C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1BF6C67-02EA-4EDB-9E93-10E9C933B9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4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342294"/>
            <a:ext cx="6858000" cy="53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4" y="1062126"/>
            <a:ext cx="6582136" cy="26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6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5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98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1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5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97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342294"/>
            <a:ext cx="6858000" cy="53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4" y="1062126"/>
            <a:ext cx="6582136" cy="26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7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3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7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2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09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3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0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10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39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97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50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94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7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99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" y="107577"/>
            <a:ext cx="9140600" cy="11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8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342294"/>
            <a:ext cx="6858000" cy="535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64" y="1062126"/>
            <a:ext cx="6582136" cy="26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6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98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7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2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2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8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5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8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3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63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4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6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99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14659"/>
            <a:ext cx="9144000" cy="593914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7275"/>
            <a:ext cx="7886700" cy="65621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59611"/>
            <a:ext cx="561031" cy="5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9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22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11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6439D8-2BB9-44A8-A4B1-EA08723993DB}" type="datetimeFigureOut">
              <a:rPr lang="en-US" smtClean="0">
                <a:solidFill>
                  <a:prstClr val="black"/>
                </a:solidFill>
              </a:rPr>
              <a:pPr/>
              <a:t>7/18/2017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71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" y="107577"/>
            <a:ext cx="9140600" cy="11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BD3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005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F2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9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6532"/>
            <a:ext cx="7886700" cy="87901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898B8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A3D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D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50" y="5765897"/>
            <a:ext cx="972950" cy="9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3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0510-ED0A-45ED-8B38-65E2B903F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7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4" r:id="rId4"/>
    <p:sldLayoutId id="2147483673" r:id="rId5"/>
    <p:sldLayoutId id="2147483663" r:id="rId6"/>
    <p:sldLayoutId id="2147483676" r:id="rId7"/>
    <p:sldLayoutId id="2147483677" r:id="rId8"/>
    <p:sldLayoutId id="2147483678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0510-ED0A-45ED-8B38-65E2B903F9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5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023885"/>
            <a:ext cx="6858000" cy="5351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Health Plan of San Joaquin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The Affordable Care Act</a:t>
            </a:r>
          </a:p>
          <a:p>
            <a:endParaRPr lang="en-US" sz="800" dirty="0" smtClean="0"/>
          </a:p>
          <a:p>
            <a:r>
              <a:rPr lang="en-US" sz="1800" b="1" dirty="0" smtClean="0"/>
              <a:t>July 18, 2017</a:t>
            </a:r>
          </a:p>
          <a:p>
            <a:r>
              <a:rPr lang="en-US" sz="1800" b="1" dirty="0" smtClean="0"/>
              <a:t>Michael Nguyen &amp; Johnathan Yeh</a:t>
            </a:r>
            <a:endParaRPr lang="en-US" sz="1800" b="1" dirty="0"/>
          </a:p>
          <a:p>
            <a:endParaRPr lang="en-US" sz="3000" b="1" dirty="0" smtClean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7009370" y="5763320"/>
            <a:ext cx="1983260" cy="6951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73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Expansion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24499736"/>
              </p:ext>
            </p:extLst>
          </p:nvPr>
        </p:nvGraphicFramePr>
        <p:xfrm>
          <a:off x="65315" y="1043493"/>
          <a:ext cx="8450036" cy="560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0265" y="4094218"/>
            <a:ext cx="138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$33,948/year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Gross Income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Family of 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81604" y="4243353"/>
            <a:ext cx="299770" cy="0"/>
          </a:xfrm>
          <a:prstGeom prst="straightConnector1">
            <a:avLst/>
          </a:prstGeom>
          <a:ln w="38100">
            <a:solidFill>
              <a:srgbClr val="BD3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7498740" y="4094217"/>
            <a:ext cx="129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$16,643/year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Gross Income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Single Adult</a:t>
            </a:r>
          </a:p>
        </p:txBody>
      </p:sp>
    </p:spTree>
    <p:extLst>
      <p:ext uri="{BB962C8B-B14F-4D97-AF65-F5344CB8AC3E}">
        <p14:creationId xmlns:p14="http://schemas.microsoft.com/office/powerpoint/2010/main" val="233902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Today in CA and San Joaquin County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7351" y="1043493"/>
            <a:ext cx="8429297" cy="55658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 smtClean="0">
                <a:solidFill>
                  <a:srgbClr val="FF6600"/>
                </a:solidFill>
              </a:rPr>
              <a:t>Covered California</a:t>
            </a:r>
            <a:r>
              <a:rPr lang="en-US" altLang="en-US" sz="1800" b="1" dirty="0" smtClean="0"/>
              <a:t> – </a:t>
            </a:r>
          </a:p>
          <a:p>
            <a:pPr lvl="1"/>
            <a:r>
              <a:rPr lang="en-US" altLang="en-US" sz="1800" dirty="0" smtClean="0"/>
              <a:t>More than </a:t>
            </a:r>
            <a:r>
              <a:rPr lang="en-US" altLang="en-US" sz="1800" b="1" dirty="0" smtClean="0">
                <a:solidFill>
                  <a:srgbClr val="FF6600"/>
                </a:solidFill>
              </a:rPr>
              <a:t>1.4 million </a:t>
            </a:r>
            <a:r>
              <a:rPr lang="en-US" altLang="en-US" sz="1800" dirty="0" smtClean="0"/>
              <a:t>people bought insurance through Covered CA (in 2016)</a:t>
            </a:r>
          </a:p>
          <a:p>
            <a:pPr lvl="1"/>
            <a:r>
              <a:rPr lang="en-US" altLang="en-US" sz="1800" b="1" dirty="0" smtClean="0">
                <a:solidFill>
                  <a:srgbClr val="FF6600"/>
                </a:solidFill>
              </a:rPr>
              <a:t>90% </a:t>
            </a:r>
            <a:r>
              <a:rPr lang="en-US" altLang="en-US" sz="1800" dirty="0" smtClean="0"/>
              <a:t>of all Covered CA enrollees receive tax credits to lower premiums</a:t>
            </a:r>
          </a:p>
          <a:p>
            <a:pPr lvl="2"/>
            <a:r>
              <a:rPr lang="en-US" altLang="en-US" sz="1800" dirty="0" smtClean="0"/>
              <a:t>The average subsidy pays for 77% of the monthly premiums</a:t>
            </a:r>
          </a:p>
          <a:p>
            <a:pPr lvl="2"/>
            <a:r>
              <a:rPr lang="en-US" altLang="en-US" sz="1800" dirty="0" smtClean="0"/>
              <a:t>Subsidy levels rise as premiums rise</a:t>
            </a:r>
          </a:p>
          <a:p>
            <a:pPr lvl="2"/>
            <a:r>
              <a:rPr lang="en-US" altLang="en-US" sz="1800" dirty="0" smtClean="0"/>
              <a:t>Tax credit/subsidies amount to nearly </a:t>
            </a:r>
            <a:r>
              <a:rPr lang="en-US" altLang="en-US" sz="1800" b="1" dirty="0" smtClean="0">
                <a:solidFill>
                  <a:srgbClr val="FF6600"/>
                </a:solidFill>
              </a:rPr>
              <a:t>$5 billion </a:t>
            </a:r>
            <a:r>
              <a:rPr lang="en-US" altLang="en-US" sz="1800" dirty="0" smtClean="0"/>
              <a:t>in federal funding</a:t>
            </a:r>
          </a:p>
          <a:p>
            <a:pPr lvl="1"/>
            <a:r>
              <a:rPr lang="en-US" altLang="en-US" sz="1800" b="1" dirty="0" smtClean="0">
                <a:solidFill>
                  <a:srgbClr val="FF6600"/>
                </a:solidFill>
              </a:rPr>
              <a:t>11 health insurers </a:t>
            </a:r>
            <a:r>
              <a:rPr lang="en-US" altLang="en-US" sz="1800" dirty="0" smtClean="0"/>
              <a:t>offer coverage options </a:t>
            </a:r>
          </a:p>
          <a:p>
            <a:pPr lvl="1"/>
            <a:r>
              <a:rPr lang="en-US" altLang="en-US" sz="1800" b="1" dirty="0" smtClean="0">
                <a:solidFill>
                  <a:srgbClr val="FF6600"/>
                </a:solidFill>
              </a:rPr>
              <a:t>22,150 individuals </a:t>
            </a:r>
            <a:r>
              <a:rPr lang="en-US" altLang="en-US" sz="1800" dirty="0" smtClean="0"/>
              <a:t>in San Joaquin County currently get subsidies in Covered CA</a:t>
            </a:r>
          </a:p>
          <a:p>
            <a:r>
              <a:rPr lang="en-US" altLang="en-US" sz="1800" b="1" dirty="0">
                <a:solidFill>
                  <a:srgbClr val="FF6600"/>
                </a:solidFill>
              </a:rPr>
              <a:t>Medi-Cal</a:t>
            </a:r>
            <a:r>
              <a:rPr lang="en-US" altLang="en-US" sz="1800" b="1" dirty="0"/>
              <a:t> </a:t>
            </a:r>
            <a:r>
              <a:rPr lang="en-US" altLang="en-US" sz="1800" b="1" dirty="0" smtClean="0"/>
              <a:t>–</a:t>
            </a:r>
          </a:p>
          <a:p>
            <a:pPr lvl="1"/>
            <a:r>
              <a:rPr lang="en-US" altLang="en-US" sz="1800" dirty="0" smtClean="0"/>
              <a:t>Serves</a:t>
            </a:r>
            <a:r>
              <a:rPr lang="en-US" altLang="en-US" sz="1800" b="1" dirty="0" smtClean="0">
                <a:solidFill>
                  <a:srgbClr val="FF6600"/>
                </a:solidFill>
              </a:rPr>
              <a:t> </a:t>
            </a:r>
            <a:r>
              <a:rPr lang="en-US" altLang="en-US" sz="1800" dirty="0"/>
              <a:t>more than </a:t>
            </a:r>
            <a:r>
              <a:rPr lang="en-US" altLang="en-US" sz="1800" b="1" dirty="0">
                <a:solidFill>
                  <a:srgbClr val="FF6600"/>
                </a:solidFill>
              </a:rPr>
              <a:t>14 million </a:t>
            </a:r>
            <a:r>
              <a:rPr lang="en-US" altLang="en-US" sz="1800" dirty="0"/>
              <a:t>low-income Californians, including children, working parents, seniors, and others (nearly</a:t>
            </a:r>
            <a:r>
              <a:rPr lang="en-US" altLang="en-US" sz="1800" b="1" dirty="0">
                <a:solidFill>
                  <a:srgbClr val="FF6600"/>
                </a:solidFill>
              </a:rPr>
              <a:t> 1/3 </a:t>
            </a:r>
            <a:r>
              <a:rPr lang="en-US" altLang="en-US" sz="1800" dirty="0"/>
              <a:t>of California’s population).</a:t>
            </a:r>
          </a:p>
          <a:p>
            <a:pPr lvl="1"/>
            <a:r>
              <a:rPr lang="en-US" altLang="en-US" sz="1800" b="1" u="sng" dirty="0">
                <a:solidFill>
                  <a:srgbClr val="FF6600"/>
                </a:solidFill>
              </a:rPr>
              <a:t>41% of San Joaquin County </a:t>
            </a:r>
            <a:r>
              <a:rPr lang="en-US" altLang="en-US" sz="1800" b="1" u="sng" dirty="0"/>
              <a:t>is on Medi-Cal</a:t>
            </a:r>
            <a:endParaRPr lang="en-US" altLang="en-US" sz="1800" b="1" u="sng" dirty="0">
              <a:solidFill>
                <a:srgbClr val="FF6600"/>
              </a:solidFill>
            </a:endParaRPr>
          </a:p>
          <a:p>
            <a:pPr lvl="1"/>
            <a:r>
              <a:rPr lang="en-US" altLang="en-US" sz="1800" b="1" dirty="0">
                <a:solidFill>
                  <a:srgbClr val="FF6600"/>
                </a:solidFill>
              </a:rPr>
              <a:t>73,773 individuals in </a:t>
            </a:r>
            <a:r>
              <a:rPr lang="en-US" altLang="en-US" sz="1800" dirty="0"/>
              <a:t>San Joaquin County enrolled in Medi-Cal through the expansion (incomes up to 138% FPL for families and childless adults – pre-ACA only families up to 100% FPL)</a:t>
            </a:r>
          </a:p>
          <a:p>
            <a:pPr lvl="1"/>
            <a:r>
              <a:rPr lang="en-US" altLang="en-US" sz="1800" dirty="0"/>
              <a:t>Nearly </a:t>
            </a:r>
            <a:r>
              <a:rPr lang="en-US" altLang="en-US" sz="1800" b="1" dirty="0">
                <a:solidFill>
                  <a:srgbClr val="FF6600"/>
                </a:solidFill>
              </a:rPr>
              <a:t>50% </a:t>
            </a:r>
            <a:r>
              <a:rPr lang="en-US" altLang="en-US" sz="1800" dirty="0"/>
              <a:t>of all births in CA are financed by Medi-Cal</a:t>
            </a:r>
          </a:p>
          <a:p>
            <a:pPr lvl="1"/>
            <a:r>
              <a:rPr lang="en-US" altLang="en-US" sz="1800" b="1" dirty="0">
                <a:solidFill>
                  <a:srgbClr val="FF6600"/>
                </a:solidFill>
              </a:rPr>
              <a:t>6 out of 10 children </a:t>
            </a:r>
            <a:r>
              <a:rPr lang="en-US" altLang="en-US" sz="1800" dirty="0"/>
              <a:t>are on Medi-Cal</a:t>
            </a:r>
          </a:p>
          <a:p>
            <a:pPr lvl="1"/>
            <a:r>
              <a:rPr lang="en-US" altLang="en-US" sz="1800" dirty="0"/>
              <a:t>Total Budget = </a:t>
            </a:r>
            <a:r>
              <a:rPr lang="en-US" altLang="en-US" sz="1800" b="1" dirty="0">
                <a:solidFill>
                  <a:srgbClr val="FF6600"/>
                </a:solidFill>
              </a:rPr>
              <a:t>$90.3 billion (in 2016</a:t>
            </a:r>
            <a:r>
              <a:rPr lang="en-US" altLang="en-US" sz="1800" b="1" dirty="0" smtClean="0">
                <a:solidFill>
                  <a:srgbClr val="FF6600"/>
                </a:solidFill>
              </a:rPr>
              <a:t>)</a:t>
            </a:r>
            <a:endParaRPr lang="en-US" altLang="en-US" sz="1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Growth in Medi-Cal Coverage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62339"/>
              </p:ext>
            </p:extLst>
          </p:nvPr>
        </p:nvGraphicFramePr>
        <p:xfrm>
          <a:off x="383720" y="3658192"/>
          <a:ext cx="5306788" cy="309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09238"/>
              </p:ext>
            </p:extLst>
          </p:nvPr>
        </p:nvGraphicFramePr>
        <p:xfrm>
          <a:off x="6253474" y="1788956"/>
          <a:ext cx="2425161" cy="38362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25161"/>
              </a:tblGrid>
              <a:tr h="1134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HPSJ</a:t>
                      </a:r>
                      <a:r>
                        <a:rPr lang="en-US" sz="1600" baseline="0" dirty="0" smtClean="0"/>
                        <a:t>’s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Medi-Cal Expansion Membership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(Jan 2017)</a:t>
                      </a:r>
                    </a:p>
                  </a:txBody>
                  <a:tcPr anchor="ctr"/>
                </a:tc>
              </a:tr>
              <a:tr h="900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San Joaquin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52,813</a:t>
                      </a:r>
                      <a:endParaRPr lang="en-US" sz="1400" dirty="0"/>
                    </a:p>
                  </a:txBody>
                  <a:tcPr anchor="ctr"/>
                </a:tc>
              </a:tr>
              <a:tr h="900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Stanislaus</a:t>
                      </a:r>
                      <a:endParaRPr lang="en-US" sz="1400" baseline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aseline="0" dirty="0" smtClean="0"/>
                        <a:t>35,643</a:t>
                      </a:r>
                      <a:endParaRPr lang="en-US" sz="1400" dirty="0"/>
                    </a:p>
                  </a:txBody>
                  <a:tcPr anchor="ctr"/>
                </a:tc>
              </a:tr>
              <a:tr h="900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Total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/>
                        <a:t>88,456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3" y="1188590"/>
            <a:ext cx="5174867" cy="2231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3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Care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674" y="1400214"/>
            <a:ext cx="86306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Prior to ACA</a:t>
            </a:r>
          </a:p>
          <a:p>
            <a:pPr marL="342900" indent="-342900">
              <a:buFontTx/>
              <a:buChar char="-"/>
            </a:pP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Indigent Care through Counties (income under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200% of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FPL)</a:t>
            </a:r>
          </a:p>
          <a:p>
            <a:pPr marL="342900" indent="-342900">
              <a:buFontTx/>
              <a:buChar char="-"/>
            </a:pP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Disconnected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from preventive services or the health care system</a:t>
            </a:r>
            <a:endParaRPr lang="en-US" sz="2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Individuals would go without care leading to preventable hospitalizations and/or chronic conditions </a:t>
            </a:r>
            <a:endParaRPr lang="en-US" sz="2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Episodic Care in Hospital Emergency Departments,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crisis mental health services, or in jail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2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190" y="127473"/>
            <a:ext cx="7886700" cy="879019"/>
          </a:xfrm>
        </p:spPr>
        <p:txBody>
          <a:bodyPr/>
          <a:lstStyle/>
          <a:p>
            <a:r>
              <a:rPr lang="en-US" sz="4400" dirty="0"/>
              <a:t>Emergency Room Trends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78" y="1459646"/>
            <a:ext cx="4919764" cy="1744800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409321" y="3533044"/>
            <a:ext cx="8621389" cy="2657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Increase in ER utilization in 2014 due to ACA </a:t>
            </a:r>
            <a:r>
              <a:rPr lang="en-US" dirty="0" err="1" smtClean="0"/>
              <a:t>mbrs</a:t>
            </a:r>
            <a:endParaRPr lang="en-US" dirty="0" smtClean="0"/>
          </a:p>
          <a:p>
            <a:r>
              <a:rPr lang="en-US" dirty="0" smtClean="0"/>
              <a:t>Prospective Intervention – New Mbr Outreach &amp; Materials (PCP, available services)</a:t>
            </a:r>
          </a:p>
          <a:p>
            <a:r>
              <a:rPr lang="en-US" dirty="0" smtClean="0"/>
              <a:t>Retrospective Intervention – Call </a:t>
            </a:r>
            <a:r>
              <a:rPr lang="en-US" dirty="0" err="1" smtClean="0"/>
              <a:t>mbrs</a:t>
            </a:r>
            <a:r>
              <a:rPr lang="en-US" dirty="0" smtClean="0"/>
              <a:t> with ≥ER visits (PCP, </a:t>
            </a:r>
            <a:r>
              <a:rPr lang="en-US" dirty="0" err="1" smtClean="0"/>
              <a:t>HealthReach</a:t>
            </a:r>
            <a:r>
              <a:rPr lang="en-US" dirty="0" smtClean="0"/>
              <a:t>, UC)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97" y="135566"/>
            <a:ext cx="7886700" cy="879019"/>
          </a:xfrm>
        </p:spPr>
        <p:txBody>
          <a:bodyPr/>
          <a:lstStyle/>
          <a:p>
            <a:r>
              <a:rPr lang="en-US" sz="4400" dirty="0" smtClean="0"/>
              <a:t>Healthcare </a:t>
            </a:r>
            <a:r>
              <a:rPr lang="en-US" sz="4400" dirty="0"/>
              <a:t>Access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0309" y="1254169"/>
            <a:ext cx="3806629" cy="4814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 1/3 on MCL</a:t>
            </a:r>
          </a:p>
          <a:p>
            <a:r>
              <a:rPr lang="en-US" dirty="0" smtClean="0"/>
              <a:t>In SJ Valley 44% on MCL</a:t>
            </a:r>
          </a:p>
          <a:p>
            <a:r>
              <a:rPr lang="en-US" dirty="0" smtClean="0"/>
              <a:t>MCL access is ever more important for HC services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40504" y="1254169"/>
            <a:ext cx="4201790" cy="4394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¾ of MCL </a:t>
            </a:r>
            <a:r>
              <a:rPr lang="en-US" dirty="0" err="1" smtClean="0"/>
              <a:t>mbrs</a:t>
            </a:r>
            <a:r>
              <a:rPr lang="en-US" dirty="0" smtClean="0"/>
              <a:t> had a usual source of care (PCP/clinic)</a:t>
            </a:r>
          </a:p>
          <a:p>
            <a:r>
              <a:rPr lang="en-US" dirty="0" smtClean="0"/>
              <a:t>MCL </a:t>
            </a:r>
            <a:r>
              <a:rPr lang="en-US" dirty="0" err="1" smtClean="0"/>
              <a:t>mbrs</a:t>
            </a:r>
            <a:r>
              <a:rPr lang="en-US" dirty="0" smtClean="0"/>
              <a:t> are 33% more likely to receive routine check-ups when compared to uninsured</a:t>
            </a:r>
          </a:p>
          <a:p>
            <a:r>
              <a:rPr lang="en-US" dirty="0" smtClean="0"/>
              <a:t>Minus MCL expansion burden shifts back to individuals and local agencies.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2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6532"/>
            <a:ext cx="7886700" cy="1698075"/>
          </a:xfrm>
        </p:spPr>
        <p:txBody>
          <a:bodyPr/>
          <a:lstStyle/>
          <a:p>
            <a:r>
              <a:rPr lang="en-US" dirty="0"/>
              <a:t>Federal Efforts to Repeal and Replace the ACA</a:t>
            </a:r>
          </a:p>
        </p:txBody>
      </p:sp>
    </p:spTree>
    <p:extLst>
      <p:ext uri="{BB962C8B-B14F-4D97-AF65-F5344CB8AC3E}">
        <p14:creationId xmlns:p14="http://schemas.microsoft.com/office/powerpoint/2010/main" val="362803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Bills in the House and Senate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35483"/>
              </p:ext>
            </p:extLst>
          </p:nvPr>
        </p:nvGraphicFramePr>
        <p:xfrm>
          <a:off x="192505" y="1104355"/>
          <a:ext cx="88391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927"/>
                <a:gridCol w="3356104"/>
                <a:gridCol w="3606168"/>
              </a:tblGrid>
              <a:tr h="2900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 law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House bill - AHCA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Senate bill - BCRA</a:t>
                      </a:r>
                      <a:endParaRPr lang="en-US" sz="1800" dirty="0"/>
                    </a:p>
                  </a:txBody>
                  <a:tcPr/>
                </a:tc>
              </a:tr>
              <a:tr h="1060885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+mj-lt"/>
                        </a:rPr>
                        <a:t>MEDICAID FUNDING</a:t>
                      </a:r>
                      <a:r>
                        <a:rPr lang="en-US" sz="1800" b="1" dirty="0" smtClean="0">
                          <a:latin typeface="+mj-lt"/>
                        </a:rPr>
                        <a:t>: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Open-ended, federal-state match</a:t>
                      </a:r>
                      <a:endParaRPr lang="en-US" sz="1800" b="1" baseline="0" dirty="0" smtClean="0">
                        <a:latin typeface="+mj-lt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CA FMAP is 50%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• Per capita cap (PCC) for most beneficiaries (FY 2020)</a:t>
                      </a:r>
                    </a:p>
                    <a:p>
                      <a:r>
                        <a:rPr lang="en-US" sz="1800" b="1" dirty="0" smtClean="0">
                          <a:latin typeface="+mj-lt"/>
                        </a:rPr>
                        <a:t>• Block grant funding option</a:t>
                      </a:r>
                    </a:p>
                    <a:p>
                      <a:r>
                        <a:rPr lang="en-US" sz="1800" b="1" dirty="0" smtClean="0">
                          <a:latin typeface="+mj-lt"/>
                        </a:rPr>
                        <a:t>• States could institute work requirements for adults (FY 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PCC for beneficiaries in same groups (FY 2020)</a:t>
                      </a: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Block grant option</a:t>
                      </a: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Optional work requirements</a:t>
                      </a:r>
                    </a:p>
                  </a:txBody>
                  <a:tcPr/>
                </a:tc>
              </a:tr>
              <a:tr h="1426287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latin typeface="+mj-lt"/>
                        </a:rPr>
                        <a:t>MEDICAID EXPANSION</a:t>
                      </a:r>
                      <a:r>
                        <a:rPr lang="en-US" sz="1800" b="1" dirty="0" smtClean="0">
                          <a:latin typeface="+mj-lt"/>
                        </a:rPr>
                        <a:t>: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ACA provided enhanced FMAP for expansion adults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Started at 100%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95%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today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Phases down to 90% by 2020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Enhanced FMAP continued until 2020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FMAP </a:t>
                      </a:r>
                      <a:r>
                        <a:rPr lang="en-US" sz="1800" b="1" dirty="0" smtClean="0">
                          <a:latin typeface="+mj-lt"/>
                        </a:rPr>
                        <a:t>drops to traditional FMAP in 2020</a:t>
                      </a:r>
                    </a:p>
                    <a:p>
                      <a:r>
                        <a:rPr lang="en-US" sz="1800" b="1" dirty="0" smtClean="0">
                          <a:latin typeface="+mj-lt"/>
                        </a:rPr>
                        <a:t>   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50% in CA</a:t>
                      </a:r>
                      <a:endParaRPr lang="en-US" sz="1800" b="1" dirty="0" smtClean="0">
                        <a:latin typeface="+mj-lt"/>
                      </a:endParaRP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Enhanced FMAP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for grandfathered enrollees</a:t>
                      </a:r>
                    </a:p>
                    <a:p>
                      <a:pPr lv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Requires 6-month redetermination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Enhanced FMAP continues until 2021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Phases down e</a:t>
                      </a:r>
                      <a:r>
                        <a:rPr lang="en-US" sz="1800" b="1" dirty="0" smtClean="0">
                          <a:latin typeface="+mj-lt"/>
                        </a:rPr>
                        <a:t>nhanced FMAP to:</a:t>
                      </a:r>
                    </a:p>
                    <a:p>
                      <a:r>
                        <a:rPr lang="en-US" sz="1800" b="1" dirty="0" smtClean="0">
                          <a:latin typeface="+mj-lt"/>
                        </a:rPr>
                        <a:t>  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85% in 2021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• </a:t>
                      </a:r>
                      <a:r>
                        <a:rPr lang="en-US" sz="1800" b="1" dirty="0" smtClean="0">
                          <a:latin typeface="+mj-lt"/>
                        </a:rPr>
                        <a:t>80% in 2022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• </a:t>
                      </a:r>
                      <a:r>
                        <a:rPr lang="en-US" sz="1800" b="1" dirty="0" smtClean="0">
                          <a:latin typeface="+mj-lt"/>
                        </a:rPr>
                        <a:t>75% in 2023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• </a:t>
                      </a:r>
                      <a:r>
                        <a:rPr lang="en-US" sz="1800" b="1" dirty="0" smtClean="0">
                          <a:latin typeface="+mj-lt"/>
                        </a:rPr>
                        <a:t>traditional FMAP in 2024</a:t>
                      </a:r>
                      <a:r>
                        <a:rPr lang="en-US" sz="1800" b="1" baseline="0" dirty="0" smtClean="0">
                          <a:latin typeface="+mj-lt"/>
                        </a:rPr>
                        <a:t> (50% in CA)</a:t>
                      </a:r>
                      <a:endParaRPr lang="en-US" sz="1800" b="1" dirty="0" smtClean="0">
                        <a:latin typeface="+mj-lt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1800" b="1" dirty="0" smtClean="0">
                          <a:latin typeface="+mj-lt"/>
                        </a:rPr>
                        <a:t>No provisions on grandfathered enrollees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• Requires 6-month redetermination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04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Repeal by the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677" y="1238904"/>
            <a:ext cx="8691936" cy="5170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American Health Care Act (AHCA) passed by the house on May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Congressional Budget Office (CBO):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23 Million would lose coverage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14 Million would lose Medicaid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$834 Billion reduction to Medicaid (Medi-Cal)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$664 Billion reduction in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Better Care Reconciliation Act (BCRA) discussion draft released by the Senate on June 22 and updated on June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CBO: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22 Million would lose coverage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15 Million would lose Medicaid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$772 Billion reduction to Medicaid (Medi-Cal)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$541 Billion </a:t>
            </a:r>
            <a:r>
              <a:rPr lang="en-US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reduction in </a:t>
            </a: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413126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Repeal without Replace in CA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54387" y="1395662"/>
            <a:ext cx="8436687" cy="52136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5 million people in California would lose health insurance</a:t>
            </a:r>
            <a:r>
              <a:rPr lang="en-US" sz="2300" dirty="0" smtClean="0">
                <a:cs typeface="Calibri" panose="020F0502020204030204" pitchFamily="34" charset="0"/>
              </a:rPr>
              <a:t>.  This would cause families to go without needed health care and expose them to ﬁnancial risk. </a:t>
            </a:r>
          </a:p>
          <a:p>
            <a:pPr lvl="1"/>
            <a:r>
              <a:rPr lang="en-US" sz="23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95,923 people </a:t>
            </a:r>
            <a:r>
              <a:rPr lang="en-US" sz="2300" dirty="0" smtClean="0">
                <a:solidFill>
                  <a:schemeClr val="tx2"/>
                </a:solidFill>
                <a:cs typeface="Calibri" panose="020F0502020204030204" pitchFamily="34" charset="0"/>
              </a:rPr>
              <a:t>in San Joaquin County would lose health coverage (Covered CA and Medi-Cal)</a:t>
            </a:r>
          </a:p>
          <a:p>
            <a:r>
              <a:rPr lang="en-US" sz="23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California would lose $20 billion in federal funding</a:t>
            </a:r>
            <a:r>
              <a:rPr lang="en-US" sz="2300" dirty="0" smtClean="0">
                <a:cs typeface="Calibri" panose="020F0502020204030204" pitchFamily="34" charset="0"/>
              </a:rPr>
              <a:t> for Medi-Cal and Covered California</a:t>
            </a:r>
          </a:p>
          <a:p>
            <a:r>
              <a:rPr lang="en-US" sz="2300" b="1" dirty="0" smtClean="0">
                <a:solidFill>
                  <a:srgbClr val="FF6600"/>
                </a:solidFill>
                <a:cs typeface="Calibri" panose="020F0502020204030204" pitchFamily="34" charset="0"/>
              </a:rPr>
              <a:t>Elimination of the Medi-Cal expansion, </a:t>
            </a:r>
            <a:r>
              <a:rPr lang="en-US" sz="2300" dirty="0" smtClean="0">
                <a:cs typeface="Calibri" panose="020F0502020204030204" pitchFamily="34" charset="0"/>
              </a:rPr>
              <a:t>and 3.8 million people losing that coverage. </a:t>
            </a:r>
          </a:p>
          <a:p>
            <a:r>
              <a:rPr lang="en-US" sz="2300" b="1" dirty="0" smtClean="0">
                <a:solidFill>
                  <a:srgbClr val="FF6600"/>
                </a:solidFill>
              </a:rPr>
              <a:t>California would lose 209,000 jobs </a:t>
            </a:r>
            <a:r>
              <a:rPr lang="en-US" sz="2300" dirty="0" smtClean="0"/>
              <a:t>with an ACA repeal</a:t>
            </a:r>
          </a:p>
          <a:p>
            <a:pPr lvl="1"/>
            <a:r>
              <a:rPr lang="en-US" sz="2300" b="1" dirty="0" smtClean="0">
                <a:solidFill>
                  <a:schemeClr val="tx2"/>
                </a:solidFill>
              </a:rPr>
              <a:t>4,000 jobs </a:t>
            </a:r>
            <a:r>
              <a:rPr lang="en-US" sz="2300" dirty="0" smtClean="0">
                <a:solidFill>
                  <a:schemeClr val="tx2"/>
                </a:solidFill>
              </a:rPr>
              <a:t>lost and $324 million lost in GDP for San Joaquin County</a:t>
            </a:r>
          </a:p>
          <a:p>
            <a:pPr lvl="1"/>
            <a:endParaRPr lang="en-US" sz="2600" b="1" dirty="0" smtClean="0">
              <a:solidFill>
                <a:srgbClr val="FF6600"/>
              </a:solidFill>
            </a:endParaRPr>
          </a:p>
          <a:p>
            <a:endParaRPr lang="en-US" sz="2400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943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1787979"/>
          </a:xfrm>
        </p:spPr>
        <p:txBody>
          <a:bodyPr/>
          <a:lstStyle/>
          <a:p>
            <a:r>
              <a:rPr lang="en-US" sz="4000" dirty="0"/>
              <a:t>Health Plan of San Joaquin</a:t>
            </a:r>
            <a:br>
              <a:rPr lang="en-US" sz="4000" dirty="0"/>
            </a:br>
            <a:r>
              <a:rPr lang="en-US" sz="4000" dirty="0"/>
              <a:t>and</a:t>
            </a:r>
            <a:br>
              <a:rPr lang="en-US" sz="4000" dirty="0"/>
            </a:br>
            <a:r>
              <a:rPr lang="en-US" sz="4000" dirty="0"/>
              <a:t>The Affordable Care </a:t>
            </a:r>
            <a:r>
              <a:rPr lang="en-US" sz="4000" dirty="0" smtClean="0"/>
              <a:t>Act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10431"/>
              </p:ext>
            </p:extLst>
          </p:nvPr>
        </p:nvGraphicFramePr>
        <p:xfrm>
          <a:off x="1670957" y="2704192"/>
          <a:ext cx="5802086" cy="270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086"/>
              </a:tblGrid>
              <a:tr h="535792">
                <a:tc>
                  <a:txBody>
                    <a:bodyPr/>
                    <a:lstStyle/>
                    <a:p>
                      <a:r>
                        <a:rPr lang="en-US" dirty="0" smtClean="0"/>
                        <a:t>Agenda</a:t>
                      </a:r>
                      <a:endParaRPr lang="en-US" dirty="0"/>
                    </a:p>
                  </a:txBody>
                  <a:tcPr/>
                </a:tc>
              </a:tr>
              <a:tr h="543234">
                <a:tc>
                  <a:txBody>
                    <a:bodyPr/>
                    <a:lstStyle/>
                    <a:p>
                      <a:r>
                        <a:rPr lang="en-US" dirty="0" smtClean="0"/>
                        <a:t>1. Brief Overview of HPSJ</a:t>
                      </a:r>
                      <a:endParaRPr lang="en-US" dirty="0"/>
                    </a:p>
                  </a:txBody>
                  <a:tcPr/>
                </a:tc>
              </a:tr>
              <a:tr h="54323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Medicaid Expansion in CA under the ACA</a:t>
                      </a:r>
                    </a:p>
                  </a:txBody>
                  <a:tcPr/>
                </a:tc>
              </a:tr>
              <a:tr h="54323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r>
                        <a:rPr lang="en-US" baseline="0" dirty="0" smtClean="0"/>
                        <a:t> Federal Efforts to Repeal and Replace the ACA</a:t>
                      </a:r>
                      <a:endParaRPr lang="en-US" dirty="0"/>
                    </a:p>
                  </a:txBody>
                  <a:tcPr/>
                </a:tc>
              </a:tr>
              <a:tr h="543234">
                <a:tc>
                  <a:txBody>
                    <a:bodyPr/>
                    <a:lstStyle/>
                    <a:p>
                      <a:r>
                        <a:rPr lang="en-US" dirty="0" smtClean="0"/>
                        <a:t>4. Questions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75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to California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06664"/>
              </p:ext>
            </p:extLst>
          </p:nvPr>
        </p:nvGraphicFramePr>
        <p:xfrm>
          <a:off x="628650" y="3218034"/>
          <a:ext cx="7844590" cy="273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239"/>
                <a:gridCol w="6603351"/>
              </a:tblGrid>
              <a:tr h="444840"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Cost to California (DHCS Fiscal Analysis)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1161536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latin typeface="Century Gothic" panose="020B0502020202020204" pitchFamily="34" charset="0"/>
                        </a:rPr>
                        <a:t>AHCA</a:t>
                      </a:r>
                      <a:endParaRPr lang="en-US" sz="2400" b="1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2020 - Nearly $6 billion ($4.3 billion GF)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2027 - $24.3 billion ($18.6 billion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GF)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/>
                </a:tc>
              </a:tr>
              <a:tr h="1062682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latin typeface="Century Gothic" panose="020B0502020202020204" pitchFamily="34" charset="0"/>
                        </a:rPr>
                        <a:t>BCRA</a:t>
                      </a:r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2020 - Nearly $3 billion ($3.0 billion GF)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2027 - $30.3 billion ($24.3 billion GF).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1676855"/>
            <a:ext cx="761855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Top Two Cost Concerns in Repeal/Replace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Per Capita Caps (Medicaid Reform)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Medicaid Expansion Phase-Down</a:t>
            </a:r>
          </a:p>
        </p:txBody>
      </p:sp>
    </p:spTree>
    <p:extLst>
      <p:ext uri="{BB962C8B-B14F-4D97-AF65-F5344CB8AC3E}">
        <p14:creationId xmlns:p14="http://schemas.microsoft.com/office/powerpoint/2010/main" val="205594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802"/>
          <a:stretch/>
        </p:blipFill>
        <p:spPr>
          <a:xfrm>
            <a:off x="0" y="1402722"/>
            <a:ext cx="5437950" cy="3789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51" y="1931530"/>
            <a:ext cx="3878750" cy="237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24" y="5298622"/>
            <a:ext cx="5426952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HPSJ OVERVIEW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6399" y="1292213"/>
            <a:ext cx="3701439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Established in 1995 by State statute and County ordinance</a:t>
            </a: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Coverage in San Joaquin and Stanislaus Counties</a:t>
            </a: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Serving </a:t>
            </a:r>
            <a:r>
              <a:rPr lang="en-US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over 345,000 members: Medi-Cal and TPA</a:t>
            </a:r>
            <a:endParaRPr lang="en-US" kern="0"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  <a:rtl val="0"/>
            </a:endParaRP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419100" lvl="1" indent="38100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defRPr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/>
            </a:pPr>
            <a:endParaRPr lang="en-US" kern="0" dirty="0" smtClean="0">
              <a:solidFill>
                <a:srgbClr val="878787"/>
              </a:solidFill>
              <a:latin typeface="Century Gothic" panose="020B0502020202020204" pitchFamily="34" charset="0"/>
              <a:sym typeface="Calibri" charset="0"/>
            </a:endParaRPr>
          </a:p>
        </p:txBody>
      </p:sp>
      <p:pic>
        <p:nvPicPr>
          <p:cNvPr id="6" name="Picture 5" descr="HPSJ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88533"/>
            <a:ext cx="3810000" cy="233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05400" y="3963006"/>
            <a:ext cx="3810000" cy="2252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Employer of choice with </a:t>
            </a:r>
            <a:r>
              <a:rPr lang="en-US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nearly 300 employees</a:t>
            </a:r>
            <a:endParaRPr lang="en-US" kern="0"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  <a:rtl val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40,000</a:t>
            </a: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+ square foot </a:t>
            </a:r>
            <a:r>
              <a:rPr lang="en-US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Headquarters in French Camp</a:t>
            </a:r>
            <a:endParaRPr lang="en-US" kern="0" dirty="0">
              <a:solidFill>
                <a:srgbClr val="00000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  <a:rtl val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kern="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Expanded office </a:t>
            </a:r>
            <a:r>
              <a:rPr lang="en-US" kern="0" dirty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  <a:rtl val="0"/>
              </a:rPr>
              <a:t>in Stanislaus County-- Downtown Modesto</a:t>
            </a: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419100" lvl="1" indent="38100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defRPr/>
            </a:pPr>
            <a:endParaRPr lang="en-US" kern="0" dirty="0" smtClean="0">
              <a:solidFill>
                <a:srgbClr val="000000"/>
              </a:solidFill>
              <a:latin typeface="Century Gothic" panose="020B0502020202020204" pitchFamily="34" charset="0"/>
              <a:sym typeface="Calibri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/>
            </a:pPr>
            <a:endParaRPr lang="en-US" kern="0" dirty="0" smtClean="0">
              <a:solidFill>
                <a:srgbClr val="878787"/>
              </a:solidFill>
              <a:latin typeface="Century Gothic" panose="020B0502020202020204" pitchFamily="34" charset="0"/>
              <a:sym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7" y="3522132"/>
            <a:ext cx="4105001" cy="27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DRIVEN AND COMMUNITY FOCUSED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r="62453" b="65095"/>
          <a:stretch/>
        </p:blipFill>
        <p:spPr>
          <a:xfrm>
            <a:off x="-361466" y="1043493"/>
            <a:ext cx="6148943" cy="2177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4" r="62453" b="26130"/>
          <a:stretch/>
        </p:blipFill>
        <p:spPr>
          <a:xfrm>
            <a:off x="2540478" y="2865871"/>
            <a:ext cx="5602857" cy="41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BASED, LOCALLY GOVERNED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4136" y="967383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SAN JOAQUIN COUNTY HEALTH COMMISSION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3801534" y="933450"/>
            <a:ext cx="5410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/>
              <a:t/>
            </a:r>
            <a:br>
              <a:rPr lang="en-US" sz="5000" b="1" dirty="0" smtClean="0"/>
            </a:br>
            <a:endParaRPr lang="en-US" sz="25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66950" y="1437810"/>
            <a:ext cx="472462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5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en-US" sz="25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11 </a:t>
            </a:r>
            <a:r>
              <a:rPr lang="en-US" sz="25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Member </a:t>
            </a:r>
            <a:r>
              <a:rPr lang="en-US" sz="2500" b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Commission</a:t>
            </a:r>
          </a:p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75000"/>
            </a:pPr>
            <a:endParaRPr lang="en-US" sz="800" b="1" u="sng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Greg Diederich (Chair),</a:t>
            </a:r>
            <a:r>
              <a:rPr lang="en-US" sz="1600" dirty="0" smtClean="0">
                <a:latin typeface="Century Gothic" panose="020B0502020202020204" pitchFamily="34" charset="0"/>
                <a:sym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Director of SJC Healthcare Services</a:t>
            </a: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Michael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Herrera, DO,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local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hysician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George </a:t>
            </a:r>
            <a:r>
              <a:rPr lang="en-US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Khoury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MD, local physician</a:t>
            </a:r>
            <a:endParaRPr lang="en-US" sz="1600" dirty="0" smtClean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Sheela </a:t>
            </a:r>
            <a:r>
              <a:rPr lang="en-US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Kapre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, MD, local physician</a:t>
            </a:r>
            <a:endParaRPr lang="en-US" sz="1600" dirty="0" smtClean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John </a:t>
            </a:r>
            <a:r>
              <a:rPr lang="en-US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Zeiter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MD, local physician</a:t>
            </a: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Brian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Jensen, Hospital C</a:t>
            </a:r>
            <a:r>
              <a:rPr lang="en-US" sz="1600" dirty="0" smtClean="0">
                <a:latin typeface="Century Gothic" panose="020B0502020202020204" pitchFamily="34" charset="0"/>
              </a:rPr>
              <a:t>ouncil </a:t>
            </a:r>
            <a:r>
              <a:rPr lang="en-US" sz="1600" dirty="0">
                <a:latin typeface="Century Gothic" panose="020B0502020202020204" pitchFamily="34" charset="0"/>
              </a:rPr>
              <a:t>Cen/Nor </a:t>
            </a:r>
            <a:r>
              <a:rPr lang="en-US" sz="1600" dirty="0" smtClean="0">
                <a:latin typeface="Century Gothic" panose="020B0502020202020204" pitchFamily="34" charset="0"/>
              </a:rPr>
              <a:t>CA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Mike Kirkpatrick, community representative</a:t>
            </a: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Larry </a:t>
            </a:r>
            <a:r>
              <a:rPr lang="en-US" sz="16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Ruhstaller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community </a:t>
            </a: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representative</a:t>
            </a: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Miguel Villapudua, SJC Supervisor</a:t>
            </a: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Tom Patti, SJC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Supervisor</a:t>
            </a:r>
            <a:endParaRPr lang="en-US" sz="1600" dirty="0" smtClean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285750" indent="-307975">
              <a:spcBef>
                <a:spcPts val="36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Monica Nino, SJC Administrator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6" name="4bd510b5-56f1-4c9c-884c-4781769e3ea7" descr="image00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96" y="3261716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7" y="4974282"/>
            <a:ext cx="1053448" cy="118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9474" r="10081" b="21394"/>
          <a:stretch/>
        </p:blipFill>
        <p:spPr>
          <a:xfrm>
            <a:off x="120288" y="1622851"/>
            <a:ext cx="914399" cy="12801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87" y="1622851"/>
            <a:ext cx="914400" cy="1280160"/>
          </a:xfrm>
          <a:prstGeom prst="rect">
            <a:avLst/>
          </a:prstGeom>
        </p:spPr>
      </p:pic>
      <p:pic>
        <p:nvPicPr>
          <p:cNvPr id="16" name="Picture 11" descr="C:\Users\snakata\AppData\Local\Microsoft\Windows\Temporary Internet Files\Content.Outlook\YFIFCY75\GOFF1333.jpe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62" y="1622854"/>
            <a:ext cx="914400" cy="128016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37" y="3279379"/>
            <a:ext cx="914400" cy="1371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31" y="1622854"/>
            <a:ext cx="914400" cy="128016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675" r="5535" b="-675"/>
          <a:stretch/>
        </p:blipFill>
        <p:spPr>
          <a:xfrm>
            <a:off x="1157030" y="3268002"/>
            <a:ext cx="1002323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l="6243" t="3881" r="14706"/>
          <a:stretch/>
        </p:blipFill>
        <p:spPr>
          <a:xfrm>
            <a:off x="1701321" y="4974282"/>
            <a:ext cx="987912" cy="1188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11164" r="27803" b="18295"/>
          <a:stretch/>
        </p:blipFill>
        <p:spPr>
          <a:xfrm>
            <a:off x="2849081" y="4974282"/>
            <a:ext cx="955168" cy="1188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3675" b="12627"/>
          <a:stretch/>
        </p:blipFill>
        <p:spPr>
          <a:xfrm>
            <a:off x="3360285" y="3297331"/>
            <a:ext cx="991531" cy="13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87275"/>
            <a:ext cx="7886700" cy="656218"/>
          </a:xfrm>
        </p:spPr>
        <p:txBody>
          <a:bodyPr/>
          <a:lstStyle/>
          <a:p>
            <a:r>
              <a:rPr lang="en-US" dirty="0" smtClean="0"/>
              <a:t>MEDICAID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757" y="1084805"/>
            <a:ext cx="9144000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 bwMode="auto">
          <a:xfrm>
            <a:off x="628650" y="1116174"/>
            <a:ext cx="7886700" cy="1641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3716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18288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2860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ctr"/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Medi-Cal: California’s Medicaid Program</a:t>
            </a: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1600" b="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Medi-Cal - largest Medicaid program in the U.S</a:t>
            </a: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., established in 1973</a:t>
            </a:r>
            <a:endParaRPr lang="en-US" sz="1600" b="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1600" b="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Covers </a:t>
            </a: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over </a:t>
            </a:r>
            <a:r>
              <a:rPr lang="en-US" sz="1600" b="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30% of all Californians, and more than 50% of CA children</a:t>
            </a:r>
          </a:p>
          <a:p>
            <a:pPr marL="1200150" lvl="2" indent="-2857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14.3 </a:t>
            </a:r>
            <a:r>
              <a:rPr lang="en-US" sz="1600" b="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million </a:t>
            </a: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projected in 2017-18</a:t>
            </a:r>
            <a:endParaRPr lang="en-US" sz="1600" b="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2016-17 Medi-Cal budget </a:t>
            </a:r>
            <a:r>
              <a:rPr lang="en-US" sz="1600" b="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of </a:t>
            </a:r>
            <a:r>
              <a:rPr lang="en-US" sz="1600" b="0" kern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$100 billion (total funds)</a:t>
            </a:r>
            <a:endParaRPr lang="en-US" sz="1600" b="0" kern="0" baseline="30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 bwMode="auto">
          <a:xfrm>
            <a:off x="631758" y="2876061"/>
            <a:ext cx="7883592" cy="3813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049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Medi-Cal Delivery</a:t>
            </a:r>
            <a:endParaRPr 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44249816"/>
              </p:ext>
            </p:extLst>
          </p:nvPr>
        </p:nvGraphicFramePr>
        <p:xfrm>
          <a:off x="771103" y="3356821"/>
          <a:ext cx="7487494" cy="295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0962168"/>
              </p:ext>
            </p:extLst>
          </p:nvPr>
        </p:nvGraphicFramePr>
        <p:xfrm>
          <a:off x="726832" y="3821722"/>
          <a:ext cx="1961662" cy="198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810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MEDI-CAL MANAGED CARE PLAN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5213" y="1286251"/>
            <a:ext cx="831670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HPSJ serves as the Local Initiative in San Joaquin and Stanislaus Counties.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 bwMode="auto">
          <a:xfrm>
            <a:off x="1032163" y="2115979"/>
            <a:ext cx="2826327" cy="79216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3716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18288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2860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Calibri" pitchFamily="34" charset="0"/>
              </a:rPr>
              <a:t>Two-Plan Model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 bwMode="auto">
          <a:xfrm>
            <a:off x="1032163" y="2971800"/>
            <a:ext cx="2826327" cy="251460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04850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11049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5621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20193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476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933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390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848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>
              <a:buFont typeface="Wingdings" pitchFamily="2" charset="2"/>
              <a:buChar char="v"/>
              <a:defRPr/>
            </a:pPr>
            <a:r>
              <a:rPr lang="en-US" sz="1500" kern="0" dirty="0">
                <a:solidFill>
                  <a:srgbClr val="000000"/>
                </a:solidFill>
                <a:latin typeface="+mj-lt"/>
              </a:rPr>
              <a:t>Local Initiative </a:t>
            </a:r>
            <a:r>
              <a:rPr lang="en-US" sz="1500" kern="0" dirty="0" smtClean="0">
                <a:solidFill>
                  <a:srgbClr val="000000"/>
                </a:solidFill>
                <a:latin typeface="+mj-lt"/>
              </a:rPr>
              <a:t>(LI) competes </a:t>
            </a:r>
            <a:r>
              <a:rPr lang="en-US" sz="1500" kern="0" dirty="0">
                <a:solidFill>
                  <a:srgbClr val="000000"/>
                </a:solidFill>
                <a:latin typeface="+mj-lt"/>
              </a:rPr>
              <a:t>with Commercial </a:t>
            </a:r>
            <a:r>
              <a:rPr lang="en-US" sz="1500" kern="0" dirty="0" smtClean="0">
                <a:solidFill>
                  <a:srgbClr val="000000"/>
                </a:solidFill>
                <a:latin typeface="+mj-lt"/>
              </a:rPr>
              <a:t>Plan (CP)</a:t>
            </a:r>
            <a:endParaRPr lang="en-US" sz="1500" kern="0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500" kern="0" dirty="0">
                <a:solidFill>
                  <a:srgbClr val="000000"/>
                </a:solidFill>
                <a:latin typeface="+mj-lt"/>
              </a:rPr>
              <a:t>Local Initiative is locally developed, county sponsored, and accountable to the public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500" kern="0" dirty="0">
                <a:solidFill>
                  <a:srgbClr val="000000"/>
                </a:solidFill>
                <a:latin typeface="+mj-lt"/>
              </a:rPr>
              <a:t>Newest </a:t>
            </a:r>
            <a:r>
              <a:rPr lang="en-US" sz="1500" kern="0" dirty="0" smtClean="0">
                <a:solidFill>
                  <a:srgbClr val="000000"/>
                </a:solidFill>
                <a:latin typeface="+mj-lt"/>
              </a:rPr>
              <a:t>(1993) and </a:t>
            </a:r>
            <a:r>
              <a:rPr lang="en-US" sz="1500" kern="0" dirty="0">
                <a:solidFill>
                  <a:srgbClr val="000000"/>
                </a:solidFill>
                <a:latin typeface="+mj-lt"/>
              </a:rPr>
              <a:t>most commonly used model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500" kern="0" dirty="0">
                <a:solidFill>
                  <a:srgbClr val="000000"/>
                </a:solidFill>
                <a:latin typeface="+mj-lt"/>
              </a:rPr>
              <a:t>Allows choice and public 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3090" y="6324600"/>
            <a:ext cx="1350050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i="1" dirty="0" smtClean="0"/>
              <a:t>Source: DHCS 11/2014</a:t>
            </a:r>
            <a:endParaRPr lang="en-US" sz="1000" i="1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1032163" y="5562600"/>
            <a:ext cx="2826327" cy="79216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45720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2pPr>
            <a:lvl3pPr marL="914400" indent="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3pPr>
            <a:lvl4pPr marL="13716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4pPr>
            <a:lvl5pPr marL="1828800" indent="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5pPr>
            <a:lvl6pPr marL="22860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j-lt"/>
              </a:rPr>
              <a:t>5.7 </a:t>
            </a:r>
            <a:r>
              <a:rPr lang="en-US" sz="1200" b="0" kern="0" dirty="0">
                <a:solidFill>
                  <a:srgbClr val="000000"/>
                </a:solidFill>
                <a:latin typeface="+mj-lt"/>
              </a:rPr>
              <a:t>million enrollees in 14 </a:t>
            </a:r>
            <a:r>
              <a:rPr lang="en-US" sz="1200" b="0" kern="0" dirty="0" smtClean="0">
                <a:solidFill>
                  <a:srgbClr val="000000"/>
                </a:solidFill>
                <a:latin typeface="+mj-lt"/>
              </a:rPr>
              <a:t>counties</a:t>
            </a:r>
            <a:endParaRPr lang="en-US" sz="1200" b="0" kern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+mj-lt"/>
              </a:rPr>
              <a:t>LIs cover 71</a:t>
            </a:r>
            <a:r>
              <a:rPr lang="en-US" sz="1200" b="0" kern="0" dirty="0">
                <a:solidFill>
                  <a:srgbClr val="000000"/>
                </a:solidFill>
                <a:latin typeface="+mj-lt"/>
              </a:rPr>
              <a:t>% </a:t>
            </a:r>
            <a:r>
              <a:rPr lang="en-US" sz="1200" b="0" kern="0" dirty="0" smtClean="0">
                <a:solidFill>
                  <a:srgbClr val="000000"/>
                </a:solidFill>
                <a:latin typeface="+mj-lt"/>
              </a:rPr>
              <a:t>of two-plan market</a:t>
            </a:r>
            <a:endParaRPr lang="en-US" sz="1200" b="0" kern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1200" b="0" kern="0" dirty="0">
                <a:solidFill>
                  <a:srgbClr val="000000"/>
                </a:solidFill>
                <a:latin typeface="+mj-lt"/>
              </a:rPr>
              <a:t>10 LI </a:t>
            </a:r>
            <a:r>
              <a:rPr lang="en-US" sz="1200" b="0" kern="0" dirty="0" smtClean="0">
                <a:solidFill>
                  <a:srgbClr val="000000"/>
                </a:solidFill>
                <a:latin typeface="+mj-lt"/>
              </a:rPr>
              <a:t>plans</a:t>
            </a:r>
            <a:endParaRPr lang="en-US" sz="1200" b="0" kern="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799361740"/>
              </p:ext>
            </p:extLst>
          </p:nvPr>
        </p:nvGraphicFramePr>
        <p:xfrm>
          <a:off x="3775363" y="2146867"/>
          <a:ext cx="51054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8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06533"/>
            <a:ext cx="7886700" cy="120821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Medicaid Expansion under the Affordable Care Act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725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CA’s Implementation of the ACA</a:t>
            </a:r>
            <a:endParaRPr lang="en-US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2370" y="1125937"/>
            <a:ext cx="873926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 smtClean="0">
                <a:solidFill>
                  <a:srgbClr val="FF6600"/>
                </a:solidFill>
                <a:latin typeface="+mn-lt"/>
              </a:rPr>
              <a:t>ACA was signed into law in 2010, largely taking effect in 2014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New consumer protections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Financial assistance for 90% of Californians’ using Covered California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Medi-Cal expanded </a:t>
            </a:r>
            <a:r>
              <a:rPr lang="en-US" altLang="en-US" sz="2200" dirty="0">
                <a:latin typeface="+mn-lt"/>
              </a:rPr>
              <a:t>to childless adults and parents under 138% </a:t>
            </a:r>
            <a:r>
              <a:rPr lang="en-US" altLang="en-US" sz="2200" dirty="0" smtClean="0">
                <a:latin typeface="+mn-lt"/>
              </a:rPr>
              <a:t>of the federal poverty level (FPL) 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Uninsured rate cut in half in CA</a:t>
            </a:r>
          </a:p>
          <a:p>
            <a:pPr lvl="1" indent="0">
              <a:spcBef>
                <a:spcPct val="0"/>
              </a:spcBef>
              <a:buClrTx/>
              <a:buNone/>
              <a:defRPr/>
            </a:pPr>
            <a:endParaRPr lang="en-US" altLang="en-US" sz="1000" dirty="0" smtClean="0">
              <a:latin typeface="+mn-lt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>
                <a:solidFill>
                  <a:srgbClr val="FF6600"/>
                </a:solidFill>
                <a:latin typeface="+mn-lt"/>
              </a:rPr>
              <a:t>ACA </a:t>
            </a:r>
            <a:r>
              <a:rPr lang="en-US" altLang="en-US" sz="2200" b="1" dirty="0" smtClean="0">
                <a:solidFill>
                  <a:srgbClr val="FF6600"/>
                </a:solidFill>
                <a:latin typeface="+mn-lt"/>
              </a:rPr>
              <a:t>by the numbers</a:t>
            </a:r>
            <a:endParaRPr lang="en-US" altLang="en-US" sz="2200" b="1" dirty="0">
              <a:solidFill>
                <a:srgbClr val="FF6600"/>
              </a:solidFill>
              <a:latin typeface="+mn-lt"/>
            </a:endParaRP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1.4 million Californians’ have a policy through Covered California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 smtClean="0">
                <a:latin typeface="+mn-lt"/>
              </a:rPr>
              <a:t>3.8 million Californians’ are in expanded Medi-Cal</a:t>
            </a: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dirty="0">
                <a:latin typeface="+mn-lt"/>
              </a:rPr>
              <a:t>3 million Californians’ remain </a:t>
            </a:r>
            <a:r>
              <a:rPr lang="en-US" altLang="en-US" sz="2200" dirty="0" smtClean="0">
                <a:latin typeface="+mn-lt"/>
              </a:rPr>
              <a:t>uninsured (large portion are undocumented adults)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1000" b="1" dirty="0">
              <a:solidFill>
                <a:srgbClr val="FF6600"/>
              </a:solidFill>
              <a:latin typeface="+mn-lt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200" b="1" dirty="0" smtClean="0">
                <a:solidFill>
                  <a:srgbClr val="FF6600"/>
                </a:solidFill>
                <a:latin typeface="+mn-lt"/>
              </a:rPr>
              <a:t>San </a:t>
            </a:r>
            <a:r>
              <a:rPr lang="en-US" altLang="en-US" sz="2200" b="1" dirty="0">
                <a:solidFill>
                  <a:srgbClr val="FF6600"/>
                </a:solidFill>
                <a:latin typeface="+mn-lt"/>
              </a:rPr>
              <a:t>Joaquin </a:t>
            </a:r>
            <a:r>
              <a:rPr lang="en-US" altLang="en-US" sz="2200" b="1" dirty="0" smtClean="0">
                <a:solidFill>
                  <a:srgbClr val="FF6600"/>
                </a:solidFill>
                <a:latin typeface="+mn-lt"/>
              </a:rPr>
              <a:t>County</a:t>
            </a:r>
            <a:endParaRPr lang="en-US" altLang="en-US" sz="2200" b="1" dirty="0">
              <a:solidFill>
                <a:srgbClr val="FF6600"/>
              </a:solidFill>
              <a:latin typeface="+mn-lt"/>
            </a:endParaRPr>
          </a:p>
          <a:p>
            <a:pPr marL="1200150" lvl="1" indent="-457200">
              <a:spcBef>
                <a:spcPct val="0"/>
              </a:spcBef>
              <a:buClrTx/>
              <a:defRPr/>
            </a:pPr>
            <a:r>
              <a:rPr lang="en-US" altLang="en-US" sz="2200" b="1" dirty="0">
                <a:latin typeface="Arial" charset="0"/>
              </a:rPr>
              <a:t>U</a:t>
            </a:r>
            <a:r>
              <a:rPr lang="en-US" altLang="en-US" sz="2200" b="1" dirty="0" smtClean="0">
                <a:latin typeface="Arial" charset="0"/>
              </a:rPr>
              <a:t>ninsured </a:t>
            </a:r>
            <a:r>
              <a:rPr lang="en-US" altLang="en-US" sz="2200" b="1" dirty="0">
                <a:latin typeface="Arial" charset="0"/>
              </a:rPr>
              <a:t>rate reduced </a:t>
            </a:r>
            <a:r>
              <a:rPr lang="en-US" altLang="en-US" sz="2200" b="1" dirty="0" smtClean="0">
                <a:latin typeface="Arial" charset="0"/>
              </a:rPr>
              <a:t>from </a:t>
            </a:r>
            <a:r>
              <a:rPr lang="en-US" altLang="en-US" sz="2200" b="1" dirty="0">
                <a:latin typeface="Arial" charset="0"/>
              </a:rPr>
              <a:t>17.2% to 7.7%.</a:t>
            </a:r>
          </a:p>
        </p:txBody>
      </p:sp>
    </p:spTree>
    <p:extLst>
      <p:ext uri="{BB962C8B-B14F-4D97-AF65-F5344CB8AC3E}">
        <p14:creationId xmlns:p14="http://schemas.microsoft.com/office/powerpoint/2010/main" val="393654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CommissionerOrientation RodKawano 09 2015 (2) [Read-Only]" id="{241F0B6D-CBB4-4D7D-ABDF-CE393A112966}" vid="{B37B9147-7334-4DB3-8374-30303B6CC201}"/>
    </a:ext>
  </a:extLst>
</a:theme>
</file>

<file path=ppt/theme/theme2.xml><?xml version="1.0" encoding="utf-8"?>
<a:theme xmlns:a="http://schemas.openxmlformats.org/drawingml/2006/main" name="2_Overview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CommissionerOrientation RodKawano 09 2015 (2) [Read-Only]" id="{241F0B6D-CBB4-4D7D-ABDF-CE393A112966}" vid="{225A57BE-7D8F-4368-9DFF-22FA136D21F3}"/>
    </a:ext>
  </a:extLst>
</a:theme>
</file>

<file path=ppt/theme/theme3.xml><?xml version="1.0" encoding="utf-8"?>
<a:theme xmlns:a="http://schemas.openxmlformats.org/drawingml/2006/main" name="Overview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CommissionerOrientation RodKawano 09 2015 (2) [Read-Only]" id="{241F0B6D-CBB4-4D7D-ABDF-CE393A112966}" vid="{A2864ED6-0CB1-458C-A9B6-033305CA0C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Senator Cannella Sept 17 2015</Template>
  <TotalTime>2106</TotalTime>
  <Words>1298</Words>
  <Application>Microsoft Office PowerPoint</Application>
  <PresentationFormat>On-screen Show (4:3)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2_OverviewPresentation</vt:lpstr>
      <vt:lpstr>OverviewPresentation</vt:lpstr>
      <vt:lpstr>PowerPoint Presentation</vt:lpstr>
      <vt:lpstr>Health Plan of San Joaquin and The Affordable Care Act</vt:lpstr>
      <vt:lpstr>HPSJ OVERVIEW</vt:lpstr>
      <vt:lpstr>MISSION DRIVEN AND COMMUNITY FOCUSED</vt:lpstr>
      <vt:lpstr>LOCALLY BASED, LOCALLY GOVERNED</vt:lpstr>
      <vt:lpstr>MEDICAID</vt:lpstr>
      <vt:lpstr>MEDI-CAL MANAGED CARE PLAN</vt:lpstr>
      <vt:lpstr>   Medicaid Expansion under the Affordable Care Act</vt:lpstr>
      <vt:lpstr>CA’s Implementation of the ACA</vt:lpstr>
      <vt:lpstr>Medicaid Expansion</vt:lpstr>
      <vt:lpstr>ACA Today in CA and San Joaquin County</vt:lpstr>
      <vt:lpstr>Local Growth in Medi-Cal Coverage</vt:lpstr>
      <vt:lpstr>Source of Care</vt:lpstr>
      <vt:lpstr>Emergency Room Trends</vt:lpstr>
      <vt:lpstr>Healthcare Access</vt:lpstr>
      <vt:lpstr>Federal Efforts to Repeal and Replace the ACA</vt:lpstr>
      <vt:lpstr>Bills in the House and Senate</vt:lpstr>
      <vt:lpstr>ACA Repeal by the Numbers</vt:lpstr>
      <vt:lpstr>Repeal without Replace in CA</vt:lpstr>
      <vt:lpstr>Impact to California</vt:lpstr>
      <vt:lpstr>Economic Impacts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Nguyen</dc:creator>
  <cp:lastModifiedBy>Michael Nguyen</cp:lastModifiedBy>
  <cp:revision>108</cp:revision>
  <cp:lastPrinted>2016-12-20T18:58:18Z</cp:lastPrinted>
  <dcterms:created xsi:type="dcterms:W3CDTF">2015-10-06T20:20:53Z</dcterms:created>
  <dcterms:modified xsi:type="dcterms:W3CDTF">2017-07-18T16:59:23Z</dcterms:modified>
</cp:coreProperties>
</file>