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25"/>
  </p:notesMasterIdLst>
  <p:handoutMasterIdLst>
    <p:handoutMasterId r:id="rId26"/>
  </p:handoutMasterIdLst>
  <p:sldIdLst>
    <p:sldId id="428" r:id="rId4"/>
    <p:sldId id="451" r:id="rId5"/>
    <p:sldId id="492" r:id="rId6"/>
    <p:sldId id="494" r:id="rId7"/>
    <p:sldId id="483" r:id="rId8"/>
    <p:sldId id="484" r:id="rId9"/>
    <p:sldId id="477" r:id="rId10"/>
    <p:sldId id="486" r:id="rId11"/>
    <p:sldId id="487" r:id="rId12"/>
    <p:sldId id="488" r:id="rId13"/>
    <p:sldId id="489" r:id="rId14"/>
    <p:sldId id="466" r:id="rId15"/>
    <p:sldId id="468" r:id="rId16"/>
    <p:sldId id="491" r:id="rId17"/>
    <p:sldId id="495" r:id="rId18"/>
    <p:sldId id="496" r:id="rId19"/>
    <p:sldId id="497" r:id="rId20"/>
    <p:sldId id="498" r:id="rId21"/>
    <p:sldId id="499" r:id="rId22"/>
    <p:sldId id="500" r:id="rId23"/>
    <p:sldId id="485" r:id="rId24"/>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eeger"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6A"/>
    <a:srgbClr val="143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7" autoAdjust="0"/>
    <p:restoredTop sz="66527" autoAdjust="0"/>
  </p:normalViewPr>
  <p:slideViewPr>
    <p:cSldViewPr>
      <p:cViewPr varScale="1">
        <p:scale>
          <a:sx n="62" d="100"/>
          <a:sy n="62" d="100"/>
        </p:scale>
        <p:origin x="-90" y="-90"/>
      </p:cViewPr>
      <p:guideLst>
        <p:guide orient="horz" pos="2160"/>
        <p:guide pos="287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2634" y="-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1" cy="464820"/>
          </a:xfrm>
          <a:prstGeom prst="rect">
            <a:avLst/>
          </a:prstGeom>
        </p:spPr>
        <p:txBody>
          <a:bodyPr vert="horz" lIns="93147" tIns="46574" rIns="93147" bIns="46574"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1" cy="464820"/>
          </a:xfrm>
          <a:prstGeom prst="rect">
            <a:avLst/>
          </a:prstGeom>
        </p:spPr>
        <p:txBody>
          <a:bodyPr vert="horz" lIns="93147" tIns="46574" rIns="93147" bIns="46574" rtlCol="0"/>
          <a:lstStyle>
            <a:lvl1pPr algn="r">
              <a:defRPr sz="1200"/>
            </a:lvl1pPr>
          </a:lstStyle>
          <a:p>
            <a:fld id="{8BE4DE96-3FC8-4269-BFB6-A547C8582036}" type="datetimeFigureOut">
              <a:rPr lang="en-US" smtClean="0"/>
              <a:pPr/>
              <a:t>7/18/2017</a:t>
            </a:fld>
            <a:endParaRPr lang="en-US" dirty="0"/>
          </a:p>
        </p:txBody>
      </p:sp>
      <p:sp>
        <p:nvSpPr>
          <p:cNvPr id="4" name="Footer Placeholder 3"/>
          <p:cNvSpPr>
            <a:spLocks noGrp="1"/>
          </p:cNvSpPr>
          <p:nvPr>
            <p:ph type="ftr" sz="quarter" idx="2"/>
          </p:nvPr>
        </p:nvSpPr>
        <p:spPr>
          <a:xfrm>
            <a:off x="1" y="8829967"/>
            <a:ext cx="3037841" cy="464820"/>
          </a:xfrm>
          <a:prstGeom prst="rect">
            <a:avLst/>
          </a:prstGeom>
        </p:spPr>
        <p:txBody>
          <a:bodyPr vert="horz" lIns="93147" tIns="46574" rIns="93147" bIns="465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1" cy="464820"/>
          </a:xfrm>
          <a:prstGeom prst="rect">
            <a:avLst/>
          </a:prstGeom>
        </p:spPr>
        <p:txBody>
          <a:bodyPr vert="horz" lIns="93147" tIns="46574" rIns="93147" bIns="46574" rtlCol="0" anchor="b"/>
          <a:lstStyle>
            <a:lvl1pPr algn="r">
              <a:defRPr sz="1200"/>
            </a:lvl1pPr>
          </a:lstStyle>
          <a:p>
            <a:fld id="{F846379B-F1AC-4B03-AD78-894D25537F32}" type="slidenum">
              <a:rPr lang="en-US" smtClean="0"/>
              <a:pPr/>
              <a:t>‹#›</a:t>
            </a:fld>
            <a:endParaRPr lang="en-US" dirty="0"/>
          </a:p>
        </p:txBody>
      </p:sp>
    </p:spTree>
    <p:extLst>
      <p:ext uri="{BB962C8B-B14F-4D97-AF65-F5344CB8AC3E}">
        <p14:creationId xmlns:p14="http://schemas.microsoft.com/office/powerpoint/2010/main" val="315496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1" cy="464820"/>
          </a:xfrm>
          <a:prstGeom prst="rect">
            <a:avLst/>
          </a:prstGeom>
        </p:spPr>
        <p:txBody>
          <a:bodyPr vert="horz" lIns="93147" tIns="46574" rIns="93147" bIns="46574" rtlCol="0"/>
          <a:lstStyle>
            <a:lvl1pPr algn="l">
              <a:defRPr sz="1200"/>
            </a:lvl1pPr>
          </a:lstStyle>
          <a:p>
            <a:endParaRPr lang="en-US" dirty="0"/>
          </a:p>
        </p:txBody>
      </p:sp>
      <p:sp>
        <p:nvSpPr>
          <p:cNvPr id="3" name="Date Placeholder 2"/>
          <p:cNvSpPr>
            <a:spLocks noGrp="1"/>
          </p:cNvSpPr>
          <p:nvPr>
            <p:ph type="dt" idx="1"/>
          </p:nvPr>
        </p:nvSpPr>
        <p:spPr>
          <a:xfrm>
            <a:off x="3970937" y="1"/>
            <a:ext cx="3037841" cy="464820"/>
          </a:xfrm>
          <a:prstGeom prst="rect">
            <a:avLst/>
          </a:prstGeom>
        </p:spPr>
        <p:txBody>
          <a:bodyPr vert="horz" lIns="93147" tIns="46574" rIns="93147" bIns="46574" rtlCol="0"/>
          <a:lstStyle>
            <a:lvl1pPr algn="r">
              <a:defRPr sz="1200"/>
            </a:lvl1pPr>
          </a:lstStyle>
          <a:p>
            <a:fld id="{C4AAD0C6-0B11-47D2-B0D4-693F8051ACA2}" type="datetimeFigureOut">
              <a:rPr lang="en-US" smtClean="0"/>
              <a:pPr/>
              <a:t>7/18/2017</a:t>
            </a:fld>
            <a:endParaRPr lang="en-US" dirty="0"/>
          </a:p>
        </p:txBody>
      </p:sp>
      <p:sp>
        <p:nvSpPr>
          <p:cNvPr id="4" name="Slide Image Placeholder 3"/>
          <p:cNvSpPr>
            <a:spLocks noGrp="1" noRot="1" noChangeAspect="1"/>
          </p:cNvSpPr>
          <p:nvPr>
            <p:ph type="sldImg" idx="2"/>
          </p:nvPr>
        </p:nvSpPr>
        <p:spPr>
          <a:xfrm>
            <a:off x="412750" y="696913"/>
            <a:ext cx="6184900" cy="3487737"/>
          </a:xfrm>
          <a:prstGeom prst="rect">
            <a:avLst/>
          </a:prstGeom>
          <a:noFill/>
          <a:ln w="12700">
            <a:solidFill>
              <a:prstClr val="black"/>
            </a:solidFill>
          </a:ln>
        </p:spPr>
        <p:txBody>
          <a:bodyPr vert="horz" lIns="93147" tIns="46574" rIns="93147" bIns="4657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7" tIns="46574" rIns="93147" bIns="46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1" cy="464820"/>
          </a:xfrm>
          <a:prstGeom prst="rect">
            <a:avLst/>
          </a:prstGeom>
        </p:spPr>
        <p:txBody>
          <a:bodyPr vert="horz" lIns="93147" tIns="46574" rIns="93147"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1" cy="464820"/>
          </a:xfrm>
          <a:prstGeom prst="rect">
            <a:avLst/>
          </a:prstGeom>
        </p:spPr>
        <p:txBody>
          <a:bodyPr vert="horz" lIns="93147" tIns="46574" rIns="93147" bIns="46574" rtlCol="0" anchor="b"/>
          <a:lstStyle>
            <a:lvl1pPr algn="r">
              <a:defRPr sz="1200"/>
            </a:lvl1pPr>
          </a:lstStyle>
          <a:p>
            <a:fld id="{D29F8B21-B222-4FBB-81E9-4502F52C878B}" type="slidenum">
              <a:rPr lang="en-US" smtClean="0"/>
              <a:pPr/>
              <a:t>‹#›</a:t>
            </a:fld>
            <a:endParaRPr lang="en-US" dirty="0"/>
          </a:p>
        </p:txBody>
      </p:sp>
    </p:spTree>
    <p:extLst>
      <p:ext uri="{BB962C8B-B14F-4D97-AF65-F5344CB8AC3E}">
        <p14:creationId xmlns:p14="http://schemas.microsoft.com/office/powerpoint/2010/main" val="327989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3912" indent="-173912">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29F8B21-B222-4FBB-81E9-4502F52C878B}" type="slidenum">
              <a:rPr lang="en-US" smtClean="0"/>
              <a:pPr/>
              <a:t>1</a:t>
            </a:fld>
            <a:endParaRPr lang="en-US" dirty="0"/>
          </a:p>
        </p:txBody>
      </p:sp>
    </p:spTree>
    <p:extLst>
      <p:ext uri="{BB962C8B-B14F-4D97-AF65-F5344CB8AC3E}">
        <p14:creationId xmlns:p14="http://schemas.microsoft.com/office/powerpoint/2010/main" val="3446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sz="1200" dirty="0" smtClean="0"/>
              <a:t>In 2017, the Task Force will be developing a new action plan will focused on</a:t>
            </a:r>
            <a:r>
              <a:rPr lang="en-US" sz="1200" baseline="0" dirty="0" smtClean="0"/>
              <a:t> Active Transportation. This will be a continuation of work that is already quite strong.</a:t>
            </a:r>
          </a:p>
          <a:p>
            <a:pPr marL="171450" indent="-171450">
              <a:buFont typeface="Arial" panose="020B0604020202020204" pitchFamily="34" charset="0"/>
              <a:buChar char="•"/>
            </a:pPr>
            <a:r>
              <a:rPr lang="en-US" sz="1200" baseline="0" dirty="0" smtClean="0"/>
              <a:t>The Task Force is interested in organizing the action plan to support the state dept. of transportation’s (Caltrans)</a:t>
            </a:r>
            <a:r>
              <a:rPr lang="en-US" sz="1200" dirty="0" smtClean="0"/>
              <a:t> goal to “triple biking and double </a:t>
            </a:r>
            <a:r>
              <a:rPr lang="en-US" sz="1200" dirty="0" err="1" smtClean="0"/>
              <a:t>ped</a:t>
            </a:r>
            <a:r>
              <a:rPr lang="en-US" sz="1200" dirty="0" smtClean="0"/>
              <a:t> and transit use by 2020.” This is an </a:t>
            </a:r>
            <a:r>
              <a:rPr lang="en-US" sz="1200" u="sng" dirty="0" smtClean="0"/>
              <a:t>excellent</a:t>
            </a:r>
            <a:r>
              <a:rPr lang="en-US" sz="1200" dirty="0" smtClean="0"/>
              <a:t> example of a </a:t>
            </a:r>
            <a:r>
              <a:rPr lang="en-US" sz="1200" u="sng" dirty="0" smtClean="0"/>
              <a:t>measurable</a:t>
            </a:r>
            <a:r>
              <a:rPr lang="en-US" sz="1200" dirty="0" smtClean="0"/>
              <a:t> goal that promotes </a:t>
            </a:r>
            <a:r>
              <a:rPr lang="en-US" sz="1200" u="sng" dirty="0" smtClean="0"/>
              <a:t>health</a:t>
            </a:r>
            <a:r>
              <a:rPr lang="en-US" sz="1200" dirty="0" smtClean="0"/>
              <a:t> </a:t>
            </a:r>
            <a:r>
              <a:rPr lang="en-US" sz="1200" u="sng" dirty="0" smtClean="0"/>
              <a:t>and</a:t>
            </a:r>
            <a:r>
              <a:rPr lang="en-US" sz="1200" dirty="0" smtClean="0"/>
              <a:t> reduces greenhouse gas emissions.</a:t>
            </a:r>
          </a:p>
          <a:p>
            <a:pPr marL="174708" indent="-174708">
              <a:buFont typeface="Arial" panose="020B0604020202020204" pitchFamily="34" charset="0"/>
              <a:buChar char="•"/>
            </a:pPr>
            <a:r>
              <a:rPr lang="en-US" sz="1200" dirty="0" smtClean="0"/>
              <a:t>Caltrans also has a goal to reach zero bike/</a:t>
            </a:r>
            <a:r>
              <a:rPr lang="en-US" sz="1200" dirty="0" err="1" smtClean="0"/>
              <a:t>ped</a:t>
            </a:r>
            <a:r>
              <a:rPr lang="en-US" sz="1200" dirty="0" smtClean="0"/>
              <a:t> fatalities in the State. We all know that the communities that have the greatest numbers of cyclists, pedestrians, and transit riders, and that face the highest rates of death/injury tend to be low-income</a:t>
            </a:r>
            <a:r>
              <a:rPr lang="en-US" sz="1200" baseline="0" dirty="0" smtClean="0"/>
              <a:t> communities and communities of color</a:t>
            </a:r>
            <a:r>
              <a:rPr lang="en-US" sz="1200" dirty="0" smtClean="0"/>
              <a:t>. So this is actually an equity goal as well as a health goal.</a:t>
            </a:r>
          </a:p>
          <a:p>
            <a:endParaRPr lang="en-US" sz="1200" dirty="0" smtClean="0"/>
          </a:p>
          <a:p>
            <a:r>
              <a:rPr lang="en-US" sz="1200" dirty="0" smtClean="0"/>
              <a:t>We want to encourage things like what’s happening in this photo -</a:t>
            </a:r>
          </a:p>
          <a:p>
            <a:pPr marL="174708" indent="-174708" defTabSz="931774">
              <a:buFont typeface="Arial" panose="020B0604020202020204" pitchFamily="34" charset="0"/>
              <a:buChar char="•"/>
              <a:defRPr/>
            </a:pPr>
            <a:r>
              <a:rPr lang="en-US" sz="1200" dirty="0" smtClean="0"/>
              <a:t>This is a picture of our friend Genoveva Islas, leading the Fresno “Cumbia Bike Ride” </a:t>
            </a:r>
          </a:p>
          <a:p>
            <a:pPr marL="174708" indent="-174708" defTabSz="931774">
              <a:buFont typeface="Arial" panose="020B0604020202020204" pitchFamily="34" charset="0"/>
              <a:buChar char="•"/>
              <a:defRPr/>
            </a:pPr>
            <a:r>
              <a:rPr lang="en-US" sz="1200" dirty="0" smtClean="0"/>
              <a:t>The Cumbia Ride</a:t>
            </a:r>
            <a:r>
              <a:rPr lang="en-US" sz="1200" baseline="0" dirty="0" smtClean="0"/>
              <a:t> </a:t>
            </a:r>
            <a:r>
              <a:rPr lang="en-US" sz="1200" dirty="0" smtClean="0"/>
              <a:t>is an organized community</a:t>
            </a:r>
            <a:r>
              <a:rPr lang="en-US" sz="1200" baseline="0" dirty="0" smtClean="0"/>
              <a:t> </a:t>
            </a:r>
            <a:r>
              <a:rPr lang="en-US" sz="1200" dirty="0" smtClean="0"/>
              <a:t>bike ride that allows residents to have a safe biking opportunity with friends and family while listening to Cumbia</a:t>
            </a:r>
            <a:r>
              <a:rPr lang="en-US" sz="1200" baseline="0" dirty="0" smtClean="0"/>
              <a:t> </a:t>
            </a:r>
            <a:r>
              <a:rPr lang="en-US" sz="1200" dirty="0" smtClean="0"/>
              <a:t>music. They also raise awareness of the need for improved biking infrastructure in Orange Cove and Southeast Fresno.</a:t>
            </a:r>
          </a:p>
          <a:p>
            <a:pPr defTabSz="931774">
              <a:defRPr/>
            </a:pPr>
            <a:endParaRPr lang="en-US" sz="1200" dirty="0" smtClean="0"/>
          </a:p>
          <a:p>
            <a:pPr defTabSz="931774">
              <a:defRPr/>
            </a:pPr>
            <a:r>
              <a:rPr lang="en-US" sz="1200" dirty="0" smtClean="0"/>
              <a:t>It’s really important that we not only increase bike and </a:t>
            </a:r>
            <a:r>
              <a:rPr lang="en-US" sz="1200" dirty="0" err="1" smtClean="0"/>
              <a:t>ped</a:t>
            </a:r>
            <a:r>
              <a:rPr lang="en-US" sz="1200" dirty="0" smtClean="0"/>
              <a:t> infrastructure, but also that we support </a:t>
            </a:r>
            <a:r>
              <a:rPr lang="en-US" sz="1200" b="1" u="sng" dirty="0" smtClean="0"/>
              <a:t>non</a:t>
            </a:r>
            <a:r>
              <a:rPr lang="en-US" sz="1200" dirty="0" smtClean="0"/>
              <a:t>-infrastructure projects to promote safety and education for drivers and people who are walking and biking.</a:t>
            </a:r>
          </a:p>
          <a:p>
            <a:pPr defTabSz="931774">
              <a:defRPr/>
            </a:pPr>
            <a:endParaRPr lang="en-US" sz="1200" dirty="0" smtClean="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third</a:t>
            </a:r>
            <a:r>
              <a:rPr lang="en-US" baseline="0" dirty="0" smtClean="0"/>
              <a:t> topic that the Task Force has chosen for a new Action Plan is Equity in Government Practices.</a:t>
            </a:r>
          </a:p>
          <a:p>
            <a:pPr marL="174708" indent="-174708">
              <a:buFont typeface="Arial" panose="020B0604020202020204" pitchFamily="34" charset="0"/>
              <a:buChar char="•"/>
            </a:pPr>
            <a:r>
              <a:rPr lang="en-US" baseline="0" dirty="0" smtClean="0"/>
              <a:t>Nearly every agency and department is promoting equity in some way, and most have been doing this for decades.</a:t>
            </a:r>
          </a:p>
          <a:p>
            <a:pPr marL="174708" indent="-174708">
              <a:buFont typeface="Arial" panose="020B0604020202020204" pitchFamily="34" charset="0"/>
              <a:buChar char="•"/>
            </a:pPr>
            <a:r>
              <a:rPr lang="en-US" baseline="0" dirty="0" smtClean="0"/>
              <a:t>California government is deeply committed to promoting fair and inclusionary policies and practices.</a:t>
            </a:r>
          </a:p>
          <a:p>
            <a:pPr marL="174708" indent="-174708">
              <a:buFont typeface="Arial" panose="020B0604020202020204" pitchFamily="34" charset="0"/>
              <a:buChar char="•"/>
            </a:pPr>
            <a:r>
              <a:rPr lang="en-US" baseline="0" dirty="0" smtClean="0"/>
              <a:t>You all in this room are part of that.</a:t>
            </a:r>
          </a:p>
          <a:p>
            <a:pPr marL="174708" indent="-174708">
              <a:buFont typeface="Arial" panose="020B0604020202020204" pitchFamily="34" charset="0"/>
              <a:buChar char="•"/>
            </a:pPr>
            <a:r>
              <a:rPr lang="en-US" baseline="0" dirty="0" smtClean="0"/>
              <a:t>Through the HiAP Task Force, we already provide quarterly learning forums, where agencies and departments share their equity practices, opportunities, and challenges, with each other.</a:t>
            </a:r>
          </a:p>
          <a:p>
            <a:pPr marL="174708" indent="-174708">
              <a:buFont typeface="Arial" panose="020B0604020202020204" pitchFamily="34" charset="0"/>
              <a:buChar char="•"/>
            </a:pPr>
            <a:r>
              <a:rPr lang="en-US" baseline="0" dirty="0" smtClean="0"/>
              <a:t>Later this week, we will distribute a questionnaire to government agencies and departments to learn what you all are already doing around equity, what barriers you face, and what you think the HiAP Task Force can do to help. That will guide the development of the Action Plan.</a:t>
            </a:r>
          </a:p>
          <a:p>
            <a:pPr marL="174708" indent="-174708">
              <a:buFont typeface="Arial" panose="020B0604020202020204" pitchFamily="34" charset="0"/>
              <a:buChar char="•"/>
            </a:pPr>
            <a:r>
              <a:rPr lang="en-US" baseline="0" dirty="0" smtClean="0"/>
              <a:t>Specific actions will likely include commitments by individual agencies and departments to enhance health and equity considerations in</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dirty="0" smtClean="0"/>
              <a:t>III.	Implementation of partnerships – what and who at different levels</a:t>
            </a:r>
          </a:p>
          <a:p>
            <a:r>
              <a:rPr lang="en-US" dirty="0" smtClean="0"/>
              <a:t>a.	Learn the language</a:t>
            </a:r>
          </a:p>
          <a:p>
            <a:r>
              <a:rPr lang="en-US" dirty="0" smtClean="0"/>
              <a:t>b.	Don’t assume they know what you do</a:t>
            </a:r>
          </a:p>
          <a:p>
            <a:r>
              <a:rPr lang="en-US" dirty="0" smtClean="0"/>
              <a:t>c.	How to get started, who to work with</a:t>
            </a:r>
          </a:p>
          <a:p>
            <a:r>
              <a:rPr lang="en-US" dirty="0" smtClean="0"/>
              <a:t>IV.	What’s next and what are the take </a:t>
            </a:r>
            <a:r>
              <a:rPr lang="en-US" dirty="0" err="1" smtClean="0"/>
              <a:t>aways</a:t>
            </a:r>
            <a:r>
              <a:rPr lang="en-US" dirty="0" smtClean="0"/>
              <a:t>? What do we want them to do, where should they take the lead?</a:t>
            </a:r>
          </a:p>
          <a:p>
            <a:endParaRPr lang="en-US" dirty="0" smtClean="0"/>
          </a:p>
          <a:p>
            <a:endParaRPr lang="en-US" dirty="0" smtClean="0"/>
          </a:p>
          <a:p>
            <a:pPr>
              <a:spcBef>
                <a:spcPts val="1200"/>
              </a:spcBef>
            </a:pPr>
            <a:r>
              <a:rPr lang="en-US" b="1" dirty="0" smtClean="0"/>
              <a:t>We often ask our partners:</a:t>
            </a:r>
          </a:p>
          <a:p>
            <a:pPr>
              <a:spcBef>
                <a:spcPts val="1200"/>
              </a:spcBef>
              <a:buFont typeface="Courier New" panose="02070309020205020404" pitchFamily="49" charset="0"/>
              <a:buChar char="o"/>
            </a:pPr>
            <a:r>
              <a:rPr lang="en-US" dirty="0" smtClean="0"/>
              <a:t>What are your priorities?</a:t>
            </a:r>
          </a:p>
          <a:p>
            <a:pPr>
              <a:spcBef>
                <a:spcPts val="1200"/>
              </a:spcBef>
              <a:buFont typeface="Courier New" panose="02070309020205020404" pitchFamily="49" charset="0"/>
              <a:buChar char="o"/>
            </a:pPr>
            <a:r>
              <a:rPr lang="en-US" dirty="0" smtClean="0"/>
              <a:t>How can we help? </a:t>
            </a:r>
          </a:p>
          <a:p>
            <a:pPr>
              <a:spcBef>
                <a:spcPts val="1200"/>
              </a:spcBef>
              <a:buFont typeface="Courier New" panose="02070309020205020404" pitchFamily="49" charset="0"/>
              <a:buChar char="o"/>
            </a:pPr>
            <a:r>
              <a:rPr lang="en-US" dirty="0" smtClean="0"/>
              <a:t>What are areas of alignment?</a:t>
            </a:r>
          </a:p>
          <a:p>
            <a:endParaRPr lang="en-US" dirty="0" smtClean="0"/>
          </a:p>
          <a:p>
            <a:r>
              <a:rPr lang="en-US" sz="1200" b="0" i="0" u="none" strike="noStrike" kern="1200" baseline="0" dirty="0" smtClean="0">
                <a:solidFill>
                  <a:schemeClr val="tx1"/>
                </a:solidFill>
                <a:latin typeface="+mn-lt"/>
                <a:ea typeface="+mn-ea"/>
                <a:cs typeface="+mn-cs"/>
              </a:rPr>
              <a:t>Approach </a:t>
            </a:r>
            <a:r>
              <a:rPr lang="en-US" sz="1200" b="0" i="0" u="none" strike="noStrike" kern="1200" baseline="0" dirty="0" smtClean="0">
                <a:solidFill>
                  <a:schemeClr val="tx1"/>
                </a:solidFill>
                <a:latin typeface="+mn-lt"/>
                <a:ea typeface="+mn-ea"/>
                <a:cs typeface="+mn-cs"/>
              </a:rPr>
              <a:t>differences of opinion with curiosity, and treat them as opportunities to learn.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Ask your partners about their goals and priorities, and pay attention to the political and organizational context in which they work. This can include past interagency interactions, successes and failures, or other issues that may shape perspectives.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Intersectoral</a:t>
            </a:r>
            <a:r>
              <a:rPr lang="en-US" sz="1200" b="0" i="0" u="none" strike="noStrike" kern="1200" baseline="0" dirty="0" smtClean="0">
                <a:solidFill>
                  <a:schemeClr val="tx1"/>
                </a:solidFill>
                <a:latin typeface="+mn-lt"/>
                <a:ea typeface="+mn-ea"/>
                <a:cs typeface="+mn-cs"/>
              </a:rPr>
              <a:t> collaboration works best when all partners can see tangible gains for themselves. Potential partners may ask themselves, “What’s in it for me or my organization?” Identifying win-win opportunities helps establish buy-in, allows partners to leverage resources, and increases efficiency by pursing multiple goals. </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12</a:t>
            </a:fld>
            <a:endParaRPr lang="en-US" dirty="0"/>
          </a:p>
        </p:txBody>
      </p:sp>
    </p:spTree>
    <p:extLst>
      <p:ext uri="{BB962C8B-B14F-4D97-AF65-F5344CB8AC3E}">
        <p14:creationId xmlns:p14="http://schemas.microsoft.com/office/powerpoint/2010/main" val="356764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dirty="0" smtClean="0"/>
              <a:t>Getting</a:t>
            </a:r>
            <a:r>
              <a:rPr lang="en-US" baseline="0" dirty="0" smtClean="0"/>
              <a:t> </a:t>
            </a:r>
            <a:r>
              <a:rPr lang="en-US" baseline="0" dirty="0" smtClean="0"/>
              <a:t>started:</a:t>
            </a:r>
          </a:p>
          <a:p>
            <a:r>
              <a:rPr lang="en-US" baseline="0" dirty="0" smtClean="0"/>
              <a:t>Riverside &amp; Monterey – embedded in </a:t>
            </a:r>
            <a:r>
              <a:rPr lang="en-US" baseline="0" dirty="0" err="1" smtClean="0"/>
              <a:t>ph</a:t>
            </a:r>
            <a:r>
              <a:rPr lang="en-US" baseline="0" dirty="0" smtClean="0"/>
              <a:t> strategic planning. Any time your </a:t>
            </a:r>
            <a:r>
              <a:rPr lang="en-US" baseline="0" dirty="0" err="1" smtClean="0"/>
              <a:t>govt</a:t>
            </a:r>
            <a:r>
              <a:rPr lang="en-US" baseline="0" dirty="0" smtClean="0"/>
              <a:t> is doing a planning process, PH can step up and pitch this HiAP approach as a whole-of-government way of considering health, </a:t>
            </a:r>
            <a:r>
              <a:rPr lang="en-US" baseline="0" dirty="0" err="1" smtClean="0"/>
              <a:t>eq</a:t>
            </a:r>
            <a:r>
              <a:rPr lang="en-US" baseline="0" dirty="0" smtClean="0"/>
              <a:t>, and </a:t>
            </a:r>
            <a:r>
              <a:rPr lang="en-US" baseline="0" dirty="0" err="1" smtClean="0"/>
              <a:t>sust</a:t>
            </a:r>
            <a:r>
              <a:rPr lang="en-US" baseline="0" dirty="0" smtClean="0"/>
              <a:t> and building collaborative partnerships.</a:t>
            </a:r>
          </a:p>
          <a:p>
            <a:endParaRPr lang="en-US" baseline="0" dirty="0" smtClean="0"/>
          </a:p>
          <a:p>
            <a:r>
              <a:rPr lang="en-US" baseline="0" dirty="0" smtClean="0"/>
              <a:t>Implementation:</a:t>
            </a:r>
          </a:p>
          <a:p>
            <a:r>
              <a:rPr lang="en-US" baseline="0" dirty="0" smtClean="0"/>
              <a:t>Richmond &amp; Monterey – through general plan</a:t>
            </a:r>
            <a:endParaRPr lang="en-US" dirty="0" smtClean="0"/>
          </a:p>
          <a:p>
            <a:pPr marL="168244" indent="-168244">
              <a:buFont typeface="Arial" pitchFamily="34" charset="0"/>
              <a:buChar char="•"/>
            </a:pPr>
            <a:endParaRPr lang="en-US" dirty="0" smtClean="0"/>
          </a:p>
          <a:p>
            <a:pPr marL="168244" indent="-168244">
              <a:buFont typeface="Arial" pitchFamily="34" charset="0"/>
              <a:buChar char="•"/>
            </a:pPr>
            <a:r>
              <a:rPr lang="en-US" dirty="0" smtClean="0"/>
              <a:t>Tulare </a:t>
            </a:r>
            <a:r>
              <a:rPr lang="en-US" dirty="0" smtClean="0"/>
              <a:t>County: Providing HiAP training to leaders in unincorporated communities prior to community planning discussions</a:t>
            </a:r>
          </a:p>
          <a:p>
            <a:pPr marL="168244" indent="-168244">
              <a:buFont typeface="Arial" pitchFamily="34" charset="0"/>
              <a:buChar char="•"/>
            </a:pPr>
            <a:r>
              <a:rPr lang="en-US" dirty="0" smtClean="0"/>
              <a:t>Monterey County: Realignment funds used o develop (PEP) to work on health equity, accreditation, and cross bureau collaboration. </a:t>
            </a:r>
          </a:p>
          <a:p>
            <a:pPr marL="168244" indent="-168244">
              <a:buFont typeface="Arial" pitchFamily="34" charset="0"/>
              <a:buChar char="•"/>
            </a:pPr>
            <a:r>
              <a:rPr lang="en-US" dirty="0" smtClean="0"/>
              <a:t>Del Norte County: Adopted city-level HiAP Resolution. Includes HLA of city’s General Plan and development of city-wide Employee Wellness Policy</a:t>
            </a:r>
          </a:p>
          <a:p>
            <a:endParaRPr lang="en-US" dirty="0" smtClean="0"/>
          </a:p>
          <a:p>
            <a:endParaRPr lang="en-US" dirty="0" smtClean="0"/>
          </a:p>
          <a:p>
            <a:r>
              <a:rPr lang="en-US" dirty="0" smtClean="0"/>
              <a:t>Tulare;</a:t>
            </a:r>
            <a:r>
              <a:rPr lang="en-US" baseline="0" dirty="0" smtClean="0"/>
              <a:t> </a:t>
            </a:r>
            <a:r>
              <a:rPr lang="en-US" dirty="0" smtClean="0"/>
              <a:t>(a process started by planning department to ensure that community plans align with the approved county General Plan)</a:t>
            </a:r>
          </a:p>
          <a:p>
            <a:endParaRPr lang="en-US" dirty="0" smtClean="0"/>
          </a:p>
          <a:p>
            <a:pPr defTabSz="457175">
              <a:defRPr/>
            </a:pPr>
            <a:r>
              <a:rPr lang="en-US" dirty="0" smtClean="0"/>
              <a:t>Monterrey: We have the support and encouragement from management to go build relationships with other sectors.  Example:  lunch</a:t>
            </a:r>
          </a:p>
          <a:p>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13</a:t>
            </a:fld>
            <a:endParaRPr lang="en-US" dirty="0"/>
          </a:p>
        </p:txBody>
      </p:sp>
    </p:spTree>
    <p:extLst>
      <p:ext uri="{BB962C8B-B14F-4D97-AF65-F5344CB8AC3E}">
        <p14:creationId xmlns:p14="http://schemas.microsoft.com/office/powerpoint/2010/main" val="356764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dirty="0" smtClean="0"/>
              <a:t>AHSC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really trying to reduce vehicle miles traveled and build ridership for transportation systems by locating housing near transportation and ensuring that the two are connected.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want folks to have choices in how they get around other than using their car.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creating more walkable/</a:t>
            </a:r>
            <a:r>
              <a:rPr lang="en-US" sz="1200" kern="1200" dirty="0" err="1" smtClean="0">
                <a:solidFill>
                  <a:schemeClr val="tx1"/>
                </a:solidFill>
                <a:effectLst/>
                <a:latin typeface="+mn-lt"/>
                <a:ea typeface="+mn-ea"/>
                <a:cs typeface="+mn-cs"/>
              </a:rPr>
              <a:t>bikeable</a:t>
            </a:r>
            <a:r>
              <a:rPr lang="en-US" sz="1200" kern="1200" dirty="0" smtClean="0">
                <a:solidFill>
                  <a:schemeClr val="tx1"/>
                </a:solidFill>
                <a:effectLst/>
                <a:latin typeface="+mn-lt"/>
                <a:ea typeface="+mn-ea"/>
                <a:cs typeface="+mn-cs"/>
              </a:rPr>
              <a:t> communities by paying for a </a:t>
            </a:r>
            <a:r>
              <a:rPr lang="en-US" sz="1200" kern="1200" dirty="0" err="1" smtClean="0">
                <a:solidFill>
                  <a:schemeClr val="tx1"/>
                </a:solidFill>
                <a:effectLst/>
                <a:latin typeface="+mn-lt"/>
                <a:ea typeface="+mn-ea"/>
                <a:cs typeface="+mn-cs"/>
              </a:rPr>
              <a:t>whooollleee</a:t>
            </a:r>
            <a:r>
              <a:rPr lang="en-US" sz="1200" kern="1200" dirty="0" smtClean="0">
                <a:solidFill>
                  <a:schemeClr val="tx1"/>
                </a:solidFill>
                <a:effectLst/>
                <a:latin typeface="+mn-lt"/>
                <a:ea typeface="+mn-ea"/>
                <a:cs typeface="+mn-cs"/>
              </a:rPr>
              <a:t> bunch of sidewalk and </a:t>
            </a:r>
            <a:r>
              <a:rPr lang="en-US" sz="1200" kern="1200" dirty="0" err="1" smtClean="0">
                <a:solidFill>
                  <a:schemeClr val="tx1"/>
                </a:solidFill>
                <a:effectLst/>
                <a:latin typeface="+mn-lt"/>
                <a:ea typeface="+mn-ea"/>
                <a:cs typeface="+mn-cs"/>
              </a:rPr>
              <a:t>bikelanes</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we can pay for programs like bike safety, school walking,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Also we are preserving affordability as we improve transportation and connectivity, and doing our best to make sure we consider all of the displacement concerns that come with these kinds of improvements.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TCC </a:t>
            </a:r>
            <a:r>
              <a:rPr lang="en-US" sz="1200" kern="1200" dirty="0" smtClean="0">
                <a:solidFill>
                  <a:schemeClr val="tx1"/>
                </a:solidFill>
                <a:effectLst/>
                <a:latin typeface="+mn-lt"/>
                <a:ea typeface="+mn-ea"/>
                <a:cs typeface="+mn-cs"/>
              </a:rPr>
              <a:t>is focused on investing in the communities in our state that are the most overburdened by environmental, socioeconomic and health inequities. </a:t>
            </a:r>
          </a:p>
          <a:p>
            <a:pPr lvl="0"/>
            <a:r>
              <a:rPr lang="en-US" sz="1200" kern="1200" dirty="0" smtClean="0">
                <a:solidFill>
                  <a:schemeClr val="tx1"/>
                </a:solidFill>
                <a:effectLst/>
                <a:latin typeface="+mn-lt"/>
                <a:ea typeface="+mn-ea"/>
                <a:cs typeface="+mn-cs"/>
              </a:rPr>
              <a:t>Applicants must address three Program Objectives:  </a:t>
            </a:r>
          </a:p>
          <a:p>
            <a:pPr lvl="1"/>
            <a:r>
              <a:rPr lang="en-US" sz="1200" kern="1200" dirty="0" smtClean="0">
                <a:solidFill>
                  <a:schemeClr val="tx1"/>
                </a:solidFill>
                <a:effectLst/>
                <a:latin typeface="+mn-lt"/>
                <a:ea typeface="+mn-ea"/>
                <a:cs typeface="+mn-cs"/>
              </a:rPr>
              <a:t>​1. Reduce GHG's </a:t>
            </a:r>
          </a:p>
          <a:p>
            <a:pPr lvl="1"/>
            <a:r>
              <a:rPr lang="en-US" sz="1200" kern="1200" dirty="0" smtClean="0">
                <a:solidFill>
                  <a:schemeClr val="tx1"/>
                </a:solidFill>
                <a:effectLst/>
                <a:latin typeface="+mn-lt"/>
                <a:ea typeface="+mn-ea"/>
                <a:cs typeface="+mn-cs"/>
              </a:rPr>
              <a:t>2. Improve Public Health and Environmental Benefits </a:t>
            </a:r>
          </a:p>
          <a:p>
            <a:pPr lvl="1"/>
            <a:r>
              <a:rPr lang="en-US" sz="1200" kern="1200" dirty="0" smtClean="0">
                <a:solidFill>
                  <a:schemeClr val="tx1"/>
                </a:solidFill>
                <a:effectLst/>
                <a:latin typeface="+mn-lt"/>
                <a:ea typeface="+mn-ea"/>
                <a:cs typeface="+mn-cs"/>
              </a:rPr>
              <a:t>3. Expand Economic Opportunity and Shared Prosperity (workforce training, local business expansion, etc.) </a:t>
            </a:r>
          </a:p>
          <a:p>
            <a:pPr lvl="0"/>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6000" dirty="0" smtClean="0">
                <a:solidFill>
                  <a:schemeClr val="dk1"/>
                </a:solidFill>
                <a:highlight>
                  <a:srgbClr val="FFFFFF"/>
                </a:highlight>
              </a:rPr>
              <a:t>The</a:t>
            </a:r>
            <a:r>
              <a:rPr lang="en" sz="6000" baseline="0" dirty="0" smtClean="0">
                <a:solidFill>
                  <a:schemeClr val="dk1"/>
                </a:solidFill>
                <a:highlight>
                  <a:srgbClr val="FFFFFF"/>
                </a:highlight>
              </a:rPr>
              <a:t> CDPH Office of Health Equity is one of 16 states and 2 cities funded by the CDC’s Climate R</a:t>
            </a:r>
            <a:r>
              <a:rPr lang="en-US" sz="6000" baseline="0" dirty="0" smtClean="0">
                <a:solidFill>
                  <a:schemeClr val="dk1"/>
                </a:solidFill>
                <a:highlight>
                  <a:srgbClr val="FFFFFF"/>
                </a:highlight>
              </a:rPr>
              <a:t>e</a:t>
            </a:r>
            <a:r>
              <a:rPr lang="en" sz="6000" baseline="0" dirty="0" smtClean="0">
                <a:solidFill>
                  <a:schemeClr val="dk1"/>
                </a:solidFill>
                <a:highlight>
                  <a:srgbClr val="FFFFFF"/>
                </a:highlight>
              </a:rPr>
              <a:t>ady States and Cities I</a:t>
            </a:r>
            <a:r>
              <a:rPr lang="en-US" sz="6000" baseline="0" dirty="0" smtClean="0">
                <a:solidFill>
                  <a:schemeClr val="dk1"/>
                </a:solidFill>
                <a:highlight>
                  <a:srgbClr val="FFFFFF"/>
                </a:highlight>
              </a:rPr>
              <a:t>n</a:t>
            </a:r>
            <a:r>
              <a:rPr lang="en" sz="6000" baseline="0" dirty="0" smtClean="0">
                <a:solidFill>
                  <a:schemeClr val="dk1"/>
                </a:solidFill>
                <a:highlight>
                  <a:srgbClr val="FFFFFF"/>
                </a:highlight>
              </a:rPr>
              <a:t>itiative.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 sz="6000" baseline="0" dirty="0" smtClean="0">
              <a:solidFill>
                <a:schemeClr val="dk1"/>
              </a:solidFill>
              <a:highlight>
                <a:srgbClr val="FFFFFF"/>
              </a:high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 sz="6000" dirty="0" smtClean="0">
                <a:solidFill>
                  <a:schemeClr val="dk1"/>
                </a:solidFill>
                <a:highlight>
                  <a:srgbClr val="FFFFFF"/>
                </a:highlight>
              </a:rPr>
              <a:t>-a five-step process that helps </a:t>
            </a:r>
            <a:r>
              <a:rPr lang="en" sz="5400" dirty="0" smtClean="0">
                <a:solidFill>
                  <a:schemeClr val="dk1"/>
                </a:solidFill>
                <a:highlight>
                  <a:srgbClr val="FFFFFF"/>
                </a:highlight>
              </a:rPr>
              <a:t>health officials develop strategies and programs to help communities prepare for the health effects of climate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 sz="5400" dirty="0" smtClean="0">
              <a:solidFill>
                <a:schemeClr val="dk1"/>
              </a:solidFill>
              <a:highlight>
                <a:srgbClr val="FFFFFF"/>
              </a:high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 sz="6000" dirty="0" smtClean="0">
                <a:solidFill>
                  <a:schemeClr val="dk1"/>
                </a:solidFill>
                <a:highlight>
                  <a:srgbClr val="FFFFFF"/>
                </a:highlight>
              </a:rPr>
              <a:t>-CalBRACE seeks to  enhance communities’ capability to plan for and reduce health risks associated with climate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 sz="6000" dirty="0" smtClean="0">
              <a:solidFill>
                <a:schemeClr val="dk1"/>
              </a:solidFill>
              <a:highlight>
                <a:srgbClr val="FFFFFF"/>
              </a:highlight>
            </a:endParaRPr>
          </a:p>
        </p:txBody>
      </p:sp>
      <p:sp>
        <p:nvSpPr>
          <p:cNvPr id="4" name="Slide Number Placeholder 3"/>
          <p:cNvSpPr>
            <a:spLocks noGrp="1"/>
          </p:cNvSpPr>
          <p:nvPr>
            <p:ph type="sldNum" sz="quarter" idx="10"/>
          </p:nvPr>
        </p:nvSpPr>
        <p:spPr/>
        <p:txBody>
          <a:bodyPr/>
          <a:lstStyle/>
          <a:p>
            <a:fld id="{185051C0-DAFE-4DC1-B4E4-1660F59876D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268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defTabSz="931545">
              <a:defRPr/>
            </a:pPr>
            <a:r>
              <a:rPr lang="en-US" sz="6000" baseline="0" dirty="0" smtClean="0"/>
              <a:t>The </a:t>
            </a:r>
            <a:r>
              <a:rPr lang="en-US" sz="6000" baseline="0" dirty="0" err="1" smtClean="0"/>
              <a:t>CalBRACE</a:t>
            </a:r>
            <a:r>
              <a:rPr lang="en-US" sz="6000" baseline="0" dirty="0" smtClean="0"/>
              <a:t> Project recently released Climate Change and Health Profile reports for every county in California and</a:t>
            </a:r>
            <a:r>
              <a:rPr lang="en-US" sz="6000" kern="1200" dirty="0" smtClean="0">
                <a:solidFill>
                  <a:schemeClr val="tx1"/>
                </a:solidFill>
                <a:effectLst/>
                <a:latin typeface="+mn-lt"/>
                <a:ea typeface="+mn-ea"/>
                <a:cs typeface="+mn-cs"/>
              </a:rPr>
              <a:t> a suite of indicators for developing climate vulnerability assessments for each county in California.</a:t>
            </a:r>
          </a:p>
          <a:p>
            <a:pPr defTabSz="931545">
              <a:defRPr/>
            </a:pPr>
            <a:endParaRPr lang="en-US" sz="6000" kern="1200" dirty="0" smtClean="0">
              <a:solidFill>
                <a:schemeClr val="tx1"/>
              </a:solidFill>
              <a:effectLst/>
              <a:latin typeface="+mn-lt"/>
              <a:ea typeface="+mn-ea"/>
              <a:cs typeface="+mn-cs"/>
            </a:endParaRPr>
          </a:p>
          <a:p>
            <a:pPr defTabSz="931545">
              <a:defRPr/>
            </a:pPr>
            <a:r>
              <a:rPr lang="en-US" sz="6000" kern="1200" dirty="0" smtClean="0">
                <a:solidFill>
                  <a:schemeClr val="tx1"/>
                </a:solidFill>
                <a:effectLst/>
                <a:latin typeface="+mn-lt"/>
                <a:ea typeface="+mn-ea"/>
                <a:cs typeface="+mn-cs"/>
              </a:rPr>
              <a:t>The indicator data for each of the variables listed in this chart are available</a:t>
            </a:r>
            <a:r>
              <a:rPr lang="en-US" sz="6000" kern="1200" baseline="0" dirty="0" smtClean="0">
                <a:solidFill>
                  <a:schemeClr val="tx1"/>
                </a:solidFill>
                <a:effectLst/>
                <a:latin typeface="+mn-lt"/>
                <a:ea typeface="+mn-ea"/>
                <a:cs typeface="+mn-cs"/>
              </a:rPr>
              <a:t> on the </a:t>
            </a:r>
            <a:r>
              <a:rPr lang="en-US" sz="6000" kern="1200" baseline="0" dirty="0" err="1" smtClean="0">
                <a:solidFill>
                  <a:schemeClr val="tx1"/>
                </a:solidFill>
                <a:effectLst/>
                <a:latin typeface="+mn-lt"/>
                <a:ea typeface="+mn-ea"/>
                <a:cs typeface="+mn-cs"/>
              </a:rPr>
              <a:t>CalBRACE</a:t>
            </a:r>
            <a:r>
              <a:rPr lang="en-US" sz="6000" kern="1200" baseline="0" dirty="0" smtClean="0">
                <a:solidFill>
                  <a:schemeClr val="tx1"/>
                </a:solidFill>
                <a:effectLst/>
                <a:latin typeface="+mn-lt"/>
                <a:ea typeface="+mn-ea"/>
                <a:cs typeface="+mn-cs"/>
              </a:rPr>
              <a:t> website in excel files. The data go down to the Census Tract level for many indicators, and the county level for those that aren’t available at Census Tract. Information to guide use of the data is also included in the accompanying data narratives, and you can always contact </a:t>
            </a:r>
            <a:r>
              <a:rPr lang="en-US" sz="6000" kern="1200" baseline="0" dirty="0" err="1" smtClean="0">
                <a:solidFill>
                  <a:schemeClr val="tx1"/>
                </a:solidFill>
                <a:effectLst/>
                <a:latin typeface="+mn-lt"/>
                <a:ea typeface="+mn-ea"/>
                <a:cs typeface="+mn-cs"/>
              </a:rPr>
              <a:t>CalBRACE</a:t>
            </a:r>
            <a:r>
              <a:rPr lang="en-US" sz="6000" kern="1200" baseline="0" dirty="0" smtClean="0">
                <a:solidFill>
                  <a:schemeClr val="tx1"/>
                </a:solidFill>
                <a:effectLst/>
                <a:latin typeface="+mn-lt"/>
                <a:ea typeface="+mn-ea"/>
                <a:cs typeface="+mn-cs"/>
              </a:rPr>
              <a:t> staff for more information.</a:t>
            </a:r>
            <a:endParaRPr lang="en-US" sz="6000" kern="1200" dirty="0" smtClean="0">
              <a:solidFill>
                <a:schemeClr val="tx1"/>
              </a:solidFill>
              <a:effectLst/>
              <a:latin typeface="+mn-lt"/>
              <a:ea typeface="+mn-ea"/>
              <a:cs typeface="+mn-cs"/>
            </a:endParaRPr>
          </a:p>
          <a:p>
            <a:r>
              <a:rPr lang="en-US" sz="60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0" kern="1200" dirty="0" smtClean="0">
                <a:solidFill>
                  <a:schemeClr val="tx1"/>
                </a:solidFill>
                <a:effectLst/>
                <a:latin typeface="+mn-lt"/>
                <a:ea typeface="+mn-ea"/>
                <a:cs typeface="+mn-cs"/>
              </a:rPr>
              <a:t>The Climate Change and Health Profile</a:t>
            </a:r>
            <a:r>
              <a:rPr lang="en-US" sz="6000" b="1" kern="1200" dirty="0" smtClean="0">
                <a:solidFill>
                  <a:schemeClr val="tx1"/>
                </a:solidFill>
                <a:effectLst/>
                <a:latin typeface="+mn-lt"/>
                <a:ea typeface="+mn-ea"/>
                <a:cs typeface="+mn-cs"/>
              </a:rPr>
              <a:t> </a:t>
            </a:r>
            <a:r>
              <a:rPr lang="en-US" sz="6000" kern="1200" dirty="0" smtClean="0">
                <a:solidFill>
                  <a:schemeClr val="tx1"/>
                </a:solidFill>
                <a:effectLst/>
                <a:latin typeface="+mn-lt"/>
                <a:ea typeface="+mn-ea"/>
                <a:cs typeface="+mn-cs"/>
              </a:rPr>
              <a:t>reports</a:t>
            </a:r>
            <a:r>
              <a:rPr lang="en-US" sz="6000" b="1" kern="1200" dirty="0" smtClean="0">
                <a:solidFill>
                  <a:schemeClr val="tx1"/>
                </a:solidFill>
                <a:effectLst/>
                <a:latin typeface="+mn-lt"/>
                <a:ea typeface="+mn-ea"/>
                <a:cs typeface="+mn-cs"/>
              </a:rPr>
              <a:t> </a:t>
            </a:r>
            <a:r>
              <a:rPr lang="en-US" sz="6000" kern="1200" dirty="0" smtClean="0">
                <a:solidFill>
                  <a:schemeClr val="tx1"/>
                </a:solidFill>
                <a:effectLst/>
                <a:latin typeface="+mn-lt"/>
                <a:ea typeface="+mn-ea"/>
                <a:cs typeface="+mn-cs"/>
              </a:rPr>
              <a:t>present an overview of climate science and link current and projected climate change risks to health outcomes. They summarize the data in the indicators for each county in California, including</a:t>
            </a:r>
            <a:r>
              <a:rPr lang="en-US" sz="6000" kern="1200" baseline="0" dirty="0" smtClean="0">
                <a:solidFill>
                  <a:schemeClr val="tx1"/>
                </a:solidFill>
                <a:effectLst/>
                <a:latin typeface="+mn-lt"/>
                <a:ea typeface="+mn-ea"/>
                <a:cs typeface="+mn-cs"/>
              </a:rPr>
              <a:t> local statistics and maps. The data in these reports can be used to educate stakeholders. In fact, </a:t>
            </a:r>
            <a:r>
              <a:rPr lang="en-US" sz="6000" kern="1200" baseline="0" dirty="0" err="1" smtClean="0">
                <a:solidFill>
                  <a:schemeClr val="tx1"/>
                </a:solidFill>
                <a:effectLst/>
                <a:latin typeface="+mn-lt"/>
                <a:ea typeface="+mn-ea"/>
                <a:cs typeface="+mn-cs"/>
              </a:rPr>
              <a:t>CalBRACE</a:t>
            </a:r>
            <a:r>
              <a:rPr lang="en-US" sz="6000" kern="1200" baseline="0" dirty="0" smtClean="0">
                <a:solidFill>
                  <a:schemeClr val="tx1"/>
                </a:solidFill>
                <a:effectLst/>
                <a:latin typeface="+mn-lt"/>
                <a:ea typeface="+mn-ea"/>
                <a:cs typeface="+mn-cs"/>
              </a:rPr>
              <a:t> will soon release a sample </a:t>
            </a:r>
            <a:r>
              <a:rPr lang="en-US" sz="6000" kern="1200" baseline="0" dirty="0" err="1" smtClean="0">
                <a:solidFill>
                  <a:schemeClr val="tx1"/>
                </a:solidFill>
                <a:effectLst/>
                <a:latin typeface="+mn-lt"/>
                <a:ea typeface="+mn-ea"/>
                <a:cs typeface="+mn-cs"/>
              </a:rPr>
              <a:t>powerpoint</a:t>
            </a:r>
            <a:r>
              <a:rPr lang="en-US" sz="6000" kern="1200" baseline="0" dirty="0" smtClean="0">
                <a:solidFill>
                  <a:schemeClr val="tx1"/>
                </a:solidFill>
                <a:effectLst/>
                <a:latin typeface="+mn-lt"/>
                <a:ea typeface="+mn-ea"/>
                <a:cs typeface="+mn-cs"/>
              </a:rPr>
              <a:t> presentation that communities can insert their data into and use to provide information to stakeholders on the importance of climate change and its impact on health, including local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0" kern="1200" baseline="0" dirty="0" smtClean="0">
                <a:solidFill>
                  <a:schemeClr val="tx1"/>
                </a:solidFill>
                <a:effectLst/>
                <a:latin typeface="+mn-lt"/>
                <a:ea typeface="+mn-ea"/>
                <a:cs typeface="+mn-cs"/>
              </a:rPr>
              <a:t>The next few slides will provide examples of this from the San Joaquin County health profiles report.</a:t>
            </a:r>
            <a:endParaRPr lang="en-US" sz="6000" dirty="0" smtClean="0"/>
          </a:p>
          <a:p>
            <a:endParaRPr lang="en-US" sz="6000" i="1" dirty="0"/>
          </a:p>
        </p:txBody>
      </p:sp>
      <p:sp>
        <p:nvSpPr>
          <p:cNvPr id="4" name="Slide Number Placeholder 3"/>
          <p:cNvSpPr>
            <a:spLocks noGrp="1"/>
          </p:cNvSpPr>
          <p:nvPr>
            <p:ph type="sldNum" sz="quarter" idx="10"/>
          </p:nvPr>
        </p:nvSpPr>
        <p:spPr/>
        <p:txBody>
          <a:bodyPr/>
          <a:lstStyle/>
          <a:p>
            <a:fld id="{185051C0-DAFE-4DC1-B4E4-1660F59876D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268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i="0" dirty="0" smtClean="0"/>
              <a:t>For example,</a:t>
            </a:r>
            <a:r>
              <a:rPr lang="en-US" i="0" baseline="0" dirty="0" smtClean="0"/>
              <a:t> the reports include climate projections for the climate region that San Joaquin County is part of – the Northern Central Valley region. Overall, we expect July temperatures to increase by 12-15 degrees F by 2100, rainfall to decrease by 4-5 inches by 2090, and the number of heat waves per year to increase by 5-8 additional heat waves by 2100. This is an example of both the data included in the report, as well as one of the slides that will be shared and can be adapted for local use.</a:t>
            </a:r>
            <a:endParaRPr lang="en-US" i="0"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185051C0-DAFE-4DC1-B4E4-1660F59876D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9626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i="0" baseline="0" dirty="0" smtClean="0"/>
              <a:t>This is an example of heat information included in the reports. This map shows that the projected temperature in SJ County will increase by 3.4</a:t>
            </a:r>
            <a:r>
              <a:rPr lang="en-US" dirty="0" smtClean="0"/>
              <a:t>°F by 2099 under a low emissions scenario, which is</a:t>
            </a:r>
            <a:r>
              <a:rPr lang="en-US" baseline="0" dirty="0" smtClean="0"/>
              <a:t> </a:t>
            </a:r>
            <a:r>
              <a:rPr lang="en-US" dirty="0" smtClean="0"/>
              <a:t>a scenario where we reduce emissions</a:t>
            </a:r>
            <a:r>
              <a:rPr lang="en-US" baseline="0" dirty="0" smtClean="0"/>
              <a:t> greatly. In a high emissions scenario, where we continue with business as usual without reducing fossil fuels, we may see </a:t>
            </a:r>
            <a:r>
              <a:rPr lang="en-US" dirty="0" smtClean="0"/>
              <a:t>up to 6°F</a:t>
            </a:r>
            <a:r>
              <a:rPr lang="en-US" baseline="0" dirty="0" smtClean="0"/>
              <a:t> here in the county. </a:t>
            </a:r>
          </a:p>
        </p:txBody>
      </p:sp>
      <p:sp>
        <p:nvSpPr>
          <p:cNvPr id="4" name="Slide Number Placeholder 3"/>
          <p:cNvSpPr>
            <a:spLocks noGrp="1"/>
          </p:cNvSpPr>
          <p:nvPr>
            <p:ph type="sldNum" sz="quarter" idx="10"/>
          </p:nvPr>
        </p:nvSpPr>
        <p:spPr/>
        <p:txBody>
          <a:bodyPr/>
          <a:lstStyle/>
          <a:p>
            <a:fld id="{185051C0-DAFE-4DC1-B4E4-1660F59876D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4558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defTabSz="931774">
              <a:defRPr/>
            </a:pPr>
            <a:r>
              <a:rPr lang="en-US" i="0" dirty="0" smtClean="0"/>
              <a:t>These are examples of data on vulnerable populations in the county, which can also be found in the reports. (Can</a:t>
            </a:r>
            <a:r>
              <a:rPr lang="en-US" i="0" baseline="0" dirty="0" smtClean="0"/>
              <a:t> read some examples). </a:t>
            </a:r>
          </a:p>
          <a:p>
            <a:pPr defTabSz="931774">
              <a:defRPr/>
            </a:pPr>
            <a:endParaRPr lang="en-US" i="0" baseline="0" dirty="0" smtClean="0"/>
          </a:p>
          <a:p>
            <a:pPr defTabSz="931774">
              <a:defRPr/>
            </a:pPr>
            <a:r>
              <a:rPr lang="en-US" i="0" baseline="0" dirty="0" smtClean="0"/>
              <a:t>From the indicator data on the </a:t>
            </a:r>
            <a:r>
              <a:rPr lang="en-US" i="0" baseline="0" dirty="0" err="1" smtClean="0"/>
              <a:t>CalBRACE</a:t>
            </a:r>
            <a:r>
              <a:rPr lang="en-US" i="0" baseline="0" dirty="0" smtClean="0"/>
              <a:t> website, you can also find whether the rate of any of the indicators is above or below the state average, rates for some of the indicators separated out by race/ethnicity</a:t>
            </a:r>
            <a:r>
              <a:rPr lang="en-US" i="0" baseline="0" smtClean="0"/>
              <a:t>, data </a:t>
            </a:r>
            <a:r>
              <a:rPr lang="en-US" i="0" baseline="0" dirty="0" smtClean="0"/>
              <a:t>for smaller </a:t>
            </a:r>
            <a:r>
              <a:rPr lang="en-US" i="0" baseline="0" smtClean="0"/>
              <a:t>geographic areas (in most cases), and more.</a:t>
            </a:r>
            <a:endParaRPr lang="en-US" i="0" dirty="0"/>
          </a:p>
        </p:txBody>
      </p:sp>
      <p:sp>
        <p:nvSpPr>
          <p:cNvPr id="4" name="Slide Number Placeholder 3"/>
          <p:cNvSpPr>
            <a:spLocks noGrp="1"/>
          </p:cNvSpPr>
          <p:nvPr>
            <p:ph type="sldNum" sz="quarter" idx="10"/>
          </p:nvPr>
        </p:nvSpPr>
        <p:spPr/>
        <p:txBody>
          <a:bodyPr/>
          <a:lstStyle/>
          <a:p>
            <a:fld id="{185051C0-DAFE-4DC1-B4E4-1660F59876D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7970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Talk to you today</a:t>
            </a:r>
            <a:r>
              <a:rPr lang="en-US" baseline="0" dirty="0" smtClean="0"/>
              <a:t> from a state level perspective about the connections </a:t>
            </a:r>
            <a:r>
              <a:rPr lang="en-US" baseline="0" dirty="0" err="1" smtClean="0"/>
              <a:t>btwn</a:t>
            </a:r>
            <a:r>
              <a:rPr lang="en-US" baseline="0" dirty="0" smtClean="0"/>
              <a:t> health, climate change, and equity</a:t>
            </a:r>
          </a:p>
          <a:p>
            <a:pPr marL="171450" lvl="0" indent="-171450">
              <a:buFont typeface="Arial" panose="020B0604020202020204" pitchFamily="34" charset="0"/>
              <a:buChar char="•"/>
            </a:pPr>
            <a:r>
              <a:rPr lang="en-US" baseline="0" dirty="0" smtClean="0"/>
              <a:t>HiAP is an approach to government decision making focused on collaboration across sectors and ensuring health, equity, and </a:t>
            </a:r>
            <a:r>
              <a:rPr lang="en-US" baseline="0" dirty="0" err="1" smtClean="0"/>
              <a:t>env</a:t>
            </a:r>
            <a:r>
              <a:rPr lang="en-US" baseline="0" dirty="0" smtClean="0"/>
              <a:t> sustainability are cornerstones of government decisions</a:t>
            </a:r>
          </a:p>
          <a:p>
            <a:pPr marL="171450" lvl="0" indent="-171450">
              <a:buFont typeface="Arial" panose="020B0604020202020204" pitchFamily="34" charset="0"/>
              <a:buChar char="•"/>
            </a:pPr>
            <a:r>
              <a:rPr lang="en-US" baseline="0" dirty="0" smtClean="0"/>
              <a:t>What if </a:t>
            </a:r>
            <a:r>
              <a:rPr lang="en-US" baseline="0" smtClean="0"/>
              <a:t>the transportation </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2</a:t>
            </a:fld>
            <a:endParaRPr lang="en-US" dirty="0"/>
          </a:p>
        </p:txBody>
      </p:sp>
    </p:spTree>
    <p:extLst>
      <p:ext uri="{BB962C8B-B14F-4D97-AF65-F5344CB8AC3E}">
        <p14:creationId xmlns:p14="http://schemas.microsoft.com/office/powerpoint/2010/main" val="316778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baseline="0" dirty="0" smtClean="0">
                <a:solidFill>
                  <a:srgbClr val="FF0000"/>
                </a:solidFill>
              </a:rPr>
              <a:t>Ask someone to read quote.  </a:t>
            </a:r>
            <a:br>
              <a:rPr lang="en-US" baseline="0" dirty="0" smtClean="0">
                <a:solidFill>
                  <a:srgbClr val="FF0000"/>
                </a:solidFill>
              </a:rPr>
            </a:br>
            <a:r>
              <a:rPr lang="en-US" baseline="0" dirty="0" smtClean="0">
                <a:solidFill>
                  <a:srgbClr val="FF0000"/>
                </a:solidFill>
              </a:rPr>
              <a:t>My takeaway from this quote is that we get to be visionary and think big.  </a:t>
            </a:r>
          </a:p>
          <a:p>
            <a:r>
              <a:rPr lang="en-US" baseline="0" dirty="0" smtClean="0">
                <a:solidFill>
                  <a:srgbClr val="FF0000"/>
                </a:solidFill>
              </a:rPr>
              <a:t>And I want to mention that there are a lot of cities and counties and some states doing this work.</a:t>
            </a:r>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6764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3912" indent="-17391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46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What</a:t>
            </a:r>
            <a:r>
              <a:rPr lang="en-US" baseline="0" dirty="0" smtClean="0"/>
              <a:t> is a healthy community?</a:t>
            </a:r>
          </a:p>
          <a:p>
            <a:pPr marL="171450" lvl="0" indent="-171450">
              <a:buFont typeface="Arial" panose="020B0604020202020204" pitchFamily="34" charset="0"/>
              <a:buChar char="•"/>
            </a:pPr>
            <a:r>
              <a:rPr lang="en-US" baseline="0" dirty="0" smtClean="0"/>
              <a:t>Which of these things does public health have purview over?</a:t>
            </a:r>
          </a:p>
          <a:p>
            <a:pPr marL="171450" lvl="0" indent="-171450">
              <a:buFont typeface="Arial" panose="020B0604020202020204" pitchFamily="34" charset="0"/>
              <a:buChar char="•"/>
            </a:pPr>
            <a:r>
              <a:rPr lang="en-US" baseline="0" dirty="0" smtClean="0"/>
              <a:t>Who has access? Who is benefitting?</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3</a:t>
            </a:fld>
            <a:endParaRPr lang="en-US" dirty="0"/>
          </a:p>
        </p:txBody>
      </p:sp>
    </p:spTree>
    <p:extLst>
      <p:ext uri="{BB962C8B-B14F-4D97-AF65-F5344CB8AC3E}">
        <p14:creationId xmlns:p14="http://schemas.microsoft.com/office/powerpoint/2010/main" val="316778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Key message – collaboration, we are all in this together</a:t>
            </a:r>
          </a:p>
          <a:p>
            <a:pPr marL="171450" lvl="0" indent="-171450">
              <a:buFont typeface="Arial" panose="020B0604020202020204" pitchFamily="34" charset="0"/>
              <a:buChar char="•"/>
            </a:pPr>
            <a:r>
              <a:rPr lang="en-US" dirty="0" smtClean="0"/>
              <a:t>Poverty, homelessness, displacement,</a:t>
            </a:r>
            <a:r>
              <a:rPr lang="en-US" baseline="0" dirty="0" smtClean="0"/>
              <a:t> climate change, health care </a:t>
            </a:r>
          </a:p>
          <a:p>
            <a:pPr marL="171450" lvl="0" indent="-171450">
              <a:buFont typeface="Arial" panose="020B0604020202020204" pitchFamily="34" charset="0"/>
              <a:buChar char="•"/>
            </a:pPr>
            <a:r>
              <a:rPr lang="en-US" baseline="0" dirty="0" smtClean="0"/>
              <a:t>What does this make you think of in your work?</a:t>
            </a:r>
          </a:p>
          <a:p>
            <a:pPr marL="171450" lvl="0" indent="-171450">
              <a:buFont typeface="Arial" panose="020B0604020202020204" pitchFamily="34" charset="0"/>
              <a:buChar char="•"/>
            </a:pPr>
            <a:r>
              <a:rPr lang="en-US" baseline="0" dirty="0" smtClean="0"/>
              <a:t>Do you see any connections to healthy communities?</a:t>
            </a:r>
          </a:p>
          <a:p>
            <a:pPr marL="171450" lvl="0" indent="-171450">
              <a:buFont typeface="Arial" panose="020B0604020202020204" pitchFamily="34" charset="0"/>
              <a:buChar char="•"/>
            </a:pPr>
            <a:r>
              <a:rPr lang="en-US" baseline="0" dirty="0" smtClean="0"/>
              <a:t>Does this have anything to do with equity? Climate change? </a:t>
            </a:r>
            <a:r>
              <a:rPr lang="en-US" baseline="0" smtClean="0"/>
              <a:t>Poverty?</a:t>
            </a:r>
            <a:endParaRPr lang="en-US" baseline="0" dirty="0" smtClean="0"/>
          </a:p>
          <a:p>
            <a:pPr marL="628650" lvl="1" indent="-171450">
              <a:buFont typeface="Arial" panose="020B0604020202020204" pitchFamily="34" charset="0"/>
              <a:buChar char="•"/>
            </a:pPr>
            <a:r>
              <a:rPr lang="en-US" baseline="0" dirty="0" smtClean="0"/>
              <a:t>Someone gave them those buckets, what if someone would have given them life jackets? Or a new boat? Or sent a repair crew to fix the boat? </a:t>
            </a:r>
          </a:p>
          <a:p>
            <a:pPr marL="628650" lvl="1" indent="-171450">
              <a:buFont typeface="Arial" panose="020B0604020202020204" pitchFamily="34" charset="0"/>
              <a:buChar char="•"/>
            </a:pPr>
            <a:r>
              <a:rPr lang="en-US" baseline="0" dirty="0" smtClean="0"/>
              <a:t>Blissful ignorance, they are smiling! </a:t>
            </a:r>
          </a:p>
          <a:p>
            <a:pPr marL="628650" lvl="1" indent="-171450">
              <a:buFont typeface="Arial" panose="020B0604020202020204" pitchFamily="34" charset="0"/>
              <a:buChar char="•"/>
            </a:pPr>
            <a:r>
              <a:rPr lang="en-US" baseline="0" dirty="0" smtClean="0"/>
              <a:t>Were the bailers the same folks actually rowing the boat? So now they aren’t even going anywhere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4</a:t>
            </a:fld>
            <a:endParaRPr lang="en-US" dirty="0"/>
          </a:p>
        </p:txBody>
      </p:sp>
    </p:spTree>
    <p:extLst>
      <p:ext uri="{BB962C8B-B14F-4D97-AF65-F5344CB8AC3E}">
        <p14:creationId xmlns:p14="http://schemas.microsoft.com/office/powerpoint/2010/main" val="316778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altLang="en-US" dirty="0" smtClean="0">
                <a:latin typeface="Arial" pitchFamily="34" charset="0"/>
                <a:ea typeface="ＭＳ Ｐゴシック" pitchFamily="34" charset="-128"/>
              </a:rPr>
              <a:t>This is where the HiAP approach</a:t>
            </a:r>
            <a:r>
              <a:rPr lang="en-US" altLang="en-US" baseline="0" dirty="0" smtClean="0">
                <a:latin typeface="Arial" pitchFamily="34" charset="0"/>
                <a:ea typeface="ＭＳ Ｐゴシック" pitchFamily="34" charset="-128"/>
              </a:rPr>
              <a:t> comes in! </a:t>
            </a:r>
          </a:p>
          <a:p>
            <a:pPr marL="628650" lvl="1" indent="-171450">
              <a:buFont typeface="Arial" panose="020B0604020202020204" pitchFamily="34" charset="0"/>
              <a:buChar char="•"/>
            </a:pPr>
            <a:r>
              <a:rPr lang="en-US" altLang="en-US" baseline="0" dirty="0" smtClean="0">
                <a:latin typeface="Arial" pitchFamily="34" charset="0"/>
                <a:ea typeface="ＭＳ Ｐゴシック" pitchFamily="34" charset="-128"/>
              </a:rPr>
              <a:t>Governments internationally have been using it to address these complex issues that no one single </a:t>
            </a:r>
            <a:r>
              <a:rPr lang="en-US" altLang="en-US" baseline="0" dirty="0" err="1" smtClean="0">
                <a:latin typeface="Arial" pitchFamily="34" charset="0"/>
                <a:ea typeface="ＭＳ Ｐゴシック" pitchFamily="34" charset="-128"/>
              </a:rPr>
              <a:t>gov</a:t>
            </a:r>
            <a:r>
              <a:rPr lang="en-US" altLang="en-US" baseline="0" dirty="0" smtClean="0">
                <a:latin typeface="Arial" pitchFamily="34" charset="0"/>
                <a:ea typeface="ＭＳ Ｐゴシック" pitchFamily="34" charset="-128"/>
              </a:rPr>
              <a:t> entity on their own can solve.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Verdana" charset="0"/>
                <a:ea typeface="ＭＳ Ｐゴシック" charset="0"/>
                <a:cs typeface="ＭＳ Ｐゴシック" charset="0"/>
              </a:rPr>
              <a:t>What is HiAP?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Verdana" charset="0"/>
                <a:ea typeface="ＭＳ Ｐゴシック" charset="0"/>
                <a:cs typeface="ＭＳ Ｐゴシック" charset="0"/>
              </a:rPr>
              <a:t>A collaborative approach to improving the well-being of all people by incorporating health, equity, and sustainability considerations into decision-making across sectors and policy areas.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Verdana" charset="0"/>
                <a:ea typeface="ＭＳ Ｐゴシック" charset="0"/>
                <a:cs typeface="ＭＳ Ｐゴシック" charset="0"/>
              </a:rPr>
              <a:t>Here in</a:t>
            </a:r>
            <a:r>
              <a:rPr lang="en-US" sz="1200" baseline="0" dirty="0" smtClean="0">
                <a:latin typeface="Verdana" charset="0"/>
                <a:ea typeface="ＭＳ Ｐゴシック" charset="0"/>
                <a:cs typeface="ＭＳ Ｐゴシック" charset="0"/>
              </a:rPr>
              <a:t> CA </a:t>
            </a:r>
            <a:r>
              <a:rPr lang="en-US" sz="1200" baseline="0" dirty="0" err="1" smtClean="0">
                <a:latin typeface="Verdana" charset="0"/>
                <a:ea typeface="ＭＳ Ｐゴシック" charset="0"/>
                <a:cs typeface="ＭＳ Ｐゴシック" charset="0"/>
              </a:rPr>
              <a:t>gov</a:t>
            </a:r>
            <a:r>
              <a:rPr lang="en-US" sz="1200" baseline="0" dirty="0" smtClean="0">
                <a:latin typeface="Verdana" charset="0"/>
                <a:ea typeface="ＭＳ Ｐゴシック" charset="0"/>
                <a:cs typeface="ＭＳ Ｐゴシック" charset="0"/>
              </a:rPr>
              <a:t> established because of nexus </a:t>
            </a:r>
            <a:r>
              <a:rPr lang="en-US" sz="1200" baseline="0" dirty="0" err="1" smtClean="0">
                <a:latin typeface="Verdana" charset="0"/>
                <a:ea typeface="ＭＳ Ｐゴシック" charset="0"/>
                <a:cs typeface="ＭＳ Ｐゴシック" charset="0"/>
              </a:rPr>
              <a:t>btwn</a:t>
            </a:r>
            <a:r>
              <a:rPr lang="en-US" sz="1200" baseline="0" dirty="0" smtClean="0">
                <a:latin typeface="Verdana" charset="0"/>
                <a:ea typeface="ＭＳ Ｐゴシック" charset="0"/>
                <a:cs typeface="ＭＳ Ｐゴシック" charset="0"/>
              </a:rPr>
              <a:t> health and climate change.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Verdana" charset="0"/>
                <a:ea typeface="ＭＳ Ｐゴシック" charset="0"/>
                <a:cs typeface="ＭＳ Ｐゴシック" charset="0"/>
              </a:rPr>
              <a:t>Recognize that collaboration does not just happen!!! Need staff and resources and a forum</a:t>
            </a:r>
            <a:endParaRPr lang="en-US" sz="1200" dirty="0" smtClean="0">
              <a:latin typeface="Verdana" charset="0"/>
              <a:ea typeface="ＭＳ Ｐゴシック" charset="0"/>
              <a:cs typeface="ＭＳ Ｐゴシック" charset="0"/>
            </a:endParaRPr>
          </a:p>
          <a:p>
            <a:pPr marL="628650" lvl="1" indent="-171450">
              <a:buFont typeface="Arial" panose="020B0604020202020204" pitchFamily="34" charset="0"/>
              <a:buChar char="•"/>
            </a:pPr>
            <a:endParaRPr lang="en-US" altLang="en-US" dirty="0" smtClean="0">
              <a:latin typeface="Arial" pitchFamily="34" charset="0"/>
              <a:ea typeface="ＭＳ Ｐゴシック" pitchFamily="34" charset="-128"/>
            </a:endParaRPr>
          </a:p>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5</a:t>
            </a:fld>
            <a:endParaRPr lang="en-US" dirty="0"/>
          </a:p>
        </p:txBody>
      </p:sp>
    </p:spTree>
    <p:extLst>
      <p:ext uri="{BB962C8B-B14F-4D97-AF65-F5344CB8AC3E}">
        <p14:creationId xmlns:p14="http://schemas.microsoft.com/office/powerpoint/2010/main" val="316778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a:xfrm>
            <a:off x="675548" y="4342565"/>
            <a:ext cx="5608320" cy="4183380"/>
          </a:xfrm>
        </p:spPr>
        <p:txBody>
          <a:bodyPr/>
          <a:lstStyle/>
          <a:p>
            <a:pPr marL="173912" indent="-173912">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6</a:t>
            </a:fld>
            <a:endParaRPr lang="en-US" dirty="0"/>
          </a:p>
        </p:txBody>
      </p:sp>
    </p:spTree>
    <p:extLst>
      <p:ext uri="{BB962C8B-B14F-4D97-AF65-F5344CB8AC3E}">
        <p14:creationId xmlns:p14="http://schemas.microsoft.com/office/powerpoint/2010/main" val="296794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dirty="0" smtClean="0"/>
              <a:t>This</a:t>
            </a:r>
            <a:r>
              <a:rPr lang="en-US" baseline="0" dirty="0" smtClean="0"/>
              <a:t> is TRANSFORMATIVE WORK. </a:t>
            </a:r>
          </a:p>
          <a:p>
            <a:r>
              <a:rPr lang="en-US" baseline="0" dirty="0" smtClean="0"/>
              <a:t>Take what government is already doing, and make it better. </a:t>
            </a:r>
          </a:p>
          <a:p>
            <a:r>
              <a:rPr lang="en-US" baseline="0" dirty="0" smtClean="0"/>
              <a:t>Doesn’t need new programs or lots of new money. </a:t>
            </a:r>
          </a:p>
          <a:p>
            <a:r>
              <a:rPr lang="en-US" baseline="0" dirty="0" smtClean="0"/>
              <a:t>This is about overlaying PH values over </a:t>
            </a:r>
            <a:r>
              <a:rPr lang="en-US" u="sng" baseline="0" dirty="0" smtClean="0"/>
              <a:t>everything.</a:t>
            </a:r>
          </a:p>
          <a:p>
            <a:r>
              <a:rPr lang="en-US" u="sng" baseline="0" dirty="0" smtClean="0"/>
              <a:t>It’s a culture shift.</a:t>
            </a:r>
          </a:p>
          <a:p>
            <a:r>
              <a:rPr lang="en-US" u="none" baseline="0" dirty="0" smtClean="0"/>
              <a:t>Hard to measure but amazingly rewarding.</a:t>
            </a:r>
            <a:endParaRPr lang="en-US" u="none" dirty="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r>
              <a:rPr lang="en-US" dirty="0" smtClean="0"/>
              <a:t>What does IMPLEMENTATION look like?</a:t>
            </a:r>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184900" cy="3487737"/>
          </a:xfrm>
        </p:spPr>
      </p:sp>
      <p:sp>
        <p:nvSpPr>
          <p:cNvPr id="3" name="Notes Placeholder 2"/>
          <p:cNvSpPr>
            <a:spLocks noGrp="1"/>
          </p:cNvSpPr>
          <p:nvPr>
            <p:ph type="body" idx="1"/>
          </p:nvPr>
        </p:nvSpPr>
        <p:spPr/>
        <p:txBody>
          <a:bodyPr/>
          <a:lstStyle/>
          <a:p>
            <a:pPr marL="171450" indent="-171450">
              <a:buFontTx/>
              <a:buChar char="-"/>
            </a:pPr>
            <a:r>
              <a:rPr lang="en-US" sz="1200" dirty="0" smtClean="0">
                <a:latin typeface="Arial"/>
                <a:ea typeface="Calibri"/>
              </a:rPr>
              <a:t>Air quality benefits, heat island</a:t>
            </a:r>
          </a:p>
          <a:p>
            <a:pPr marL="171450" indent="-171450">
              <a:buFontTx/>
              <a:buChar char="-"/>
            </a:pPr>
            <a:r>
              <a:rPr lang="en-US" sz="1200" dirty="0" smtClean="0">
                <a:latin typeface="Arial"/>
                <a:ea typeface="Calibri"/>
              </a:rPr>
              <a:t>Inequitable</a:t>
            </a:r>
            <a:r>
              <a:rPr lang="en-US" sz="1200" baseline="0" dirty="0" smtClean="0">
                <a:latin typeface="Arial"/>
                <a:ea typeface="Calibri"/>
              </a:rPr>
              <a:t> distribution of the benefits of parks and tree canopy</a:t>
            </a:r>
            <a:endParaRPr lang="en-US" sz="1200" dirty="0" smtClean="0">
              <a:latin typeface="Arial"/>
              <a:ea typeface="Calibri"/>
            </a:endParaRPr>
          </a:p>
        </p:txBody>
      </p:sp>
      <p:sp>
        <p:nvSpPr>
          <p:cNvPr id="4" name="Slide Number Placeholder 3"/>
          <p:cNvSpPr>
            <a:spLocks noGrp="1"/>
          </p:cNvSpPr>
          <p:nvPr>
            <p:ph type="sldNum" sz="quarter" idx="10"/>
          </p:nvPr>
        </p:nvSpPr>
        <p:spPr/>
        <p:txBody>
          <a:bodyPr/>
          <a:lstStyle/>
          <a:p>
            <a:fld id="{D29F8B21-B222-4FBB-81E9-4502F52C878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6778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70"/>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81050-F0A6-4C8A-9686-0E7A29B984B2}"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97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615D6-AB70-4C39-92DB-1D3BE3082143}" type="datetime4">
              <a:rPr lang="en-US" smtClean="0">
                <a:solidFill>
                  <a:prstClr val="black">
                    <a:tint val="75000"/>
                  </a:prstClr>
                </a:solidFill>
              </a:rPr>
              <a:t>July 18, 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16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9C587-2E29-4B3D-8CAC-4CA840523876}"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49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77"/>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77"/>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E3244-B74C-4975-A8A3-79030CBE3B16}"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71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14" y="2130451"/>
            <a:ext cx="1033621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056" y="3886200"/>
            <a:ext cx="851376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5630F-A8F1-4273-B54A-6456F8AE99A5}" type="datetime4">
              <a:rPr lang="en-US" smtClean="0"/>
              <a:t>July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11868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C7F9D-6166-4AFC-B06D-B9C0E5D11AE2}" type="datetime4">
              <a:rPr lang="en-US" smtClean="0"/>
              <a:t>July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230217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40" y="4406926"/>
            <a:ext cx="103378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440" y="2906713"/>
            <a:ext cx="10337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E4A81-969C-46B3-9F66-22DCDD828CB7}" type="datetime4">
              <a:rPr lang="en-US" smtClean="0"/>
              <a:t>July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573867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28" y="1600206"/>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342" y="1600206"/>
            <a:ext cx="5397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80682-DDD3-44AD-A5E4-60FC5750E7D7}" type="datetime4">
              <a:rPr lang="en-US" smtClean="0"/>
              <a:t>July 18,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238486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15" y="1535113"/>
            <a:ext cx="5373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15" y="2174875"/>
            <a:ext cx="5373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550" y="1535113"/>
            <a:ext cx="53752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550" y="2174875"/>
            <a:ext cx="53752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E4DC9-1F97-4B1D-A0A4-2C4AB02A6931}" type="datetime4">
              <a:rPr lang="en-US" smtClean="0"/>
              <a:t>July 18,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74031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2739D-CD1A-4F4C-B26A-6212BA34FB29}" type="datetime4">
              <a:rPr lang="en-US" smtClean="0"/>
              <a:t>July 18,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149990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2B8CA-D8C1-4CAB-BB17-344B80DC53EC}" type="datetime4">
              <a:rPr lang="en-US" smtClean="0"/>
              <a:t>July 18,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312993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8E9BC-C2A4-450A-845B-EA88F85A6084}"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558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3050"/>
            <a:ext cx="40005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580" y="273068"/>
            <a:ext cx="679926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13" y="1435103"/>
            <a:ext cx="40005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2C115-803B-4079-BEF9-274E6AB0F57B}" type="datetime4">
              <a:rPr lang="en-US" smtClean="0"/>
              <a:t>July 18,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4054304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4425" y="4800600"/>
            <a:ext cx="72961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4425" y="612775"/>
            <a:ext cx="72961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4425" y="5367338"/>
            <a:ext cx="72961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B765C-0ADC-4169-B409-11D33FBCC391}" type="datetime4">
              <a:rPr lang="en-US" smtClean="0"/>
              <a:t>July 18,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378250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4F8FA-A23D-4C29-85B2-3282CC09ED87}" type="datetime4">
              <a:rPr lang="en-US" smtClean="0"/>
              <a:t>July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190743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57"/>
            <a:ext cx="27352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4" y="274657"/>
            <a:ext cx="8058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2DF9E-D073-4818-B348-92B6DB883FB0}" type="datetime4">
              <a:rPr lang="en-US" smtClean="0"/>
              <a:t>July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21413-559D-4261-AA11-518E7939DB4F}" type="slidenum">
              <a:rPr lang="en-US" smtClean="0"/>
              <a:t>‹#›</a:t>
            </a:fld>
            <a:endParaRPr lang="en-US" dirty="0"/>
          </a:p>
        </p:txBody>
      </p:sp>
    </p:spTree>
    <p:extLst>
      <p:ext uri="{BB962C8B-B14F-4D97-AF65-F5344CB8AC3E}">
        <p14:creationId xmlns:p14="http://schemas.microsoft.com/office/powerpoint/2010/main" val="3334645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139CB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99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ntro">
    <p:spTree>
      <p:nvGrpSpPr>
        <p:cNvPr id="1" name=""/>
        <p:cNvGrpSpPr/>
        <p:nvPr/>
      </p:nvGrpSpPr>
      <p:grpSpPr>
        <a:xfrm>
          <a:off x="0" y="0"/>
          <a:ext cx="0" cy="0"/>
          <a:chOff x="0" y="0"/>
          <a:chExt cx="0" cy="0"/>
        </a:xfrm>
      </p:grpSpPr>
      <p:sp>
        <p:nvSpPr>
          <p:cNvPr id="9" name="Round Single Corner Rectangle 8"/>
          <p:cNvSpPr/>
          <p:nvPr userDrawn="1"/>
        </p:nvSpPr>
        <p:spPr>
          <a:xfrm rot="10800000">
            <a:off x="0" y="0"/>
            <a:ext cx="12161838" cy="6858000"/>
          </a:xfrm>
          <a:prstGeom prst="round1Rect">
            <a:avLst>
              <a:gd name="adj" fmla="val 35509"/>
            </a:avLst>
          </a:prstGeom>
          <a:solidFill>
            <a:srgbClr val="139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8092" y="2895600"/>
            <a:ext cx="10945654" cy="1143000"/>
          </a:xfrm>
        </p:spPr>
        <p:txBody>
          <a:bodyPr anchor="ctr" anchorCtr="0"/>
          <a:lstStyle>
            <a:lvl1pPr>
              <a:defRPr>
                <a:solidFill>
                  <a:schemeClr val="bg1"/>
                </a:solidFill>
              </a:defRPr>
            </a:lvl1pPr>
          </a:lstStyle>
          <a:p>
            <a:r>
              <a:rPr lang="x-none" dirty="0" smtClean="0"/>
              <a:t>Click to edit Master title style</a:t>
            </a:r>
            <a:endParaRPr lang="en-US" dirty="0"/>
          </a:p>
        </p:txBody>
      </p:sp>
      <p:pic>
        <p:nvPicPr>
          <p:cNvPr id="10"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Round Single Corner Rectangle 7"/>
          <p:cNvSpPr/>
          <p:nvPr userDrawn="1"/>
        </p:nvSpPr>
        <p:spPr>
          <a:xfrm rot="10800000">
            <a:off x="0" y="0"/>
            <a:ext cx="12161838" cy="6858000"/>
          </a:xfrm>
          <a:prstGeom prst="round1Rect">
            <a:avLst>
              <a:gd name="adj" fmla="val 35509"/>
            </a:avLst>
          </a:prstGeom>
          <a:solidFill>
            <a:srgbClr val="A4CC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 Placeholder 11"/>
          <p:cNvSpPr>
            <a:spLocks noGrp="1"/>
          </p:cNvSpPr>
          <p:nvPr>
            <p:ph type="body" sz="quarter" idx="10"/>
          </p:nvPr>
        </p:nvSpPr>
        <p:spPr>
          <a:xfrm>
            <a:off x="810789" y="2590800"/>
            <a:ext cx="10945654" cy="3429000"/>
          </a:xfrm>
        </p:spPr>
        <p:txBody>
          <a:bodyPr/>
          <a:lstStyle>
            <a:lvl1pPr algn="ctr">
              <a:buClr>
                <a:srgbClr val="FFFFFF"/>
              </a:buClr>
              <a:defRPr/>
            </a:lvl1pPr>
            <a:lvl2pPr marL="742950" indent="-285750" algn="ctr">
              <a:buClr>
                <a:srgbClr val="139CB0"/>
              </a:buClr>
              <a:buFont typeface="Arial"/>
              <a:buChar char="•"/>
              <a:defRPr/>
            </a:lvl2pPr>
            <a:lvl3pPr algn="ctr">
              <a:defRPr>
                <a:solidFill>
                  <a:schemeClr val="tx1">
                    <a:lumMod val="65000"/>
                    <a:lumOff val="35000"/>
                  </a:schemeClr>
                </a:solidFill>
              </a:defRPr>
            </a:lvl3pPr>
            <a:lvl4pPr marL="1600200" indent="-228600" algn="ctr">
              <a:buClr>
                <a:srgbClr val="714897"/>
              </a:buClr>
              <a:buFont typeface="Arial"/>
              <a:buChar char="•"/>
              <a:defRPr/>
            </a:lvl4pPr>
            <a:lvl5pPr marL="2057400" indent="-228600" algn="ctr">
              <a:buClr>
                <a:srgbClr val="E72979"/>
              </a:buClr>
              <a:buFont typeface="Arial"/>
              <a:buChar cha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15" name="Title 14"/>
          <p:cNvSpPr>
            <a:spLocks noGrp="1"/>
          </p:cNvSpPr>
          <p:nvPr>
            <p:ph type="title"/>
          </p:nvPr>
        </p:nvSpPr>
        <p:spPr>
          <a:xfrm>
            <a:off x="709441" y="1143000"/>
            <a:ext cx="10945654" cy="1143000"/>
          </a:xfrm>
        </p:spPr>
        <p:txBody>
          <a:bodyPr/>
          <a:lstStyle>
            <a:lvl1pPr>
              <a:defRPr>
                <a:solidFill>
                  <a:srgbClr val="FFFFFF"/>
                </a:solidFill>
              </a:defRPr>
            </a:lvl1pPr>
          </a:lstStyle>
          <a:p>
            <a:r>
              <a:rPr lang="x-none" dirty="0" smtClean="0"/>
              <a:t>Click to edit Master title style</a:t>
            </a:r>
            <a:endParaRPr lang="en-US" dirty="0"/>
          </a:p>
        </p:txBody>
      </p:sp>
      <p:pic>
        <p:nvPicPr>
          <p:cNvPr id="16"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6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868362"/>
          </a:xfrm>
          <a:solidFill>
            <a:srgbClr val="139CB0"/>
          </a:solidFill>
        </p:spPr>
        <p:txBody>
          <a:bodyPr/>
          <a:lstStyle>
            <a:lvl1pPr marL="317500" indent="0" algn="l">
              <a:defRPr>
                <a:solidFill>
                  <a:srgbClr val="FFFFFF"/>
                </a:solidFill>
                <a:latin typeface="Avenir 35 Light"/>
                <a:cs typeface="Avenir 35 Light"/>
              </a:defRPr>
            </a:lvl1pPr>
          </a:lstStyle>
          <a:p>
            <a:r>
              <a:rPr lang="en-US" dirty="0" smtClean="0"/>
              <a:t>Click to edit Master title style</a:t>
            </a:r>
            <a:endParaRPr lang="en-US" dirty="0"/>
          </a:p>
        </p:txBody>
      </p:sp>
      <p:sp>
        <p:nvSpPr>
          <p:cNvPr id="20" name="Text Placeholder 18"/>
          <p:cNvSpPr>
            <a:spLocks noGrp="1"/>
          </p:cNvSpPr>
          <p:nvPr>
            <p:ph type="body" sz="quarter" idx="11"/>
          </p:nvPr>
        </p:nvSpPr>
        <p:spPr>
          <a:xfrm>
            <a:off x="608093" y="1981200"/>
            <a:ext cx="11047003" cy="3962400"/>
          </a:xfrm>
        </p:spPr>
        <p:txBody>
          <a:bodyPr/>
          <a:lstStyle>
            <a:lvl1pPr marL="342900" indent="-342900">
              <a:buClr>
                <a:srgbClr val="A4CC28"/>
              </a:buClr>
              <a:buFont typeface="Arial"/>
              <a:buChar char="•"/>
              <a:defRPr/>
            </a:lvl1pPr>
            <a:lvl2pPr marL="742950" indent="-285750">
              <a:buClr>
                <a:srgbClr val="139CB0"/>
              </a:buClr>
              <a:buSzPct val="90000"/>
              <a:buFont typeface="Arial"/>
              <a:buChar char="•"/>
              <a:defRPr/>
            </a:lvl2pPr>
            <a:lvl3pPr>
              <a:buClr>
                <a:srgbClr val="09485D"/>
              </a:buClr>
              <a:defRPr/>
            </a:lvl3pPr>
            <a:lvl4pPr marL="1714500" indent="-342900">
              <a:buClr>
                <a:srgbClr val="714897"/>
              </a:buClr>
              <a:buFont typeface="Arial"/>
              <a:buChar char="•"/>
              <a:defRPr/>
            </a:lvl4pPr>
            <a:lvl5pPr marL="2057400" indent="-228600">
              <a:buClr>
                <a:srgbClr val="E72979"/>
              </a:buClr>
              <a:buFont typeface="Arial"/>
              <a:buChar cha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pic>
        <p:nvPicPr>
          <p:cNvPr id="31"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8"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13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25" name="Title 1"/>
          <p:cNvSpPr>
            <a:spLocks noGrp="1"/>
          </p:cNvSpPr>
          <p:nvPr>
            <p:ph type="title"/>
          </p:nvPr>
        </p:nvSpPr>
        <p:spPr>
          <a:xfrm>
            <a:off x="0" y="0"/>
            <a:ext cx="12161838" cy="868362"/>
          </a:xfrm>
          <a:solidFill>
            <a:srgbClr val="139CB0"/>
          </a:solidFill>
        </p:spPr>
        <p:txBody>
          <a:bodyPr/>
          <a:lstStyle>
            <a:lvl1pPr marL="317500" indent="0" algn="l">
              <a:defRPr>
                <a:solidFill>
                  <a:srgbClr val="FFFFFF"/>
                </a:solidFill>
                <a:latin typeface="Avenir 35 Light"/>
                <a:cs typeface="Avenir 35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71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138" y="2130434"/>
            <a:ext cx="10337562"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824278" y="3886200"/>
            <a:ext cx="8513287" cy="1752600"/>
          </a:xfrm>
        </p:spPr>
        <p:txBody>
          <a:bodyPr>
            <a:normAutofit/>
          </a:bodyPr>
          <a:lstStyle>
            <a:lvl1pPr marL="0" indent="0" algn="ctr">
              <a:buNone/>
              <a:defRPr sz="2400">
                <a:solidFill>
                  <a:srgbClr val="A4CC28"/>
                </a:solidFill>
                <a:latin typeface="Avenir Next Regular"/>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8"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20"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4929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0884D-39DC-474E-8BB8-78EA4EF28401}" type="datetime4">
              <a:rPr lang="en-US" smtClean="0">
                <a:solidFill>
                  <a:prstClr val="black">
                    <a:tint val="75000"/>
                  </a:prstClr>
                </a:solidFill>
              </a:rPr>
              <a:t>July 18, 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591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9"/>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9"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17515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22"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
        <p:nvSpPr>
          <p:cNvPr id="8" name="Title 1"/>
          <p:cNvSpPr txBox="1">
            <a:spLocks/>
          </p:cNvSpPr>
          <p:nvPr userDrawn="1"/>
        </p:nvSpPr>
        <p:spPr>
          <a:xfrm>
            <a:off x="0" y="0"/>
            <a:ext cx="12161838" cy="868362"/>
          </a:xfrm>
          <a:prstGeom prst="rect">
            <a:avLst/>
          </a:prstGeom>
          <a:solidFill>
            <a:srgbClr val="139CB0"/>
          </a:solidFill>
        </p:spPr>
        <p:txBody>
          <a:bodyPr vert="horz" lIns="91440" tIns="45720" rIns="91440" bIns="45720" rtlCol="0" anchor="ctr">
            <a:normAutofit/>
          </a:bodyPr>
          <a:lstStyle>
            <a:lvl1pPr marL="317500" indent="0" algn="l" defTabSz="914400" rtl="0" eaLnBrk="1" latinLnBrk="0" hangingPunct="1">
              <a:spcBef>
                <a:spcPct val="0"/>
              </a:spcBef>
              <a:buNone/>
              <a:defRPr sz="3600" kern="1200">
                <a:solidFill>
                  <a:srgbClr val="FFFFFF"/>
                </a:solidFill>
                <a:latin typeface="Avenir 35 Light"/>
                <a:ea typeface="+mj-ea"/>
                <a:cs typeface="Avenir 35 Light"/>
              </a:defRPr>
            </a:lvl1pPr>
          </a:lstStyle>
          <a:p>
            <a:r>
              <a:rPr lang="en-US" smtClean="0"/>
              <a:t>Click to edit Master title style</a:t>
            </a:r>
            <a:endParaRPr lang="en-US" dirty="0"/>
          </a:p>
        </p:txBody>
      </p:sp>
    </p:spTree>
    <p:extLst>
      <p:ext uri="{BB962C8B-B14F-4D97-AF65-F5344CB8AC3E}">
        <p14:creationId xmlns:p14="http://schemas.microsoft.com/office/powerpoint/2010/main" val="42817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51"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51"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9"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21"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
        <p:nvSpPr>
          <p:cNvPr id="10" name="Title 1"/>
          <p:cNvSpPr>
            <a:spLocks noGrp="1"/>
          </p:cNvSpPr>
          <p:nvPr>
            <p:ph type="title"/>
          </p:nvPr>
        </p:nvSpPr>
        <p:spPr>
          <a:xfrm>
            <a:off x="0" y="0"/>
            <a:ext cx="12161838" cy="868362"/>
          </a:xfrm>
          <a:solidFill>
            <a:srgbClr val="139CB0"/>
          </a:solidFill>
        </p:spPr>
        <p:txBody>
          <a:bodyPr/>
          <a:lstStyle>
            <a:lvl1pPr marL="317500" indent="0" algn="l">
              <a:defRPr>
                <a:solidFill>
                  <a:srgbClr val="FFFFFF"/>
                </a:solidFill>
                <a:latin typeface="Avenir 35 Light"/>
                <a:cs typeface="Avenir 35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09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4"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
        <p:nvSpPr>
          <p:cNvPr id="6" name="Title 1"/>
          <p:cNvSpPr txBox="1">
            <a:spLocks/>
          </p:cNvSpPr>
          <p:nvPr userDrawn="1"/>
        </p:nvSpPr>
        <p:spPr>
          <a:xfrm>
            <a:off x="0" y="0"/>
            <a:ext cx="12161838" cy="868362"/>
          </a:xfrm>
          <a:prstGeom prst="rect">
            <a:avLst/>
          </a:prstGeom>
          <a:solidFill>
            <a:srgbClr val="139CB0"/>
          </a:solidFill>
        </p:spPr>
        <p:txBody>
          <a:bodyPr vert="horz" lIns="91440" tIns="45720" rIns="91440" bIns="45720" rtlCol="0" anchor="ctr">
            <a:normAutofit/>
          </a:bodyPr>
          <a:lstStyle>
            <a:lvl1pPr marL="317500" indent="0" algn="l" defTabSz="914400" rtl="0" eaLnBrk="1" latinLnBrk="0" hangingPunct="1">
              <a:spcBef>
                <a:spcPct val="0"/>
              </a:spcBef>
              <a:buNone/>
              <a:defRPr sz="3600" kern="1200">
                <a:solidFill>
                  <a:srgbClr val="FFFFFF"/>
                </a:solidFill>
                <a:latin typeface="Avenir 35 Light"/>
                <a:ea typeface="+mj-ea"/>
                <a:cs typeface="Avenir 35 Light"/>
              </a:defRPr>
            </a:lvl1pPr>
          </a:lstStyle>
          <a:p>
            <a:r>
              <a:rPr lang="en-US" smtClean="0"/>
              <a:t>Click to edit Master title style</a:t>
            </a:r>
            <a:endParaRPr lang="en-US" dirty="0"/>
          </a:p>
        </p:txBody>
      </p:sp>
    </p:spTree>
    <p:extLst>
      <p:ext uri="{BB962C8B-B14F-4D97-AF65-F5344CB8AC3E}">
        <p14:creationId xmlns:p14="http://schemas.microsoft.com/office/powerpoint/2010/main" val="389619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3"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354926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8"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9"/>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8"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6"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35133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6"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4121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6"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8"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36080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7"/>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47"/>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2" descr="C:\Users\dking2\AppData\Local\Microsoft\Windows\Temporary Internet Files\Content.Outlook\7B31FWRZ\CDPH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349" y="6143632"/>
            <a:ext cx="962812" cy="63816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25"/>
          <p:cNvSpPr>
            <a:spLocks noGrp="1"/>
          </p:cNvSpPr>
          <p:nvPr>
            <p:ph type="sldNum" sz="quarter" idx="14"/>
          </p:nvPr>
        </p:nvSpPr>
        <p:spPr>
          <a:xfrm>
            <a:off x="9222727" y="6477009"/>
            <a:ext cx="2837762" cy="288925"/>
          </a:xfrm>
          <a:prstGeom prst="rect">
            <a:avLst/>
          </a:prstGeom>
        </p:spPr>
        <p:txBody>
          <a:bodyPr/>
          <a:lstStyle>
            <a:lvl1pPr algn="r">
              <a:defRPr sz="1200" b="1">
                <a:solidFill>
                  <a:srgbClr val="139CB0"/>
                </a:solidFill>
                <a:latin typeface="Avenir Next Regular"/>
                <a:cs typeface="Avenir Next Regular"/>
              </a:defRPr>
            </a:lvl1pPr>
          </a:lstStyle>
          <a:p>
            <a:fld id="{855887AC-8B45-4312-88F0-EAA226A6A2D4}" type="slidenum">
              <a:rPr lang="en-US" smtClean="0"/>
              <a:pPr/>
              <a:t>‹#›</a:t>
            </a:fld>
            <a:endParaRPr lang="en-US" dirty="0"/>
          </a:p>
        </p:txBody>
      </p:sp>
      <p:sp>
        <p:nvSpPr>
          <p:cNvPr id="15" name="Footer Placeholder 16"/>
          <p:cNvSpPr>
            <a:spLocks noGrp="1"/>
          </p:cNvSpPr>
          <p:nvPr>
            <p:ph type="ftr" sz="quarter" idx="13"/>
          </p:nvPr>
        </p:nvSpPr>
        <p:spPr>
          <a:xfrm>
            <a:off x="1216185" y="6477009"/>
            <a:ext cx="8209241" cy="288925"/>
          </a:xfrm>
          <a:prstGeom prst="rect">
            <a:avLst/>
          </a:prstGeom>
        </p:spPr>
        <p:txBody>
          <a:bodyPr/>
          <a:lstStyle>
            <a:lvl1pPr>
              <a:defRPr sz="1100">
                <a:solidFill>
                  <a:srgbClr val="7F7F7F"/>
                </a:solidFill>
                <a:latin typeface="Avenir Next Regular"/>
                <a:cs typeface="Avenir Next Regular"/>
              </a:defRPr>
            </a:lvl1pPr>
          </a:lstStyle>
          <a:p>
            <a:endParaRPr lang="en-US" dirty="0"/>
          </a:p>
        </p:txBody>
      </p:sp>
    </p:spTree>
    <p:extLst>
      <p:ext uri="{BB962C8B-B14F-4D97-AF65-F5344CB8AC3E}">
        <p14:creationId xmlns:p14="http://schemas.microsoft.com/office/powerpoint/2010/main" val="29835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45"/>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B62AD-4ACD-4411-90EB-B5BF4695EE55}"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100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6F1AD-DB7D-4A9A-9C11-3B5E6FD01174}" type="datetime4">
              <a:rPr lang="en-US" smtClean="0">
                <a:solidFill>
                  <a:prstClr val="black">
                    <a:tint val="75000"/>
                  </a:prstClr>
                </a:solidFill>
              </a:rPr>
              <a:t>July 18, 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162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75"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75"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50973-8375-403E-A6B6-CC51C72C506C}" type="datetime4">
              <a:rPr lang="en-US" smtClean="0">
                <a:solidFill>
                  <a:prstClr val="black">
                    <a:tint val="75000"/>
                  </a:prstClr>
                </a:solidFill>
              </a:rPr>
              <a:t>July 18, 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09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EF006-46C9-4351-B787-321E04F94468}" type="datetime4">
              <a:rPr lang="en-US" smtClean="0">
                <a:solidFill>
                  <a:prstClr val="black">
                    <a:tint val="75000"/>
                  </a:prstClr>
                </a:solidFill>
              </a:rPr>
              <a:t>July 18, 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056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9EC15-0DA1-4AC6-B5C4-9E9DD37DDC85}" type="datetime4">
              <a:rPr lang="en-US" smtClean="0">
                <a:solidFill>
                  <a:prstClr val="black">
                    <a:tint val="75000"/>
                  </a:prstClr>
                </a:solidFill>
              </a:rPr>
              <a:t>July 18, 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0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22"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87"/>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122"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CA00B-11C4-4C70-9068-67743C7EC827}" type="datetime4">
              <a:rPr lang="en-US" smtClean="0">
                <a:solidFill>
                  <a:prstClr val="black">
                    <a:tint val="75000"/>
                  </a:prstClr>
                </a:solidFill>
              </a:rPr>
              <a:t>July 18, 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81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6"/>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95"/>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57347-AB73-4C23-9DBF-39180966AEBF}" type="datetime4">
              <a:rPr lang="en-US" smtClean="0">
                <a:solidFill>
                  <a:prstClr val="black">
                    <a:tint val="75000"/>
                  </a:prstClr>
                </a:solidFill>
              </a:rPr>
              <a:t>July 18, 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55297" y="6356395"/>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15984" y="6356395"/>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6A376-6AEF-4A6C-ADF3-8456BE9BA1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6789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4" y="274638"/>
            <a:ext cx="1094581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14" y="1600206"/>
            <a:ext cx="109458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14" y="6356376"/>
            <a:ext cx="28384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D898E-5E8E-4F8A-9E60-3257CF2134D9}" type="datetime4">
              <a:rPr lang="en-US" smtClean="0"/>
              <a:t>July 18, 2017</a:t>
            </a:fld>
            <a:endParaRPr lang="en-US" dirty="0"/>
          </a:p>
        </p:txBody>
      </p:sp>
      <p:sp>
        <p:nvSpPr>
          <p:cNvPr id="5" name="Footer Placeholder 4"/>
          <p:cNvSpPr>
            <a:spLocks noGrp="1"/>
          </p:cNvSpPr>
          <p:nvPr>
            <p:ph type="ftr" sz="quarter" idx="3"/>
          </p:nvPr>
        </p:nvSpPr>
        <p:spPr>
          <a:xfrm>
            <a:off x="4156092" y="6356376"/>
            <a:ext cx="3849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375" y="6356376"/>
            <a:ext cx="28384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21413-559D-4261-AA11-518E7939DB4F}" type="slidenum">
              <a:rPr lang="en-US" smtClean="0"/>
              <a:t>‹#›</a:t>
            </a:fld>
            <a:endParaRPr lang="en-US" dirty="0"/>
          </a:p>
        </p:txBody>
      </p:sp>
    </p:spTree>
    <p:extLst>
      <p:ext uri="{BB962C8B-B14F-4D97-AF65-F5344CB8AC3E}">
        <p14:creationId xmlns:p14="http://schemas.microsoft.com/office/powerpoint/2010/main" val="1463728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Tree>
    <p:extLst>
      <p:ext uri="{BB962C8B-B14F-4D97-AF65-F5344CB8AC3E}">
        <p14:creationId xmlns:p14="http://schemas.microsoft.com/office/powerpoint/2010/main" val="39871582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600" kern="1200">
          <a:solidFill>
            <a:srgbClr val="139CB0"/>
          </a:solidFill>
          <a:latin typeface="Avenir Next Regular"/>
          <a:ea typeface="+mj-ea"/>
          <a:cs typeface="Avenir Next Regular"/>
        </a:defRPr>
      </a:lvl1pPr>
    </p:titleStyle>
    <p:bodyStyle>
      <a:lvl1pPr marL="342900" indent="-342900" algn="l" defTabSz="914400" rtl="0" eaLnBrk="1" latinLnBrk="0" hangingPunct="1">
        <a:spcBef>
          <a:spcPct val="20000"/>
        </a:spcBef>
        <a:buClr>
          <a:srgbClr val="A4CC28"/>
        </a:buClr>
        <a:buFont typeface="Arial" panose="020B0604020202020204" pitchFamily="34" charset="0"/>
        <a:buChar char="•"/>
        <a:defRPr sz="3200" kern="1200">
          <a:solidFill>
            <a:schemeClr val="tx1">
              <a:lumMod val="65000"/>
              <a:lumOff val="35000"/>
            </a:schemeClr>
          </a:solidFill>
          <a:latin typeface="Avenir Next Regular"/>
          <a:ea typeface="+mn-ea"/>
          <a:cs typeface="Avenir Next Regular"/>
        </a:defRPr>
      </a:lvl1pPr>
      <a:lvl2pPr marL="742950" indent="-285750" algn="l" defTabSz="914400" rtl="0" eaLnBrk="1" latinLnBrk="0" hangingPunct="1">
        <a:spcBef>
          <a:spcPct val="20000"/>
        </a:spcBef>
        <a:buClr>
          <a:srgbClr val="139CB0"/>
        </a:buClr>
        <a:buFont typeface="Arial"/>
        <a:buChar char="•"/>
        <a:defRPr sz="2800" kern="1200">
          <a:solidFill>
            <a:schemeClr val="tx1">
              <a:lumMod val="65000"/>
              <a:lumOff val="35000"/>
            </a:schemeClr>
          </a:solidFill>
          <a:latin typeface="Avenir Next Regular"/>
          <a:ea typeface="+mn-ea"/>
          <a:cs typeface="Avenir Next Regular"/>
        </a:defRPr>
      </a:lvl2pPr>
      <a:lvl3pPr marL="1143000" indent="-228600" algn="l" defTabSz="914400" rtl="0" eaLnBrk="1" latinLnBrk="0" hangingPunct="1">
        <a:spcBef>
          <a:spcPct val="20000"/>
        </a:spcBef>
        <a:buClr>
          <a:srgbClr val="09485D"/>
        </a:buClr>
        <a:buFont typeface="Arial" panose="020B0604020202020204" pitchFamily="34" charset="0"/>
        <a:buChar char="•"/>
        <a:defRPr sz="2400" kern="1200">
          <a:solidFill>
            <a:schemeClr val="tx1">
              <a:lumMod val="65000"/>
              <a:lumOff val="35000"/>
            </a:schemeClr>
          </a:solidFill>
          <a:latin typeface="Avenir Next Regular"/>
          <a:ea typeface="+mn-ea"/>
          <a:cs typeface="Avenir Next Regular"/>
        </a:defRPr>
      </a:lvl3pPr>
      <a:lvl4pPr marL="1600200" indent="-228600" algn="l" defTabSz="914400" rtl="0" eaLnBrk="1" latinLnBrk="0" hangingPunct="1">
        <a:spcBef>
          <a:spcPct val="20000"/>
        </a:spcBef>
        <a:buClr>
          <a:srgbClr val="714897"/>
        </a:buClr>
        <a:buFont typeface="Arial"/>
        <a:buChar char="•"/>
        <a:defRPr sz="2000" kern="1200">
          <a:solidFill>
            <a:schemeClr val="tx1">
              <a:lumMod val="65000"/>
              <a:lumOff val="35000"/>
            </a:schemeClr>
          </a:solidFill>
          <a:latin typeface="Avenir Next Regular"/>
          <a:ea typeface="+mn-ea"/>
          <a:cs typeface="Avenir Next Regular"/>
        </a:defRPr>
      </a:lvl4pPr>
      <a:lvl5pPr marL="2057400" indent="-228600" algn="l" defTabSz="914400" rtl="0" eaLnBrk="1" latinLnBrk="0" hangingPunct="1">
        <a:spcBef>
          <a:spcPct val="20000"/>
        </a:spcBef>
        <a:buClr>
          <a:srgbClr val="E72979"/>
        </a:buClr>
        <a:buFont typeface="Arial"/>
        <a:buChar char="•"/>
        <a:defRPr sz="2000" kern="1200">
          <a:solidFill>
            <a:schemeClr val="tx1">
              <a:lumMod val="65000"/>
              <a:lumOff val="35000"/>
            </a:schemeClr>
          </a:solidFill>
          <a:latin typeface="Avenir Next Regular"/>
          <a:ea typeface="+mn-ea"/>
          <a:cs typeface="Avenir Next Regular"/>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5.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HiAP@sgc.ca.gov" TargetMode="External"/><Relationship Id="rId3" Type="http://schemas.openxmlformats.org/officeDocument/2006/relationships/image" Target="../media/image2.jpg"/><Relationship Id="rId7" Type="http://schemas.openxmlformats.org/officeDocument/2006/relationships/hyperlink" Target="http://sgc.ca.gov/s_hiap.ph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Lianne.Dillon@SGC.ca.gov" TargetMode="External"/><Relationship Id="rId5"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gif"/><Relationship Id="rId18" Type="http://schemas.openxmlformats.org/officeDocument/2006/relationships/image" Target="../media/image23.png"/><Relationship Id="rId3" Type="http://schemas.openxmlformats.org/officeDocument/2006/relationships/image" Target="../media/image2.jp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gif"/><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gif"/><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gif"/><Relationship Id="rId14" Type="http://schemas.openxmlformats.org/officeDocument/2006/relationships/image" Target="../media/image19.gif"/><Relationship Id="rId22"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119" y="42378"/>
            <a:ext cx="6400800" cy="1786423"/>
          </a:xfrm>
          <a:prstGeom prst="rect">
            <a:avLst/>
          </a:prstGeom>
        </p:spPr>
      </p:pic>
      <p:sp>
        <p:nvSpPr>
          <p:cNvPr id="10" name="Rectangle 9"/>
          <p:cNvSpPr/>
          <p:nvPr/>
        </p:nvSpPr>
        <p:spPr>
          <a:xfrm>
            <a:off x="0" y="1834861"/>
            <a:ext cx="12161838" cy="3657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1" y="3962400"/>
            <a:ext cx="12161838" cy="1371600"/>
          </a:xfrm>
        </p:spPr>
        <p:txBody>
          <a:bodyPr>
            <a:normAutofit lnSpcReduction="10000"/>
          </a:bodyPr>
          <a:lstStyle/>
          <a:p>
            <a:endParaRPr lang="en-US" sz="2000" dirty="0" smtClean="0">
              <a:solidFill>
                <a:schemeClr val="bg1"/>
              </a:solidFill>
            </a:endParaRPr>
          </a:p>
          <a:p>
            <a:r>
              <a:rPr lang="en-US" sz="2000" dirty="0" smtClean="0">
                <a:solidFill>
                  <a:schemeClr val="bg1"/>
                </a:solidFill>
              </a:rPr>
              <a:t>Lianne Dillon, MPH</a:t>
            </a:r>
          </a:p>
          <a:p>
            <a:r>
              <a:rPr lang="en-US" sz="2000" dirty="0" smtClean="0">
                <a:solidFill>
                  <a:schemeClr val="bg1"/>
                </a:solidFill>
              </a:rPr>
              <a:t>July 18</a:t>
            </a:r>
            <a:r>
              <a:rPr lang="en-US" sz="2000" baseline="30000" dirty="0" smtClean="0">
                <a:solidFill>
                  <a:schemeClr val="bg1"/>
                </a:solidFill>
              </a:rPr>
              <a:t>th</a:t>
            </a:r>
            <a:r>
              <a:rPr lang="en-US" sz="2000" dirty="0" smtClean="0">
                <a:solidFill>
                  <a:schemeClr val="bg1"/>
                </a:solidFill>
              </a:rPr>
              <a:t> 2017, San Joaquin Council of Governments</a:t>
            </a:r>
          </a:p>
          <a:p>
            <a:r>
              <a:rPr lang="en-US" sz="2000" dirty="0" smtClean="0">
                <a:solidFill>
                  <a:schemeClr val="bg1"/>
                </a:solidFill>
              </a:rPr>
              <a:t>Healthy Communities Seminar</a:t>
            </a:r>
          </a:p>
        </p:txBody>
      </p:sp>
      <p:sp>
        <p:nvSpPr>
          <p:cNvPr id="7" name="Title 3"/>
          <p:cNvSpPr txBox="1">
            <a:spLocks/>
          </p:cNvSpPr>
          <p:nvPr/>
        </p:nvSpPr>
        <p:spPr>
          <a:xfrm>
            <a:off x="-1" y="2514622"/>
            <a:ext cx="12161839" cy="1295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Calibri" panose="020F0502020204030204" pitchFamily="34" charset="0"/>
              </a:rPr>
              <a:t>Health in All Policies: A state-level approach to improving community health</a:t>
            </a:r>
            <a:endParaRPr lang="en-US" sz="4000" b="1" dirty="0">
              <a:solidFill>
                <a:schemeClr val="bg1"/>
              </a:solidFill>
              <a:latin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8119" y="152400"/>
            <a:ext cx="1600199" cy="1600200"/>
          </a:xfrm>
          <a:prstGeom prst="rect">
            <a:avLst/>
          </a:prstGeom>
        </p:spPr>
      </p:pic>
      <p:pic>
        <p:nvPicPr>
          <p:cNvPr id="8" name="Picture 7" descr="footer_strip_cover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 y="5638800"/>
            <a:ext cx="12161837" cy="1219200"/>
          </a:xfrm>
          <a:prstGeom prst="rect">
            <a:avLst/>
          </a:prstGeom>
        </p:spPr>
      </p:pic>
      <p:pic>
        <p:nvPicPr>
          <p:cNvPr id="9" name="Picture 8" descr="hiap_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19" y="627506"/>
            <a:ext cx="2292784" cy="802393"/>
          </a:xfrm>
          <a:prstGeom prst="rect">
            <a:avLst/>
          </a:prstGeom>
        </p:spPr>
      </p:pic>
    </p:spTree>
    <p:extLst>
      <p:ext uri="{BB962C8B-B14F-4D97-AF65-F5344CB8AC3E}">
        <p14:creationId xmlns:p14="http://schemas.microsoft.com/office/powerpoint/2010/main" val="343955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smtClean="0">
                <a:solidFill>
                  <a:schemeClr val="bg1"/>
                </a:solidFill>
              </a:rPr>
              <a:t>Active Transportation</a:t>
            </a:r>
            <a:endParaRPr lang="en-US" sz="3600" dirty="0">
              <a:solidFill>
                <a:schemeClr val="bg1"/>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July 18, 2017</a:t>
            </a:r>
            <a:r>
              <a:rPr lang="en-US" dirty="0" smtClean="0">
                <a:solidFill>
                  <a:prstClr val="black">
                    <a:tint val="75000"/>
                  </a:prstClr>
                </a:solidFill>
              </a:rPr>
              <a:t>	</a:t>
            </a:r>
            <a:fld id="{A956A376-6AEF-4A6C-ADF3-8456BE9BA1D1}" type="slidenum">
              <a:rPr lang="en-US" smtClean="0">
                <a:solidFill>
                  <a:prstClr val="black">
                    <a:tint val="75000"/>
                  </a:prstClr>
                </a:solidFill>
              </a:rPr>
              <a:pPr/>
              <a:t>10</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5" name="Rectangle 4"/>
          <p:cNvSpPr/>
          <p:nvPr/>
        </p:nvSpPr>
        <p:spPr>
          <a:xfrm>
            <a:off x="594519" y="1524001"/>
            <a:ext cx="4115654" cy="3539430"/>
          </a:xfrm>
          <a:prstGeom prst="rect">
            <a:avLst/>
          </a:prstGeom>
        </p:spPr>
        <p:txBody>
          <a:bodyPr wrap="square">
            <a:spAutoFit/>
          </a:bodyPr>
          <a:lstStyle/>
          <a:p>
            <a:r>
              <a:rPr lang="en-US" sz="2800" dirty="0">
                <a:solidFill>
                  <a:prstClr val="black"/>
                </a:solidFill>
              </a:rPr>
              <a:t>Draft Goal: By 2020, increase non-auto modes of transportation: triple bicycle; double pedestrian, double transit modes, as measured by the California Household Travel Survey.</a:t>
            </a:r>
          </a:p>
          <a:p>
            <a:endParaRPr lang="en-US" sz="2800" dirty="0">
              <a:solidFill>
                <a:prstClr val="black"/>
              </a:solidFill>
            </a:endParaRPr>
          </a:p>
        </p:txBody>
      </p:sp>
      <p:pic>
        <p:nvPicPr>
          <p:cNvPr id="14" name="Picture 2" descr="Image result for cumbia ride fresno isl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r="-7500"/>
          <a:stretch/>
        </p:blipFill>
        <p:spPr bwMode="auto">
          <a:xfrm>
            <a:off x="4710174" y="1467505"/>
            <a:ext cx="6709138" cy="44805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04377" y="5485220"/>
            <a:ext cx="3915253" cy="461665"/>
          </a:xfrm>
          <a:prstGeom prst="rect">
            <a:avLst/>
          </a:prstGeom>
        </p:spPr>
        <p:txBody>
          <a:bodyPr wrap="square">
            <a:spAutoFit/>
          </a:bodyPr>
          <a:lstStyle/>
          <a:p>
            <a:r>
              <a:rPr lang="en-US" sz="1200" dirty="0">
                <a:solidFill>
                  <a:prstClr val="black"/>
                </a:solidFill>
              </a:rPr>
              <a:t>Genoveva Islas </a:t>
            </a:r>
            <a:r>
              <a:rPr lang="en-US" sz="1200" dirty="0" smtClean="0">
                <a:solidFill>
                  <a:prstClr val="black"/>
                </a:solidFill>
              </a:rPr>
              <a:t>of </a:t>
            </a:r>
            <a:r>
              <a:rPr lang="en-US" sz="1200" dirty="0" err="1" smtClean="0">
                <a:solidFill>
                  <a:prstClr val="black"/>
                </a:solidFill>
              </a:rPr>
              <a:t>Cultiva</a:t>
            </a:r>
            <a:r>
              <a:rPr lang="en-US" sz="1200" dirty="0" smtClean="0">
                <a:solidFill>
                  <a:prstClr val="black"/>
                </a:solidFill>
              </a:rPr>
              <a:t> La </a:t>
            </a:r>
            <a:r>
              <a:rPr lang="en-US" sz="1200" dirty="0" err="1" smtClean="0">
                <a:solidFill>
                  <a:prstClr val="black"/>
                </a:solidFill>
              </a:rPr>
              <a:t>Salud</a:t>
            </a:r>
            <a:r>
              <a:rPr lang="en-US" sz="1200" dirty="0" smtClean="0">
                <a:solidFill>
                  <a:prstClr val="black"/>
                </a:solidFill>
              </a:rPr>
              <a:t> prepares </a:t>
            </a:r>
            <a:r>
              <a:rPr lang="en-US" sz="1200" dirty="0">
                <a:solidFill>
                  <a:prstClr val="black"/>
                </a:solidFill>
              </a:rPr>
              <a:t>to </a:t>
            </a:r>
            <a:r>
              <a:rPr lang="en-US" sz="1200" dirty="0" smtClean="0">
                <a:solidFill>
                  <a:prstClr val="black"/>
                </a:solidFill>
              </a:rPr>
              <a:t>lead a “Cumbia Ride” in Fresno, CA.</a:t>
            </a:r>
            <a:endParaRPr lang="en-US" sz="1200" dirty="0">
              <a:solidFill>
                <a:prstClr val="black"/>
              </a:solidFill>
            </a:endParaRPr>
          </a:p>
        </p:txBody>
      </p:sp>
    </p:spTree>
    <p:extLst>
      <p:ext uri="{BB962C8B-B14F-4D97-AF65-F5344CB8AC3E}">
        <p14:creationId xmlns:p14="http://schemas.microsoft.com/office/powerpoint/2010/main" val="34838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a:solidFill>
                  <a:schemeClr val="bg1"/>
                </a:solidFill>
              </a:rPr>
              <a:t>Equity in Government Practices</a:t>
            </a: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July 18, 2017</a:t>
            </a:r>
            <a:r>
              <a:rPr lang="en-US" dirty="0" smtClean="0">
                <a:solidFill>
                  <a:prstClr val="black">
                    <a:tint val="75000"/>
                  </a:prstClr>
                </a:solidFill>
              </a:rPr>
              <a:t>	</a:t>
            </a:r>
            <a:fld id="{A956A376-6AEF-4A6C-ADF3-8456BE9BA1D1}" type="slidenum">
              <a:rPr lang="en-US" smtClean="0">
                <a:solidFill>
                  <a:prstClr val="black">
                    <a:tint val="75000"/>
                  </a:prstClr>
                </a:solidFill>
              </a:rPr>
              <a:pPr/>
              <a:t>11</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3" name="Rectangle 2"/>
          <p:cNvSpPr/>
          <p:nvPr/>
        </p:nvSpPr>
        <p:spPr>
          <a:xfrm>
            <a:off x="634292" y="1524002"/>
            <a:ext cx="10945654" cy="523220"/>
          </a:xfrm>
          <a:prstGeom prst="rect">
            <a:avLst/>
          </a:prstGeom>
        </p:spPr>
        <p:txBody>
          <a:bodyPr wrap="square">
            <a:spAutoFit/>
          </a:bodyPr>
          <a:lstStyle/>
          <a:p>
            <a:r>
              <a:rPr lang="en-US" sz="2800" dirty="0">
                <a:solidFill>
                  <a:prstClr val="black"/>
                </a:solidFill>
              </a:rPr>
              <a:t>Draft goal: Increase use of equity metrics, criteria, tools, and strategies</a:t>
            </a:r>
          </a:p>
        </p:txBody>
      </p:sp>
      <p:sp>
        <p:nvSpPr>
          <p:cNvPr id="12" name="Text Box 2"/>
          <p:cNvSpPr txBox="1">
            <a:spLocks noChangeArrowheads="1"/>
          </p:cNvSpPr>
          <p:nvPr/>
        </p:nvSpPr>
        <p:spPr bwMode="auto">
          <a:xfrm>
            <a:off x="1051724" y="2087292"/>
            <a:ext cx="9601201" cy="3627708"/>
          </a:xfrm>
          <a:prstGeom prst="rect">
            <a:avLst/>
          </a:prstGeom>
          <a:solidFill>
            <a:srgbClr val="FFFFFF"/>
          </a:solidFill>
          <a:ln w="9525">
            <a:solidFill>
              <a:schemeClr val="accent1">
                <a:lumMod val="75000"/>
                <a:alpha val="99000"/>
              </a:schemeClr>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200" i="1" dirty="0" smtClean="0">
                <a:solidFill>
                  <a:srgbClr val="333333"/>
                </a:solidFill>
                <a:effectLst/>
                <a:latin typeface="Arial"/>
                <a:ea typeface="MS Mincho"/>
                <a:cs typeface="Times New Roman"/>
              </a:rPr>
              <a:t>“</a:t>
            </a:r>
            <a:r>
              <a:rPr lang="en-US" sz="2200" i="1" dirty="0">
                <a:solidFill>
                  <a:srgbClr val="333333"/>
                </a:solidFill>
                <a:effectLst/>
                <a:latin typeface="Arial"/>
                <a:ea typeface="MS Mincho"/>
                <a:cs typeface="Times New Roman"/>
              </a:rPr>
              <a:t>We are committed to advancing equity throughout all of its programs, and welcome the opportunity to partner with HiAP or other state agencies to continue to broaden our equity focus.”</a:t>
            </a:r>
            <a:endParaRPr lang="en-US" sz="2200" dirty="0">
              <a:effectLst/>
              <a:latin typeface="Cambria"/>
              <a:ea typeface="MS Mincho"/>
              <a:cs typeface="Times New Roman"/>
            </a:endParaRPr>
          </a:p>
          <a:p>
            <a:pPr marL="0" marR="0">
              <a:spcBef>
                <a:spcPts val="0"/>
              </a:spcBef>
              <a:spcAft>
                <a:spcPts val="0"/>
              </a:spcAft>
            </a:pPr>
            <a:r>
              <a:rPr lang="en-US" sz="2200" i="1" dirty="0">
                <a:solidFill>
                  <a:srgbClr val="333333"/>
                </a:solidFill>
                <a:effectLst/>
                <a:latin typeface="Arial"/>
                <a:ea typeface="MS Mincho"/>
                <a:cs typeface="Times New Roman"/>
              </a:rPr>
              <a:t> </a:t>
            </a:r>
            <a:endParaRPr lang="en-US" sz="2200" dirty="0">
              <a:effectLst/>
              <a:latin typeface="Cambria"/>
              <a:ea typeface="MS Mincho"/>
              <a:cs typeface="Times New Roman"/>
            </a:endParaRPr>
          </a:p>
          <a:p>
            <a:pPr marL="0" marR="0">
              <a:spcBef>
                <a:spcPts val="0"/>
              </a:spcBef>
              <a:spcAft>
                <a:spcPts val="0"/>
              </a:spcAft>
            </a:pPr>
            <a:r>
              <a:rPr lang="en-US" sz="2200" i="1" dirty="0">
                <a:solidFill>
                  <a:srgbClr val="333333"/>
                </a:solidFill>
                <a:effectLst/>
                <a:latin typeface="Arial"/>
                <a:ea typeface="MS Mincho"/>
                <a:cs typeface="Times New Roman"/>
              </a:rPr>
              <a:t>“Establishing a vision or guiding principle for equity that applies across our department’s diverse divisions would likely be a valuable component of our engagement on equity issues.”</a:t>
            </a:r>
            <a:endParaRPr lang="en-US" sz="2200" dirty="0">
              <a:effectLst/>
              <a:latin typeface="Cambria"/>
              <a:ea typeface="MS Mincho"/>
              <a:cs typeface="Times New Roman"/>
            </a:endParaRPr>
          </a:p>
          <a:p>
            <a:pPr marL="0" marR="0">
              <a:spcBef>
                <a:spcPts val="0"/>
              </a:spcBef>
              <a:spcAft>
                <a:spcPts val="0"/>
              </a:spcAft>
            </a:pPr>
            <a:r>
              <a:rPr lang="en-US" sz="2200" i="1" dirty="0">
                <a:solidFill>
                  <a:srgbClr val="333333"/>
                </a:solidFill>
                <a:effectLst/>
                <a:latin typeface="Arial"/>
                <a:ea typeface="MS Mincho"/>
                <a:cs typeface="Times New Roman"/>
              </a:rPr>
              <a:t> </a:t>
            </a:r>
            <a:endParaRPr lang="en-US" sz="2200" dirty="0">
              <a:effectLst/>
              <a:latin typeface="Cambria"/>
              <a:ea typeface="MS Mincho"/>
              <a:cs typeface="Times New Roman"/>
            </a:endParaRPr>
          </a:p>
          <a:p>
            <a:pPr marL="0" marR="0">
              <a:spcBef>
                <a:spcPts val="0"/>
              </a:spcBef>
              <a:spcAft>
                <a:spcPts val="0"/>
              </a:spcAft>
            </a:pPr>
            <a:r>
              <a:rPr lang="en-US" sz="2200" i="1" dirty="0">
                <a:solidFill>
                  <a:srgbClr val="333333"/>
                </a:solidFill>
                <a:effectLst/>
                <a:latin typeface="Arial"/>
                <a:ea typeface="MS Mincho"/>
                <a:cs typeface="Times New Roman"/>
              </a:rPr>
              <a:t>“Intentional and replicable collaboration around initiatives like HiAP will help staff to think about how we apply an equity lens to our work.”</a:t>
            </a:r>
            <a:endParaRPr lang="en-US" sz="2200" dirty="0">
              <a:effectLst/>
              <a:latin typeface="Cambria"/>
              <a:ea typeface="MS Mincho"/>
              <a:cs typeface="Times New Roman"/>
            </a:endParaRPr>
          </a:p>
          <a:p>
            <a:pPr marL="0" marR="0">
              <a:spcBef>
                <a:spcPts val="0"/>
              </a:spcBef>
              <a:spcAft>
                <a:spcPts val="0"/>
              </a:spcAft>
            </a:pPr>
            <a:r>
              <a:rPr lang="en-US" sz="2400" dirty="0">
                <a:solidFill>
                  <a:srgbClr val="333333"/>
                </a:solidFill>
                <a:effectLst/>
                <a:latin typeface="Arial"/>
                <a:ea typeface="MS Mincho"/>
                <a:cs typeface="Times New Roman"/>
              </a:rPr>
              <a:t> </a:t>
            </a:r>
            <a:endParaRPr lang="en-US" sz="2400" dirty="0">
              <a:effectLst/>
              <a:latin typeface="Cambria"/>
              <a:ea typeface="MS Mincho"/>
              <a:cs typeface="Times New Roman"/>
            </a:endParaRPr>
          </a:p>
          <a:p>
            <a:pPr marL="0" marR="0">
              <a:spcBef>
                <a:spcPts val="0"/>
              </a:spcBef>
              <a:spcAft>
                <a:spcPts val="0"/>
              </a:spcAft>
            </a:pPr>
            <a:r>
              <a:rPr lang="en-US" sz="2400" dirty="0">
                <a:solidFill>
                  <a:srgbClr val="222222"/>
                </a:solidFill>
                <a:effectLst/>
                <a:latin typeface="Helvetica"/>
                <a:ea typeface="MS Mincho"/>
                <a:cs typeface="Times New Roman"/>
              </a:rPr>
              <a:t> </a:t>
            </a:r>
            <a:endParaRPr lang="en-US" sz="2400" dirty="0">
              <a:effectLst/>
              <a:latin typeface="Cambria"/>
              <a:ea typeface="MS Mincho"/>
              <a:cs typeface="Times New Roman"/>
            </a:endParaRPr>
          </a:p>
        </p:txBody>
      </p:sp>
    </p:spTree>
    <p:extLst>
      <p:ext uri="{BB962C8B-B14F-4D97-AF65-F5344CB8AC3E}">
        <p14:creationId xmlns:p14="http://schemas.microsoft.com/office/powerpoint/2010/main" val="3057483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42" t="57963" r="56563" b="9877"/>
          <a:stretch/>
        </p:blipFill>
        <p:spPr bwMode="auto">
          <a:xfrm>
            <a:off x="594519" y="876300"/>
            <a:ext cx="10972800" cy="523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3600" dirty="0">
                <a:solidFill>
                  <a:schemeClr val="bg1"/>
                </a:solidFill>
              </a:rPr>
              <a:t>Building Health in All Policies Partnerships</a:t>
            </a:r>
          </a:p>
        </p:txBody>
      </p:sp>
      <p:sp>
        <p:nvSpPr>
          <p:cNvPr id="3" name="Content Placeholder 2"/>
          <p:cNvSpPr>
            <a:spLocks noGrp="1"/>
          </p:cNvSpPr>
          <p:nvPr>
            <p:ph idx="1"/>
          </p:nvPr>
        </p:nvSpPr>
        <p:spPr/>
        <p:txBody>
          <a:bodyPr>
            <a:normAutofit/>
          </a:bodyPr>
          <a:lstStyle/>
          <a:p>
            <a:pPr lvl="1"/>
            <a:endParaRPr lang="en-US" dirty="0"/>
          </a:p>
          <a:p>
            <a:pPr marL="0" indent="0">
              <a:buNone/>
            </a:pPr>
            <a:endParaRPr lang="en-US" sz="3000" dirty="0" smtClean="0">
              <a:solidFill>
                <a:schemeClr val="accent2">
                  <a:lumMod val="50000"/>
                </a:schemeClr>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12</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4520" y="1524001"/>
            <a:ext cx="11049001" cy="3581400"/>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800" dirty="0" smtClean="0">
              <a:solidFill>
                <a:schemeClr val="accent2">
                  <a:lumMod val="50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5" name="Rectangle 4"/>
          <p:cNvSpPr/>
          <p:nvPr/>
        </p:nvSpPr>
        <p:spPr>
          <a:xfrm>
            <a:off x="1013621" y="1397245"/>
            <a:ext cx="10210799" cy="3139321"/>
          </a:xfrm>
          <a:prstGeom prst="rect">
            <a:avLst/>
          </a:prstGeom>
        </p:spPr>
        <p:txBody>
          <a:bodyPr wrap="square">
            <a:spAutoFit/>
          </a:bodyPr>
          <a:lstStyle/>
          <a:p>
            <a:endParaRPr lang="en-US" dirty="0"/>
          </a:p>
          <a:p>
            <a:pPr marL="342900" indent="-342900">
              <a:spcAft>
                <a:spcPts val="600"/>
              </a:spcAft>
              <a:buFont typeface="Arial" panose="020B0604020202020204" pitchFamily="34" charset="0"/>
              <a:buChar char="•"/>
            </a:pPr>
            <a:r>
              <a:rPr lang="en-US" sz="3200" dirty="0">
                <a:solidFill>
                  <a:schemeClr val="tx2"/>
                </a:solidFill>
              </a:rPr>
              <a:t>Pursue mutuality and practice generosity. </a:t>
            </a:r>
            <a:endParaRPr lang="en-US" sz="3200" dirty="0" smtClean="0">
              <a:solidFill>
                <a:schemeClr val="tx2"/>
              </a:solidFill>
            </a:endParaRPr>
          </a:p>
          <a:p>
            <a:pPr marL="342900" indent="-342900">
              <a:spcAft>
                <a:spcPts val="600"/>
              </a:spcAft>
              <a:buFont typeface="Arial" panose="020B0604020202020204" pitchFamily="34" charset="0"/>
              <a:buChar char="•"/>
            </a:pPr>
            <a:r>
              <a:rPr lang="en-US" sz="3200" dirty="0" smtClean="0">
                <a:solidFill>
                  <a:schemeClr val="tx2"/>
                </a:solidFill>
              </a:rPr>
              <a:t>Acknowledge </a:t>
            </a:r>
            <a:r>
              <a:rPr lang="en-US" sz="3200" dirty="0">
                <a:solidFill>
                  <a:schemeClr val="tx2"/>
                </a:solidFill>
              </a:rPr>
              <a:t>what you don’t know. </a:t>
            </a:r>
            <a:endParaRPr lang="en-US" sz="3200" dirty="0" smtClean="0">
              <a:solidFill>
                <a:schemeClr val="tx2"/>
              </a:solidFill>
            </a:endParaRPr>
          </a:p>
          <a:p>
            <a:pPr marL="342900" indent="-342900">
              <a:spcAft>
                <a:spcPts val="600"/>
              </a:spcAft>
              <a:buFont typeface="Arial" panose="020B0604020202020204" pitchFamily="34" charset="0"/>
              <a:buChar char="•"/>
            </a:pPr>
            <a:r>
              <a:rPr lang="en-US" sz="3200" dirty="0" smtClean="0">
                <a:solidFill>
                  <a:schemeClr val="tx2"/>
                </a:solidFill>
              </a:rPr>
              <a:t>Understand </a:t>
            </a:r>
            <a:r>
              <a:rPr lang="en-US" sz="3200" dirty="0">
                <a:solidFill>
                  <a:schemeClr val="tx2"/>
                </a:solidFill>
              </a:rPr>
              <a:t>your partners’ goals and context. </a:t>
            </a:r>
            <a:endParaRPr lang="en-US" sz="3200" dirty="0" smtClean="0">
              <a:solidFill>
                <a:schemeClr val="tx2"/>
              </a:solidFill>
            </a:endParaRPr>
          </a:p>
          <a:p>
            <a:pPr marL="342900" indent="-342900">
              <a:spcAft>
                <a:spcPts val="600"/>
              </a:spcAft>
              <a:buFont typeface="Arial" panose="020B0604020202020204" pitchFamily="34" charset="0"/>
              <a:buChar char="•"/>
            </a:pPr>
            <a:r>
              <a:rPr lang="en-US" sz="3200" dirty="0" smtClean="0">
                <a:solidFill>
                  <a:schemeClr val="tx2"/>
                </a:solidFill>
              </a:rPr>
              <a:t>Identify co-benefits</a:t>
            </a:r>
            <a:r>
              <a:rPr lang="en-US" sz="3200" dirty="0">
                <a:solidFill>
                  <a:schemeClr val="tx2"/>
                </a:solidFill>
              </a:rPr>
              <a:t>. </a:t>
            </a:r>
            <a:endParaRPr lang="en-US" sz="3200" dirty="0" smtClean="0">
              <a:solidFill>
                <a:schemeClr val="tx2"/>
              </a:solidFill>
            </a:endParaRPr>
          </a:p>
          <a:p>
            <a:pPr marL="342900" indent="-342900">
              <a:spcAft>
                <a:spcPts val="600"/>
              </a:spcAft>
              <a:buFont typeface="Arial" panose="020B0604020202020204" pitchFamily="34" charset="0"/>
              <a:buChar char="•"/>
            </a:pPr>
            <a:r>
              <a:rPr lang="en-US" sz="3200" dirty="0" smtClean="0">
                <a:solidFill>
                  <a:schemeClr val="tx2"/>
                </a:solidFill>
              </a:rPr>
              <a:t>Collaboration </a:t>
            </a:r>
            <a:r>
              <a:rPr lang="en-US" sz="3200" dirty="0">
                <a:solidFill>
                  <a:schemeClr val="tx2"/>
                </a:solidFill>
              </a:rPr>
              <a:t>takes time. </a:t>
            </a:r>
          </a:p>
        </p:txBody>
      </p:sp>
    </p:spTree>
    <p:extLst>
      <p:ext uri="{BB962C8B-B14F-4D97-AF65-F5344CB8AC3E}">
        <p14:creationId xmlns:p14="http://schemas.microsoft.com/office/powerpoint/2010/main" val="26977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3600" dirty="0" smtClean="0">
                <a:solidFill>
                  <a:schemeClr val="bg1"/>
                </a:solidFill>
              </a:rPr>
              <a:t>Health in All Policies across the US</a:t>
            </a:r>
            <a:endParaRPr lang="en-US" sz="3600" dirty="0">
              <a:solidFill>
                <a:schemeClr val="bg1"/>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July 18, 2017</a:t>
            </a:r>
            <a:r>
              <a:rPr lang="en-US" dirty="0" smtClean="0">
                <a:solidFill>
                  <a:prstClr val="black">
                    <a:tint val="75000"/>
                  </a:prstClr>
                </a:solidFill>
              </a:rPr>
              <a:t>	</a:t>
            </a:r>
            <a:fld id="{A956A376-6AEF-4A6C-ADF3-8456BE9BA1D1}" type="slidenum">
              <a:rPr lang="en-US" smtClean="0">
                <a:solidFill>
                  <a:prstClr val="black">
                    <a:tint val="75000"/>
                  </a:prstClr>
                </a:solidFill>
              </a:rPr>
              <a:pPr/>
              <a:t>13</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4520" y="1524004"/>
            <a:ext cx="11049001" cy="4386529"/>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solidFill>
                <a:srgbClr val="0070C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5" name="TextBox 4"/>
          <p:cNvSpPr txBox="1"/>
          <p:nvPr/>
        </p:nvSpPr>
        <p:spPr>
          <a:xfrm rot="1060790">
            <a:off x="9133574" y="2437256"/>
            <a:ext cx="2193226" cy="584775"/>
          </a:xfrm>
          <a:prstGeom prst="rect">
            <a:avLst/>
          </a:prstGeom>
          <a:noFill/>
        </p:spPr>
        <p:txBody>
          <a:bodyPr wrap="square" rtlCol="0">
            <a:spAutoFit/>
          </a:bodyPr>
          <a:lstStyle/>
          <a:p>
            <a:r>
              <a:rPr lang="en-US" sz="3200" dirty="0" smtClean="0">
                <a:solidFill>
                  <a:srgbClr val="0070C0"/>
                </a:solidFill>
              </a:rPr>
              <a:t>Vermont</a:t>
            </a:r>
            <a:endParaRPr lang="en-US" sz="3200" dirty="0">
              <a:solidFill>
                <a:srgbClr val="0070C0"/>
              </a:solidFill>
            </a:endParaRPr>
          </a:p>
        </p:txBody>
      </p:sp>
      <p:sp>
        <p:nvSpPr>
          <p:cNvPr id="12" name="TextBox 11"/>
          <p:cNvSpPr txBox="1"/>
          <p:nvPr/>
        </p:nvSpPr>
        <p:spPr>
          <a:xfrm rot="1060790">
            <a:off x="7423848" y="3301267"/>
            <a:ext cx="4154219" cy="1077218"/>
          </a:xfrm>
          <a:prstGeom prst="rect">
            <a:avLst/>
          </a:prstGeom>
          <a:noFill/>
        </p:spPr>
        <p:txBody>
          <a:bodyPr wrap="square" rtlCol="0">
            <a:spAutoFit/>
          </a:bodyPr>
          <a:lstStyle/>
          <a:p>
            <a:pPr marL="0" lvl="1"/>
            <a:r>
              <a:rPr lang="en-US" sz="3200" dirty="0">
                <a:solidFill>
                  <a:srgbClr val="0070C0"/>
                </a:solidFill>
              </a:rPr>
              <a:t>Bernalillo County, </a:t>
            </a:r>
            <a:r>
              <a:rPr lang="en-US" sz="3200" dirty="0" smtClean="0">
                <a:solidFill>
                  <a:srgbClr val="0070C0"/>
                </a:solidFill>
              </a:rPr>
              <a:t>NM</a:t>
            </a:r>
            <a:endParaRPr lang="en-US" sz="3200" dirty="0">
              <a:solidFill>
                <a:srgbClr val="0070C0"/>
              </a:solidFill>
            </a:endParaRPr>
          </a:p>
          <a:p>
            <a:endParaRPr lang="en-US" sz="3200" dirty="0">
              <a:solidFill>
                <a:srgbClr val="0070C0"/>
              </a:solidFill>
            </a:endParaRPr>
          </a:p>
        </p:txBody>
      </p:sp>
      <p:sp>
        <p:nvSpPr>
          <p:cNvPr id="14" name="TextBox 13"/>
          <p:cNvSpPr txBox="1"/>
          <p:nvPr/>
        </p:nvSpPr>
        <p:spPr>
          <a:xfrm rot="20001141">
            <a:off x="385916" y="4141947"/>
            <a:ext cx="1946939" cy="1569660"/>
          </a:xfrm>
          <a:prstGeom prst="rect">
            <a:avLst/>
          </a:prstGeom>
          <a:noFill/>
        </p:spPr>
        <p:txBody>
          <a:bodyPr wrap="square" rtlCol="0">
            <a:spAutoFit/>
          </a:bodyPr>
          <a:lstStyle/>
          <a:p>
            <a:pPr marL="0" lvl="1"/>
            <a:r>
              <a:rPr lang="en-US" sz="3200" dirty="0" smtClean="0">
                <a:solidFill>
                  <a:srgbClr val="0070C0"/>
                </a:solidFill>
              </a:rPr>
              <a:t>North Dakota</a:t>
            </a:r>
            <a:endParaRPr lang="en-US" sz="3200" dirty="0">
              <a:solidFill>
                <a:srgbClr val="0070C0"/>
              </a:solidFill>
            </a:endParaRPr>
          </a:p>
          <a:p>
            <a:endParaRPr lang="en-US" sz="3200" dirty="0">
              <a:solidFill>
                <a:srgbClr val="0070C0"/>
              </a:solidFill>
            </a:endParaRPr>
          </a:p>
        </p:txBody>
      </p:sp>
      <p:sp>
        <p:nvSpPr>
          <p:cNvPr id="15" name="TextBox 14"/>
          <p:cNvSpPr txBox="1"/>
          <p:nvPr/>
        </p:nvSpPr>
        <p:spPr>
          <a:xfrm rot="599854">
            <a:off x="3534114" y="1474251"/>
            <a:ext cx="1946939" cy="1569660"/>
          </a:xfrm>
          <a:prstGeom prst="rect">
            <a:avLst/>
          </a:prstGeom>
          <a:noFill/>
        </p:spPr>
        <p:txBody>
          <a:bodyPr wrap="square" rtlCol="0">
            <a:spAutoFit/>
          </a:bodyPr>
          <a:lstStyle/>
          <a:p>
            <a:pPr marL="0" lvl="1"/>
            <a:r>
              <a:rPr lang="en-US" sz="3200" dirty="0" smtClean="0">
                <a:solidFill>
                  <a:srgbClr val="0070C0"/>
                </a:solidFill>
              </a:rPr>
              <a:t>North Carolina</a:t>
            </a:r>
            <a:endParaRPr lang="en-US" sz="3200" dirty="0">
              <a:solidFill>
                <a:srgbClr val="0070C0"/>
              </a:solidFill>
            </a:endParaRPr>
          </a:p>
          <a:p>
            <a:endParaRPr lang="en-US" sz="3200" dirty="0">
              <a:solidFill>
                <a:srgbClr val="0070C0"/>
              </a:solidFill>
            </a:endParaRPr>
          </a:p>
        </p:txBody>
      </p:sp>
      <p:sp>
        <p:nvSpPr>
          <p:cNvPr id="16" name="TextBox 15"/>
          <p:cNvSpPr txBox="1"/>
          <p:nvPr/>
        </p:nvSpPr>
        <p:spPr>
          <a:xfrm rot="267821">
            <a:off x="2091697" y="3178659"/>
            <a:ext cx="3700626" cy="1077218"/>
          </a:xfrm>
          <a:prstGeom prst="rect">
            <a:avLst/>
          </a:prstGeom>
          <a:noFill/>
        </p:spPr>
        <p:txBody>
          <a:bodyPr wrap="square" rtlCol="0">
            <a:spAutoFit/>
          </a:bodyPr>
          <a:lstStyle/>
          <a:p>
            <a:pPr marL="0" lvl="1"/>
            <a:r>
              <a:rPr lang="en-US" sz="3200" dirty="0">
                <a:solidFill>
                  <a:srgbClr val="0070C0"/>
                </a:solidFill>
              </a:rPr>
              <a:t>Lane County, Oregon</a:t>
            </a:r>
          </a:p>
          <a:p>
            <a:endParaRPr lang="en-US" sz="3200" dirty="0">
              <a:solidFill>
                <a:srgbClr val="0070C0"/>
              </a:solidFill>
            </a:endParaRPr>
          </a:p>
        </p:txBody>
      </p:sp>
      <p:sp>
        <p:nvSpPr>
          <p:cNvPr id="6" name="Rectangle 5"/>
          <p:cNvSpPr/>
          <p:nvPr/>
        </p:nvSpPr>
        <p:spPr>
          <a:xfrm rot="20267888">
            <a:off x="6711302" y="4764487"/>
            <a:ext cx="4788979" cy="1077218"/>
          </a:xfrm>
          <a:prstGeom prst="rect">
            <a:avLst/>
          </a:prstGeom>
        </p:spPr>
        <p:txBody>
          <a:bodyPr wrap="square">
            <a:spAutoFit/>
          </a:bodyPr>
          <a:lstStyle/>
          <a:p>
            <a:pPr lvl="5"/>
            <a:r>
              <a:rPr lang="en-US" sz="3200" dirty="0">
                <a:solidFill>
                  <a:srgbClr val="0070C0"/>
                </a:solidFill>
              </a:rPr>
              <a:t>Monterey County, CA</a:t>
            </a:r>
          </a:p>
        </p:txBody>
      </p:sp>
      <p:sp>
        <p:nvSpPr>
          <p:cNvPr id="19" name="TextBox 18"/>
          <p:cNvSpPr txBox="1"/>
          <p:nvPr/>
        </p:nvSpPr>
        <p:spPr>
          <a:xfrm>
            <a:off x="841796" y="1671541"/>
            <a:ext cx="2043825" cy="1077218"/>
          </a:xfrm>
          <a:prstGeom prst="rect">
            <a:avLst/>
          </a:prstGeom>
          <a:noFill/>
        </p:spPr>
        <p:txBody>
          <a:bodyPr wrap="square" rtlCol="0">
            <a:spAutoFit/>
          </a:bodyPr>
          <a:lstStyle/>
          <a:p>
            <a:r>
              <a:rPr lang="en-US" sz="3200" dirty="0" smtClean="0">
                <a:solidFill>
                  <a:srgbClr val="0070C0"/>
                </a:solidFill>
              </a:rPr>
              <a:t>Ventura County, CA</a:t>
            </a:r>
            <a:endParaRPr lang="en-US" sz="3200" dirty="0">
              <a:solidFill>
                <a:srgbClr val="0070C0"/>
              </a:solidFill>
            </a:endParaRPr>
          </a:p>
        </p:txBody>
      </p:sp>
      <p:sp>
        <p:nvSpPr>
          <p:cNvPr id="20" name="TextBox 19"/>
          <p:cNvSpPr txBox="1"/>
          <p:nvPr/>
        </p:nvSpPr>
        <p:spPr>
          <a:xfrm rot="397927">
            <a:off x="2429331" y="4512669"/>
            <a:ext cx="2043825" cy="1077218"/>
          </a:xfrm>
          <a:prstGeom prst="rect">
            <a:avLst/>
          </a:prstGeom>
          <a:noFill/>
        </p:spPr>
        <p:txBody>
          <a:bodyPr wrap="square" rtlCol="0">
            <a:spAutoFit/>
          </a:bodyPr>
          <a:lstStyle/>
          <a:p>
            <a:r>
              <a:rPr lang="en-US" sz="3200" dirty="0" smtClean="0">
                <a:solidFill>
                  <a:srgbClr val="0070C0"/>
                </a:solidFill>
              </a:rPr>
              <a:t>Merced County, CA</a:t>
            </a:r>
            <a:endParaRPr lang="en-US" sz="3200" dirty="0">
              <a:solidFill>
                <a:srgbClr val="0070C0"/>
              </a:solidFill>
            </a:endParaRPr>
          </a:p>
        </p:txBody>
      </p:sp>
      <p:sp>
        <p:nvSpPr>
          <p:cNvPr id="21" name="TextBox 20"/>
          <p:cNvSpPr txBox="1"/>
          <p:nvPr/>
        </p:nvSpPr>
        <p:spPr>
          <a:xfrm>
            <a:off x="5836449" y="4189206"/>
            <a:ext cx="2043825" cy="584775"/>
          </a:xfrm>
          <a:prstGeom prst="rect">
            <a:avLst/>
          </a:prstGeom>
          <a:noFill/>
        </p:spPr>
        <p:txBody>
          <a:bodyPr wrap="square" rtlCol="0">
            <a:spAutoFit/>
          </a:bodyPr>
          <a:lstStyle/>
          <a:p>
            <a:r>
              <a:rPr lang="en-US" sz="3200" dirty="0" smtClean="0">
                <a:solidFill>
                  <a:srgbClr val="0070C0"/>
                </a:solidFill>
              </a:rPr>
              <a:t>Chicago, IL</a:t>
            </a:r>
            <a:endParaRPr lang="en-US" sz="3200" dirty="0">
              <a:solidFill>
                <a:srgbClr val="0070C0"/>
              </a:solidFill>
            </a:endParaRPr>
          </a:p>
        </p:txBody>
      </p:sp>
      <p:sp>
        <p:nvSpPr>
          <p:cNvPr id="23" name="TextBox 22"/>
          <p:cNvSpPr txBox="1"/>
          <p:nvPr/>
        </p:nvSpPr>
        <p:spPr>
          <a:xfrm>
            <a:off x="5166519" y="5054562"/>
            <a:ext cx="2800010" cy="1077218"/>
          </a:xfrm>
          <a:prstGeom prst="rect">
            <a:avLst/>
          </a:prstGeom>
          <a:noFill/>
        </p:spPr>
        <p:txBody>
          <a:bodyPr wrap="square" rtlCol="0">
            <a:spAutoFit/>
          </a:bodyPr>
          <a:lstStyle/>
          <a:p>
            <a:r>
              <a:rPr lang="en-US" sz="3200" dirty="0" smtClean="0">
                <a:solidFill>
                  <a:srgbClr val="0070C0"/>
                </a:solidFill>
              </a:rPr>
              <a:t>City of Richmond, CA</a:t>
            </a:r>
            <a:endParaRPr lang="en-US" sz="3200" dirty="0">
              <a:solidFill>
                <a:srgbClr val="0070C0"/>
              </a:solidFill>
            </a:endParaRPr>
          </a:p>
        </p:txBody>
      </p:sp>
      <p:sp>
        <p:nvSpPr>
          <p:cNvPr id="17" name="TextBox 16"/>
          <p:cNvSpPr txBox="1"/>
          <p:nvPr/>
        </p:nvSpPr>
        <p:spPr>
          <a:xfrm rot="20996098">
            <a:off x="6067348" y="1671551"/>
            <a:ext cx="2951348" cy="1569660"/>
          </a:xfrm>
          <a:prstGeom prst="rect">
            <a:avLst/>
          </a:prstGeom>
          <a:noFill/>
        </p:spPr>
        <p:txBody>
          <a:bodyPr wrap="square" rtlCol="0">
            <a:spAutoFit/>
          </a:bodyPr>
          <a:lstStyle/>
          <a:p>
            <a:pPr marL="0" lvl="8"/>
            <a:r>
              <a:rPr lang="en-US" sz="3200" dirty="0">
                <a:solidFill>
                  <a:srgbClr val="0070C0"/>
                </a:solidFill>
              </a:rPr>
              <a:t>St Petersburg, Florida</a:t>
            </a:r>
          </a:p>
          <a:p>
            <a:endParaRPr lang="en-US" sz="3200" dirty="0">
              <a:solidFill>
                <a:srgbClr val="0070C0"/>
              </a:solidFill>
            </a:endParaRPr>
          </a:p>
        </p:txBody>
      </p:sp>
      <p:sp>
        <p:nvSpPr>
          <p:cNvPr id="25" name="TextBox 24"/>
          <p:cNvSpPr txBox="1"/>
          <p:nvPr/>
        </p:nvSpPr>
        <p:spPr>
          <a:xfrm>
            <a:off x="137319" y="3103685"/>
            <a:ext cx="2043825" cy="1077218"/>
          </a:xfrm>
          <a:prstGeom prst="rect">
            <a:avLst/>
          </a:prstGeom>
          <a:noFill/>
        </p:spPr>
        <p:txBody>
          <a:bodyPr wrap="square" rtlCol="0">
            <a:spAutoFit/>
          </a:bodyPr>
          <a:lstStyle/>
          <a:p>
            <a:r>
              <a:rPr lang="en-US" sz="3200" dirty="0" smtClean="0">
                <a:solidFill>
                  <a:srgbClr val="0070C0"/>
                </a:solidFill>
              </a:rPr>
              <a:t>Tulare County, CA</a:t>
            </a:r>
            <a:endParaRPr lang="en-US" sz="3200" dirty="0">
              <a:solidFill>
                <a:srgbClr val="0070C0"/>
              </a:solidFill>
            </a:endParaRPr>
          </a:p>
        </p:txBody>
      </p:sp>
      <p:sp>
        <p:nvSpPr>
          <p:cNvPr id="29" name="TextBox 28"/>
          <p:cNvSpPr txBox="1"/>
          <p:nvPr/>
        </p:nvSpPr>
        <p:spPr>
          <a:xfrm>
            <a:off x="9967119" y="1379163"/>
            <a:ext cx="2043825" cy="1077218"/>
          </a:xfrm>
          <a:prstGeom prst="rect">
            <a:avLst/>
          </a:prstGeom>
          <a:noFill/>
        </p:spPr>
        <p:txBody>
          <a:bodyPr wrap="square" rtlCol="0">
            <a:spAutoFit/>
          </a:bodyPr>
          <a:lstStyle/>
          <a:p>
            <a:r>
              <a:rPr lang="en-US" sz="3200" dirty="0" smtClean="0">
                <a:solidFill>
                  <a:srgbClr val="0070C0"/>
                </a:solidFill>
              </a:rPr>
              <a:t>Del Norte County, CA</a:t>
            </a:r>
            <a:endParaRPr lang="en-US" sz="3200" dirty="0">
              <a:solidFill>
                <a:srgbClr val="0070C0"/>
              </a:solidFill>
            </a:endParaRPr>
          </a:p>
        </p:txBody>
      </p:sp>
    </p:spTree>
    <p:extLst>
      <p:ext uri="{BB962C8B-B14F-4D97-AF65-F5344CB8AC3E}">
        <p14:creationId xmlns:p14="http://schemas.microsoft.com/office/powerpoint/2010/main" val="254498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45654"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a:solidFill>
                  <a:schemeClr val="bg1"/>
                </a:solidFill>
              </a:rPr>
              <a:t>California Climate Investments</a:t>
            </a: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June 1, 2017	</a:t>
            </a:r>
            <a:fld id="{A956A376-6AEF-4A6C-ADF3-8456BE9BA1D1}" type="slidenum">
              <a:rPr lang="en-US" smtClean="0">
                <a:solidFill>
                  <a:prstClr val="black">
                    <a:tint val="75000"/>
                  </a:prstClr>
                </a:solidFill>
              </a:rPr>
              <a:pPr/>
              <a:t>14</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9330" y="4209690"/>
            <a:ext cx="1895190" cy="190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518320" y="1676407"/>
            <a:ext cx="5326119" cy="42248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smtClean="0">
                <a:ln>
                  <a:noFill/>
                </a:ln>
                <a:solidFill>
                  <a:srgbClr val="70AD47">
                    <a:lumMod val="75000"/>
                  </a:srgbClr>
                </a:solidFill>
                <a:effectLst/>
                <a:uLnTx/>
                <a:uFillTx/>
                <a:latin typeface="Calibri" panose="020F0502020204030204"/>
                <a:ea typeface="+mn-ea"/>
                <a:cs typeface="+mn-cs"/>
              </a:rPr>
              <a:t>Transformational Climate Communities</a:t>
            </a:r>
            <a:r>
              <a:rPr kumimoji="0" lang="en-US" sz="3000" b="0" i="0" u="none" strike="noStrike" kern="1200" cap="none" spc="0" normalizeH="0" baseline="0" noProof="0" smtClean="0">
                <a:ln>
                  <a:noFill/>
                </a:ln>
                <a:solidFill>
                  <a:srgbClr val="70AD47">
                    <a:lumMod val="75000"/>
                  </a:srgbClr>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Reduce GHG’s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Improve Public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Expand Economic Opportunity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Investing in most overburdened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Addressing environmental, socioeconomic, and health inequities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Funds planning and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endParaRPr>
          </a:p>
        </p:txBody>
      </p:sp>
      <p:sp>
        <p:nvSpPr>
          <p:cNvPr id="16" name="Content Placeholder 4"/>
          <p:cNvSpPr txBox="1">
            <a:spLocks/>
          </p:cNvSpPr>
          <p:nvPr/>
        </p:nvSpPr>
        <p:spPr>
          <a:xfrm>
            <a:off x="6317413" y="1600201"/>
            <a:ext cx="5402321" cy="4301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Affordable Housing Sustainable Communities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Reduce GHG’s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implement land-use, housing, transportation, and agricultural land preservation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support infill and compact 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Urban Greening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Urban Forestry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endParaRPr>
          </a:p>
        </p:txBody>
      </p: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6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1838" cy="1278320"/>
          </a:xfrm>
        </p:spPr>
        <p:txBody>
          <a:bodyPr>
            <a:noAutofit/>
          </a:bodyPr>
          <a:lstStyle/>
          <a:p>
            <a:pPr algn="ctr"/>
            <a:r>
              <a:rPr lang="en-US" sz="2400" b="1" dirty="0" smtClean="0"/>
              <a:t>California Building Resilience Against Climate Effects (</a:t>
            </a:r>
            <a:r>
              <a:rPr lang="en-US" sz="2400" b="1" dirty="0" err="1" smtClean="0"/>
              <a:t>CalBRACE</a:t>
            </a:r>
            <a:r>
              <a:rPr lang="en-US" sz="2400" b="1" dirty="0" smtClean="0"/>
              <a:t>) Project </a:t>
            </a:r>
            <a:endParaRPr lang="en-US" sz="3200" dirty="0"/>
          </a:p>
        </p:txBody>
      </p:sp>
      <p:sp>
        <p:nvSpPr>
          <p:cNvPr id="6" name="Shape 93"/>
          <p:cNvSpPr/>
          <p:nvPr/>
        </p:nvSpPr>
        <p:spPr>
          <a:xfrm>
            <a:off x="185746" y="2462983"/>
            <a:ext cx="2574981" cy="1615956"/>
          </a:xfrm>
          <a:prstGeom prst="roundRect">
            <a:avLst>
              <a:gd name="adj" fmla="val 16667"/>
            </a:avLst>
          </a:prstGeom>
          <a:solidFill>
            <a:srgbClr val="CFE2F3"/>
          </a:solidFill>
          <a:ln>
            <a:noFill/>
          </a:ln>
        </p:spPr>
        <p:txBody>
          <a:bodyPr lIns="91425" tIns="91425" rIns="91425" bIns="91425" anchor="ctr" anchorCtr="0">
            <a:noAutofit/>
          </a:bodyPr>
          <a:lstStyle/>
          <a:p>
            <a:pPr algn="ctr">
              <a:buClr>
                <a:prstClr val="black"/>
              </a:buClr>
              <a:buSzPct val="84615"/>
              <a:buFont typeface="Arial"/>
              <a:buNone/>
            </a:pPr>
            <a:r>
              <a:rPr lang="en" sz="1600" dirty="0">
                <a:solidFill>
                  <a:prstClr val="black"/>
                </a:solidFill>
              </a:rPr>
              <a:t>Prepare CA for climate change adaptation and reduce the risk of adverse health consequences of climate change</a:t>
            </a:r>
          </a:p>
        </p:txBody>
      </p:sp>
      <p:sp>
        <p:nvSpPr>
          <p:cNvPr id="7" name="Shape 94"/>
          <p:cNvSpPr/>
          <p:nvPr/>
        </p:nvSpPr>
        <p:spPr>
          <a:xfrm>
            <a:off x="185746" y="4194154"/>
            <a:ext cx="2574981" cy="1615956"/>
          </a:xfrm>
          <a:prstGeom prst="roundRect">
            <a:avLst>
              <a:gd name="adj" fmla="val 16667"/>
            </a:avLst>
          </a:prstGeom>
          <a:solidFill>
            <a:srgbClr val="CFE2F3"/>
          </a:solidFill>
          <a:ln>
            <a:noFill/>
          </a:ln>
        </p:spPr>
        <p:txBody>
          <a:bodyPr lIns="91425" tIns="91425" rIns="91425" bIns="91425" anchor="ctr" anchorCtr="0">
            <a:noAutofit/>
          </a:bodyPr>
          <a:lstStyle/>
          <a:p>
            <a:pPr algn="ctr">
              <a:lnSpc>
                <a:spcPct val="90000"/>
              </a:lnSpc>
              <a:buClr>
                <a:prstClr val="black"/>
              </a:buClr>
              <a:buSzPct val="84615"/>
              <a:buFont typeface="Arial"/>
              <a:buNone/>
            </a:pPr>
            <a:r>
              <a:rPr lang="en" sz="1600" dirty="0">
                <a:solidFill>
                  <a:prstClr val="black"/>
                </a:solidFill>
              </a:rPr>
              <a:t>Identify climate change adaptation strategies that have health equity co-benefits</a:t>
            </a:r>
            <a:r>
              <a:rPr lang="en" sz="1600" dirty="0">
                <a:solidFill>
                  <a:prstClr val="black"/>
                </a:solidFill>
                <a:highlight>
                  <a:srgbClr val="FFFFFF"/>
                </a:highlight>
              </a:rPr>
              <a:t> </a:t>
            </a:r>
          </a:p>
        </p:txBody>
      </p:sp>
      <p:sp>
        <p:nvSpPr>
          <p:cNvPr id="8" name="Shape 95"/>
          <p:cNvSpPr/>
          <p:nvPr/>
        </p:nvSpPr>
        <p:spPr>
          <a:xfrm>
            <a:off x="2913967" y="4155749"/>
            <a:ext cx="2574981" cy="1615956"/>
          </a:xfrm>
          <a:prstGeom prst="roundRect">
            <a:avLst>
              <a:gd name="adj" fmla="val 16667"/>
            </a:avLst>
          </a:prstGeom>
          <a:solidFill>
            <a:srgbClr val="CFE2F3"/>
          </a:solidFill>
          <a:ln>
            <a:noFill/>
          </a:ln>
        </p:spPr>
        <p:txBody>
          <a:bodyPr lIns="91425" tIns="91425" rIns="91425" bIns="91425" anchor="ctr" anchorCtr="0">
            <a:noAutofit/>
          </a:bodyPr>
          <a:lstStyle/>
          <a:p>
            <a:pPr algn="ctr">
              <a:lnSpc>
                <a:spcPct val="90000"/>
              </a:lnSpc>
            </a:pPr>
            <a:r>
              <a:rPr lang="en" sz="1600" dirty="0" smtClean="0">
                <a:solidFill>
                  <a:prstClr val="black"/>
                </a:solidFill>
              </a:rPr>
              <a:t>Be an ongoing resource for stakeholders throughout the state</a:t>
            </a:r>
            <a:endParaRPr lang="en" sz="1600" dirty="0">
              <a:solidFill>
                <a:prstClr val="black"/>
              </a:solidFill>
            </a:endParaRPr>
          </a:p>
        </p:txBody>
      </p:sp>
      <p:sp>
        <p:nvSpPr>
          <p:cNvPr id="9" name="Shape 96"/>
          <p:cNvSpPr/>
          <p:nvPr/>
        </p:nvSpPr>
        <p:spPr>
          <a:xfrm>
            <a:off x="2913967" y="2463001"/>
            <a:ext cx="2574981" cy="1615956"/>
          </a:xfrm>
          <a:prstGeom prst="roundRect">
            <a:avLst>
              <a:gd name="adj" fmla="val 16667"/>
            </a:avLst>
          </a:prstGeom>
          <a:solidFill>
            <a:srgbClr val="CFE2F3"/>
          </a:solidFill>
          <a:ln>
            <a:noFill/>
          </a:ln>
        </p:spPr>
        <p:txBody>
          <a:bodyPr lIns="91425" tIns="91425" rIns="91425" bIns="91425" anchor="ctr" anchorCtr="0">
            <a:noAutofit/>
          </a:bodyPr>
          <a:lstStyle/>
          <a:p>
            <a:pPr algn="ctr">
              <a:lnSpc>
                <a:spcPct val="90000"/>
              </a:lnSpc>
            </a:pPr>
            <a:r>
              <a:rPr lang="en" sz="1600" dirty="0">
                <a:solidFill>
                  <a:prstClr val="black"/>
                </a:solidFill>
              </a:rPr>
              <a:t>Elevate the role of health and equity in </a:t>
            </a:r>
            <a:r>
              <a:rPr lang="en" sz="1600" dirty="0" smtClean="0">
                <a:solidFill>
                  <a:prstClr val="black"/>
                </a:solidFill>
              </a:rPr>
              <a:t>state, regional, and local climate </a:t>
            </a:r>
            <a:r>
              <a:rPr lang="en" dirty="0">
                <a:solidFill>
                  <a:prstClr val="black"/>
                </a:solidFill>
              </a:rPr>
              <a:t>change</a:t>
            </a:r>
            <a:r>
              <a:rPr lang="en" sz="1600" dirty="0">
                <a:solidFill>
                  <a:prstClr val="black"/>
                </a:solidFill>
              </a:rPr>
              <a:t> adaptation planning</a:t>
            </a:r>
          </a:p>
        </p:txBody>
      </p:sp>
      <p:pic>
        <p:nvPicPr>
          <p:cNvPr id="10" name="Shape 98"/>
          <p:cNvPicPr preferRelativeResize="0"/>
          <p:nvPr/>
        </p:nvPicPr>
        <p:blipFill>
          <a:blip r:embed="rId3">
            <a:alphaModFix/>
          </a:blip>
          <a:stretch>
            <a:fillRect/>
          </a:stretch>
        </p:blipFill>
        <p:spPr>
          <a:xfrm>
            <a:off x="6233319" y="1393687"/>
            <a:ext cx="5181600" cy="5222928"/>
          </a:xfrm>
          <a:prstGeom prst="rect">
            <a:avLst/>
          </a:prstGeom>
          <a:noFill/>
          <a:ln>
            <a:noFill/>
          </a:ln>
        </p:spPr>
      </p:pic>
      <p:sp>
        <p:nvSpPr>
          <p:cNvPr id="11" name="Shape 97"/>
          <p:cNvSpPr txBox="1">
            <a:spLocks/>
          </p:cNvSpPr>
          <p:nvPr/>
        </p:nvSpPr>
        <p:spPr>
          <a:xfrm>
            <a:off x="0" y="1777585"/>
            <a:ext cx="5082954" cy="1007600"/>
          </a:xfrm>
          <a:prstGeom prst="rect">
            <a:avLst/>
          </a:prstGeom>
          <a:noFill/>
        </p:spPr>
        <p:txBody>
          <a:bodyPr vert="horz" lIns="91425" tIns="91425" rIns="91425" bIns="91425" rtlCol="0" anchor="t" anchorCtr="0">
            <a:noAutofit/>
          </a:bodyPr>
          <a:lstStyle>
            <a:lvl1pPr marL="317500" indent="0" algn="l" defTabSz="914400" rtl="0" eaLnBrk="1" latinLnBrk="0" hangingPunct="1">
              <a:spcBef>
                <a:spcPct val="0"/>
              </a:spcBef>
              <a:buNone/>
              <a:defRPr sz="3600" kern="1200">
                <a:solidFill>
                  <a:srgbClr val="FFFFFF"/>
                </a:solidFill>
                <a:latin typeface="Avenir 35 Light"/>
                <a:ea typeface="+mj-ea"/>
                <a:cs typeface="Avenir 35 Light"/>
              </a:defRPr>
            </a:lvl1pPr>
          </a:lstStyle>
          <a:p>
            <a:pPr algn="ctr">
              <a:spcBef>
                <a:spcPts val="0"/>
              </a:spcBef>
            </a:pPr>
            <a:r>
              <a:rPr lang="en" sz="2800" dirty="0" smtClean="0">
                <a:solidFill>
                  <a:srgbClr val="073763"/>
                </a:solidFill>
                <a:latin typeface="Oswald"/>
                <a:ea typeface="Oswald"/>
                <a:cs typeface="Oswald"/>
                <a:sym typeface="Oswald"/>
              </a:rPr>
              <a:t>Goals</a:t>
            </a:r>
            <a:endParaRPr lang="en" sz="2800" dirty="0">
              <a:solidFill>
                <a:srgbClr val="073763"/>
              </a:solidFill>
              <a:latin typeface="Oswald"/>
              <a:ea typeface="Oswald"/>
              <a:cs typeface="Oswald"/>
              <a:sym typeface="Oswald"/>
            </a:endParaRPr>
          </a:p>
        </p:txBody>
      </p:sp>
    </p:spTree>
    <p:extLst>
      <p:ext uri="{BB962C8B-B14F-4D97-AF65-F5344CB8AC3E}">
        <p14:creationId xmlns:p14="http://schemas.microsoft.com/office/powerpoint/2010/main" val="272422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61838" cy="1316725"/>
          </a:xfrm>
        </p:spPr>
        <p:txBody>
          <a:bodyPr>
            <a:noAutofit/>
          </a:bodyPr>
          <a:lstStyle/>
          <a:p>
            <a:pPr algn="ctr">
              <a:lnSpc>
                <a:spcPct val="150000"/>
              </a:lnSpc>
            </a:pPr>
            <a:r>
              <a:rPr lang="en-US" sz="2000" b="1" dirty="0" err="1" smtClean="0"/>
              <a:t>CalBRACE</a:t>
            </a:r>
            <a:r>
              <a:rPr lang="en-US" sz="2000" b="1" dirty="0" smtClean="0"/>
              <a:t> Resources:</a:t>
            </a:r>
            <a:br>
              <a:rPr lang="en-US" sz="2000" b="1" dirty="0" smtClean="0"/>
            </a:br>
            <a:r>
              <a:rPr lang="en-US" sz="2000" b="1" i="1" dirty="0" smtClean="0"/>
              <a:t>Climate Change and Health Vulnerability Indicators</a:t>
            </a:r>
            <a:br>
              <a:rPr lang="en-US" sz="2000" b="1" i="1" dirty="0" smtClean="0"/>
            </a:br>
            <a:r>
              <a:rPr lang="en-US" sz="2000" b="1" i="1" dirty="0" smtClean="0"/>
              <a:t>Climate Change and Health Profiles Reports</a:t>
            </a:r>
            <a:endParaRPr lang="en-US" sz="2800" b="1" i="1" dirty="0"/>
          </a:p>
        </p:txBody>
      </p:sp>
      <p:pic>
        <p:nvPicPr>
          <p:cNvPr id="12" name="Picture 4" descr="C:\Users\MIBarra\Desktop\vaindicators.PNG"/>
          <p:cNvPicPr>
            <a:picLocks noChangeAspect="1" noChangeArrowheads="1"/>
          </p:cNvPicPr>
          <p:nvPr/>
        </p:nvPicPr>
        <p:blipFill rotWithShape="1">
          <a:blip r:embed="rId3">
            <a:extLst>
              <a:ext uri="{28A0092B-C50C-407E-A947-70E740481C1C}">
                <a14:useLocalDpi xmlns:a14="http://schemas.microsoft.com/office/drawing/2010/main" val="0"/>
              </a:ext>
            </a:extLst>
          </a:blip>
          <a:srcRect l="3043" t="11313" r="65664" b="22858"/>
          <a:stretch/>
        </p:blipFill>
        <p:spPr bwMode="auto">
          <a:xfrm>
            <a:off x="717521" y="1585561"/>
            <a:ext cx="3733402" cy="4465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2778" t="12339" r="22721" b="19704"/>
          <a:stretch/>
        </p:blipFill>
        <p:spPr bwMode="auto">
          <a:xfrm>
            <a:off x="6417651" y="3200400"/>
            <a:ext cx="4641482" cy="316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hape 97"/>
          <p:cNvSpPr txBox="1">
            <a:spLocks/>
          </p:cNvSpPr>
          <p:nvPr/>
        </p:nvSpPr>
        <p:spPr>
          <a:xfrm>
            <a:off x="5314947" y="1447800"/>
            <a:ext cx="6846891" cy="2784477"/>
          </a:xfrm>
          <a:prstGeom prst="rect">
            <a:avLst/>
          </a:prstGeom>
          <a:noFill/>
        </p:spPr>
        <p:txBody>
          <a:bodyPr vert="horz" lIns="91425" tIns="91425" rIns="91425" bIns="91425" rtlCol="0" anchor="t" anchorCtr="0">
            <a:noAutofit/>
          </a:bodyPr>
          <a:lstStyle>
            <a:lvl1pPr marL="317500" indent="0" algn="l" defTabSz="914400" rtl="0" eaLnBrk="1" latinLnBrk="0" hangingPunct="1">
              <a:spcBef>
                <a:spcPct val="0"/>
              </a:spcBef>
              <a:buNone/>
              <a:defRPr sz="3600" kern="1200">
                <a:solidFill>
                  <a:srgbClr val="FFFFFF"/>
                </a:solidFill>
                <a:latin typeface="Avenir 35 Light"/>
                <a:ea typeface="+mj-ea"/>
                <a:cs typeface="Avenir 35 Light"/>
              </a:defRPr>
            </a:lvl1pPr>
          </a:lstStyle>
          <a:p>
            <a:pPr>
              <a:spcBef>
                <a:spcPts val="0"/>
              </a:spcBef>
            </a:pPr>
            <a:r>
              <a:rPr lang="en" sz="2800" dirty="0" smtClean="0">
                <a:solidFill>
                  <a:srgbClr val="073763"/>
                </a:solidFill>
                <a:latin typeface="Oswald"/>
                <a:ea typeface="Oswald"/>
                <a:cs typeface="Oswald"/>
                <a:sym typeface="Oswald"/>
              </a:rPr>
              <a:t>Local data and reports to assess climate impacts, related health outcomes, and vulnerable populations.</a:t>
            </a:r>
            <a:endParaRPr lang="en" sz="2800" dirty="0">
              <a:solidFill>
                <a:srgbClr val="073763"/>
              </a:solidFill>
              <a:latin typeface="Oswald"/>
              <a:ea typeface="Oswald"/>
              <a:cs typeface="Oswald"/>
              <a:sym typeface="Oswald"/>
            </a:endParaRPr>
          </a:p>
        </p:txBody>
      </p:sp>
    </p:spTree>
    <p:extLst>
      <p:ext uri="{BB962C8B-B14F-4D97-AF65-F5344CB8AC3E}">
        <p14:creationId xmlns:p14="http://schemas.microsoft.com/office/powerpoint/2010/main" val="285876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Climate </a:t>
            </a:r>
            <a:r>
              <a:rPr lang="en-US" dirty="0" smtClean="0"/>
              <a:t>Projections: </a:t>
            </a:r>
            <a:r>
              <a:rPr lang="en-US" dirty="0" smtClean="0">
                <a:solidFill>
                  <a:srgbClr val="FF0000"/>
                </a:solidFill>
              </a:rPr>
              <a:t>Northern Central Valley</a:t>
            </a:r>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16897" y="6324599"/>
            <a:ext cx="1644321" cy="32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4"/>
          <p:cNvSpPr txBox="1">
            <a:spLocks noChangeArrowheads="1"/>
          </p:cNvSpPr>
          <p:nvPr/>
        </p:nvSpPr>
        <p:spPr bwMode="auto">
          <a:xfrm>
            <a:off x="7334877" y="6649215"/>
            <a:ext cx="3055638"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700" i="1" dirty="0" smtClean="0">
                <a:solidFill>
                  <a:srgbClr val="000000"/>
                </a:solidFill>
                <a:latin typeface="Century Gothic" pitchFamily="34" charset="0"/>
                <a:cs typeface="Arial" pitchFamily="34" charset="0"/>
              </a:rPr>
              <a:t>Source: California Adaptation Planning Guide</a:t>
            </a:r>
            <a:endParaRPr lang="en-US" altLang="en-US" dirty="0" smtClean="0">
              <a:solidFill>
                <a:prstClr val="black"/>
              </a:solidFill>
              <a:latin typeface="Arial" pitchFamily="34" charset="0"/>
              <a:cs typeface="Arial" pitchFamily="34" charset="0"/>
            </a:endParaRPr>
          </a:p>
        </p:txBody>
      </p:sp>
      <p:pic>
        <p:nvPicPr>
          <p:cNvPr id="2086" name="Picture 38" descr="C:\Users\home\AppData\Local\Microsoft\Windows\Temporary Internet Files\Content.IE5\SPCXQJ6M\THERMO01[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340033" y="1012241"/>
            <a:ext cx="2192726" cy="176387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1892360" y="1505002"/>
            <a:ext cx="4294432" cy="1138773"/>
          </a:xfrm>
          <a:prstGeom prst="rect">
            <a:avLst/>
          </a:prstGeom>
        </p:spPr>
        <p:txBody>
          <a:bodyPr wrap="square">
            <a:spAutoFit/>
          </a:bodyPr>
          <a:lstStyle/>
          <a:p>
            <a:pPr marL="457200" indent="-457200" algn="ctr">
              <a:buFont typeface="Wingdings" charset="0"/>
              <a:buChar char="é"/>
            </a:pPr>
            <a:r>
              <a:rPr lang="en-US" sz="4400" b="1" dirty="0" smtClean="0">
                <a:ln cap="flat">
                  <a:noFill/>
                  <a:round/>
                </a:ln>
                <a:solidFill>
                  <a:srgbClr val="FF0000"/>
                </a:solidFill>
                <a:effectLst>
                  <a:glow rad="139700">
                    <a:prstClr val="white">
                      <a:alpha val="42000"/>
                    </a:prstClr>
                  </a:glow>
                </a:effectLst>
                <a:cs typeface="Rockwell"/>
              </a:rPr>
              <a:t>12-15</a:t>
            </a:r>
            <a:r>
              <a:rPr lang="en-US" sz="4400" b="1" dirty="0" smtClean="0">
                <a:ln cap="flat">
                  <a:noFill/>
                  <a:round/>
                </a:ln>
                <a:solidFill>
                  <a:prstClr val="black"/>
                </a:solidFill>
                <a:effectLst>
                  <a:glow rad="139700">
                    <a:prstClr val="white">
                      <a:alpha val="42000"/>
                    </a:prstClr>
                  </a:glow>
                </a:effectLst>
                <a:cs typeface="Rockwell"/>
              </a:rPr>
              <a:t> </a:t>
            </a:r>
            <a:r>
              <a:rPr lang="en-US" sz="4400" b="1" dirty="0">
                <a:ln cap="flat">
                  <a:noFill/>
                  <a:round/>
                </a:ln>
                <a:solidFill>
                  <a:prstClr val="black"/>
                </a:solidFill>
                <a:effectLst>
                  <a:glow rad="139700">
                    <a:prstClr val="white">
                      <a:alpha val="42000"/>
                    </a:prstClr>
                  </a:glow>
                </a:effectLst>
              </a:rPr>
              <a:t>°F </a:t>
            </a:r>
          </a:p>
          <a:p>
            <a:pPr algn="ctr"/>
            <a:r>
              <a:rPr lang="en-US" sz="2400" dirty="0">
                <a:ln cap="flat">
                  <a:noFill/>
                  <a:round/>
                </a:ln>
                <a:solidFill>
                  <a:prstClr val="black"/>
                </a:solidFill>
                <a:effectLst>
                  <a:glow rad="139700">
                    <a:prstClr val="white">
                      <a:alpha val="42000"/>
                    </a:prstClr>
                  </a:glow>
                </a:effectLst>
                <a:cs typeface="Rockwell"/>
              </a:rPr>
              <a:t>July </a:t>
            </a:r>
            <a:r>
              <a:rPr lang="en-US" sz="2400" dirty="0" smtClean="0">
                <a:ln cap="flat">
                  <a:noFill/>
                  <a:round/>
                </a:ln>
                <a:solidFill>
                  <a:prstClr val="black"/>
                </a:solidFill>
                <a:effectLst>
                  <a:glow rad="139700">
                    <a:prstClr val="white">
                      <a:alpha val="42000"/>
                    </a:prstClr>
                  </a:glow>
                </a:effectLst>
                <a:cs typeface="Rockwell"/>
              </a:rPr>
              <a:t>temp (</a:t>
            </a:r>
            <a:r>
              <a:rPr lang="en-US" sz="2400" dirty="0" smtClean="0">
                <a:ln cap="flat">
                  <a:noFill/>
                  <a:round/>
                </a:ln>
                <a:solidFill>
                  <a:prstClr val="black"/>
                </a:solidFill>
                <a:effectLst>
                  <a:glow rad="139700">
                    <a:prstClr val="white">
                      <a:alpha val="42000"/>
                    </a:prstClr>
                  </a:glow>
                </a:effectLst>
              </a:rPr>
              <a:t>2100)</a:t>
            </a:r>
            <a:endParaRPr lang="en-US" sz="2400" dirty="0">
              <a:ln cap="flat">
                <a:noFill/>
                <a:round/>
              </a:ln>
              <a:solidFill>
                <a:prstClr val="black"/>
              </a:solidFill>
              <a:effectLst>
                <a:glow rad="139700">
                  <a:prstClr val="white">
                    <a:alpha val="42000"/>
                  </a:prstClr>
                </a:glow>
              </a:effectLst>
              <a:cs typeface="Rockwell"/>
            </a:endParaRPr>
          </a:p>
        </p:txBody>
      </p:sp>
      <p:cxnSp>
        <p:nvCxnSpPr>
          <p:cNvPr id="2093" name="Straight Connector 2092"/>
          <p:cNvCxnSpPr/>
          <p:nvPr/>
        </p:nvCxnSpPr>
        <p:spPr>
          <a:xfrm>
            <a:off x="-2062172" y="2369729"/>
            <a:ext cx="0" cy="1811300"/>
          </a:xfrm>
          <a:prstGeom prst="line">
            <a:avLst/>
          </a:prstGeom>
          <a:ln w="3175">
            <a:solidFill>
              <a:srgbClr val="8FAFD5"/>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32" descr="C:\Users\home\AppData\Local\Microsoft\Windows\Temporary Internet Files\Content.IE5\N4XVL251\sun[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34884" y="4946326"/>
            <a:ext cx="2225283" cy="167310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188083" y="5185838"/>
            <a:ext cx="3995003" cy="1138773"/>
          </a:xfrm>
          <a:prstGeom prst="rect">
            <a:avLst/>
          </a:prstGeom>
        </p:spPr>
        <p:txBody>
          <a:bodyPr wrap="square">
            <a:spAutoFit/>
          </a:bodyPr>
          <a:lstStyle/>
          <a:p>
            <a:pPr marL="571500" indent="-571500" algn="ctr">
              <a:buFont typeface="Wingdings" charset="0"/>
              <a:buChar char="é"/>
            </a:pPr>
            <a:r>
              <a:rPr lang="en-US" sz="4400" b="1" dirty="0">
                <a:solidFill>
                  <a:srgbClr val="FF0000"/>
                </a:solidFill>
                <a:effectLst>
                  <a:glow rad="101600">
                    <a:prstClr val="white">
                      <a:alpha val="34000"/>
                    </a:prstClr>
                  </a:glow>
                </a:effectLst>
                <a:cs typeface="Rockwell"/>
              </a:rPr>
              <a:t>5</a:t>
            </a:r>
            <a:r>
              <a:rPr lang="en-US" sz="4400" b="1" dirty="0" smtClean="0">
                <a:solidFill>
                  <a:srgbClr val="FF0000"/>
                </a:solidFill>
                <a:effectLst>
                  <a:glow rad="101600">
                    <a:prstClr val="white">
                      <a:alpha val="34000"/>
                    </a:prstClr>
                  </a:glow>
                </a:effectLst>
                <a:cs typeface="Rockwell"/>
              </a:rPr>
              <a:t>-8</a:t>
            </a:r>
            <a:r>
              <a:rPr lang="en-US" sz="4400" b="1" dirty="0" smtClean="0">
                <a:solidFill>
                  <a:prstClr val="black"/>
                </a:solidFill>
                <a:effectLst>
                  <a:glow rad="101600">
                    <a:prstClr val="white">
                      <a:alpha val="34000"/>
                    </a:prstClr>
                  </a:glow>
                </a:effectLst>
                <a:cs typeface="Rockwell"/>
              </a:rPr>
              <a:t>/</a:t>
            </a:r>
            <a:r>
              <a:rPr lang="en-US" sz="4400" b="1" dirty="0" err="1" smtClean="0">
                <a:solidFill>
                  <a:prstClr val="black"/>
                </a:solidFill>
                <a:effectLst>
                  <a:glow rad="101600">
                    <a:prstClr val="white">
                      <a:alpha val="34000"/>
                    </a:prstClr>
                  </a:glow>
                </a:effectLst>
                <a:cs typeface="Rockwell"/>
              </a:rPr>
              <a:t>yr</a:t>
            </a:r>
            <a:endParaRPr lang="en-US" sz="4400" b="1" dirty="0">
              <a:solidFill>
                <a:prstClr val="black"/>
              </a:solidFill>
              <a:effectLst>
                <a:glow rad="101600">
                  <a:prstClr val="white">
                    <a:alpha val="34000"/>
                  </a:prstClr>
                </a:glow>
              </a:effectLst>
              <a:cs typeface="Rockwell"/>
            </a:endParaRPr>
          </a:p>
          <a:p>
            <a:pPr algn="ctr"/>
            <a:r>
              <a:rPr lang="en-US" sz="2400" dirty="0">
                <a:solidFill>
                  <a:prstClr val="black"/>
                </a:solidFill>
                <a:effectLst>
                  <a:glow rad="101600">
                    <a:prstClr val="white">
                      <a:alpha val="34000"/>
                    </a:prstClr>
                  </a:glow>
                </a:effectLst>
                <a:cs typeface="Rockwell"/>
              </a:rPr>
              <a:t>Heat </a:t>
            </a:r>
            <a:r>
              <a:rPr lang="en-US" sz="2400" dirty="0" smtClean="0">
                <a:solidFill>
                  <a:prstClr val="black"/>
                </a:solidFill>
                <a:effectLst>
                  <a:glow rad="101600">
                    <a:prstClr val="white">
                      <a:alpha val="34000"/>
                    </a:prstClr>
                  </a:glow>
                </a:effectLst>
                <a:cs typeface="Rockwell"/>
              </a:rPr>
              <a:t>waves (</a:t>
            </a:r>
            <a:r>
              <a:rPr lang="en-US" sz="2400" dirty="0" smtClean="0">
                <a:solidFill>
                  <a:prstClr val="black"/>
                </a:solidFill>
                <a:effectLst>
                  <a:glow rad="101600">
                    <a:prstClr val="white">
                      <a:alpha val="34000"/>
                    </a:prstClr>
                  </a:glow>
                </a:effectLst>
              </a:rPr>
              <a:t>2100)</a:t>
            </a:r>
            <a:endParaRPr lang="en-US" sz="2400" dirty="0">
              <a:solidFill>
                <a:prstClr val="black"/>
              </a:solidFill>
              <a:effectLst>
                <a:glow rad="101600">
                  <a:prstClr val="white">
                    <a:alpha val="34000"/>
                  </a:prstClr>
                </a:glow>
              </a:effectLst>
              <a:cs typeface="Rockwell"/>
            </a:endParaRPr>
          </a:p>
        </p:txBody>
      </p:sp>
      <p:cxnSp>
        <p:nvCxnSpPr>
          <p:cNvPr id="22" name="Straight Connector 21"/>
          <p:cNvCxnSpPr/>
          <p:nvPr/>
        </p:nvCxnSpPr>
        <p:spPr>
          <a:xfrm>
            <a:off x="1279400" y="4773175"/>
            <a:ext cx="9607373" cy="0"/>
          </a:xfrm>
          <a:prstGeom prst="line">
            <a:avLst/>
          </a:prstGeom>
          <a:ln w="3175">
            <a:solidFill>
              <a:srgbClr val="8FAFD5"/>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9400" y="2852925"/>
            <a:ext cx="9607373" cy="0"/>
          </a:xfrm>
          <a:prstGeom prst="line">
            <a:avLst/>
          </a:prstGeom>
          <a:ln w="3175">
            <a:solidFill>
              <a:srgbClr val="8FAFD5"/>
            </a:solidFill>
            <a:prstDash val="sysDot"/>
          </a:ln>
        </p:spPr>
        <p:style>
          <a:lnRef idx="1">
            <a:schemeClr val="accent1"/>
          </a:lnRef>
          <a:fillRef idx="0">
            <a:schemeClr val="accent1"/>
          </a:fillRef>
          <a:effectRef idx="0">
            <a:schemeClr val="accent1"/>
          </a:effectRef>
          <a:fontRef idx="minor">
            <a:schemeClr val="tx1"/>
          </a:fontRef>
        </p:style>
      </p:cxnSp>
      <p:pic>
        <p:nvPicPr>
          <p:cNvPr id="28" name="Picture 18" descr="C:\Users\home\AppData\Local\Microsoft\Windows\Temporary Internet Files\Content.IE5\J18RDD3F\Rain_icon.svg[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88136" y="3044950"/>
            <a:ext cx="1660383" cy="152183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263646" y="3250360"/>
            <a:ext cx="4957193" cy="1138773"/>
          </a:xfrm>
          <a:prstGeom prst="rect">
            <a:avLst/>
          </a:prstGeom>
        </p:spPr>
        <p:txBody>
          <a:bodyPr wrap="square">
            <a:spAutoFit/>
          </a:bodyPr>
          <a:lstStyle/>
          <a:p>
            <a:pPr algn="ctr">
              <a:buClr>
                <a:srgbClr val="A4CC28"/>
              </a:buClr>
            </a:pPr>
            <a:r>
              <a:rPr lang="en-US" sz="4400" b="1" dirty="0" smtClean="0">
                <a:solidFill>
                  <a:srgbClr val="FF0000"/>
                </a:solidFill>
                <a:effectLst>
                  <a:glow rad="101600">
                    <a:prstClr val="white">
                      <a:alpha val="36000"/>
                    </a:prstClr>
                  </a:glow>
                </a:effectLst>
                <a:ea typeface="Wingdings"/>
                <a:cs typeface="Rockwell"/>
                <a:sym typeface="Wingdings"/>
              </a:rPr>
              <a:t> </a:t>
            </a:r>
            <a:r>
              <a:rPr lang="en-US" sz="4400" b="1" dirty="0">
                <a:solidFill>
                  <a:srgbClr val="FF0000"/>
                </a:solidFill>
                <a:effectLst>
                  <a:glow rad="101600">
                    <a:prstClr val="white">
                      <a:alpha val="36000"/>
                    </a:prstClr>
                  </a:glow>
                </a:effectLst>
                <a:ea typeface="Wingdings"/>
                <a:cs typeface="Rockwell"/>
                <a:sym typeface="Wingdings"/>
              </a:rPr>
              <a:t>4 – 5 </a:t>
            </a:r>
            <a:r>
              <a:rPr lang="en-US" sz="4400" b="1" dirty="0">
                <a:solidFill>
                  <a:prstClr val="black"/>
                </a:solidFill>
                <a:effectLst>
                  <a:glow rad="101600">
                    <a:prstClr val="white">
                      <a:alpha val="36000"/>
                    </a:prstClr>
                  </a:glow>
                </a:effectLst>
              </a:rPr>
              <a:t>inches </a:t>
            </a:r>
          </a:p>
          <a:p>
            <a:pPr algn="ctr">
              <a:buClr>
                <a:srgbClr val="A4CC28"/>
              </a:buClr>
            </a:pPr>
            <a:r>
              <a:rPr lang="en-US" sz="2400" dirty="0">
                <a:solidFill>
                  <a:prstClr val="black"/>
                </a:solidFill>
                <a:effectLst>
                  <a:glow rad="101600">
                    <a:prstClr val="white">
                      <a:alpha val="36000"/>
                    </a:prstClr>
                  </a:glow>
                </a:effectLst>
                <a:cs typeface="Rockwell"/>
              </a:rPr>
              <a:t>Annual </a:t>
            </a:r>
            <a:r>
              <a:rPr lang="en-US" sz="2400" dirty="0" smtClean="0">
                <a:solidFill>
                  <a:prstClr val="black"/>
                </a:solidFill>
                <a:effectLst>
                  <a:glow rad="101600">
                    <a:prstClr val="white">
                      <a:alpha val="36000"/>
                    </a:prstClr>
                  </a:glow>
                </a:effectLst>
                <a:cs typeface="Rockwell"/>
              </a:rPr>
              <a:t>rainfall (</a:t>
            </a:r>
            <a:r>
              <a:rPr lang="en-US" sz="2400" dirty="0" smtClean="0">
                <a:solidFill>
                  <a:prstClr val="black"/>
                </a:solidFill>
                <a:effectLst>
                  <a:glow rad="101600">
                    <a:prstClr val="white">
                      <a:alpha val="36000"/>
                    </a:prstClr>
                  </a:glow>
                </a:effectLst>
              </a:rPr>
              <a:t>2090)</a:t>
            </a:r>
            <a:endParaRPr lang="en-US" sz="2400" dirty="0">
              <a:solidFill>
                <a:prstClr val="black"/>
              </a:solidFill>
              <a:effectLst>
                <a:glow rad="101600">
                  <a:prstClr val="white">
                    <a:alpha val="36000"/>
                  </a:prstClr>
                </a:glow>
              </a:effectLst>
              <a:ea typeface="Wingdings"/>
              <a:cs typeface="Rockwell"/>
              <a:sym typeface="Wingdings"/>
            </a:endParaRPr>
          </a:p>
        </p:txBody>
      </p:sp>
    </p:spTree>
    <p:extLst>
      <p:ext uri="{BB962C8B-B14F-4D97-AF65-F5344CB8AC3E}">
        <p14:creationId xmlns:p14="http://schemas.microsoft.com/office/powerpoint/2010/main" val="233053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620" y="949273"/>
            <a:ext cx="11705578" cy="4976052"/>
          </a:xfrm>
          <a:prstGeom prst="rect">
            <a:avLst/>
          </a:prstGeom>
          <a:noFill/>
          <a:ln w="12700">
            <a:solidFill>
              <a:schemeClr val="accent1"/>
            </a:solidFill>
          </a:ln>
        </p:spPr>
      </p:pic>
      <p:sp>
        <p:nvSpPr>
          <p:cNvPr id="2" name="Title 1"/>
          <p:cNvSpPr>
            <a:spLocks noGrp="1"/>
          </p:cNvSpPr>
          <p:nvPr>
            <p:ph type="title"/>
          </p:nvPr>
        </p:nvSpPr>
        <p:spPr/>
        <p:txBody>
          <a:bodyPr>
            <a:normAutofit fontScale="90000"/>
          </a:bodyPr>
          <a:lstStyle/>
          <a:p>
            <a:pPr algn="ctr"/>
            <a:r>
              <a:rPr lang="en-US" sz="2800" dirty="0"/>
              <a:t>Projected Annual Average </a:t>
            </a:r>
            <a:r>
              <a:rPr lang="en-US" sz="2800" dirty="0" smtClean="0"/>
              <a:t>Temperature</a:t>
            </a:r>
            <a:br>
              <a:rPr lang="en-US" sz="2800" dirty="0" smtClean="0"/>
            </a:br>
            <a:r>
              <a:rPr lang="en-US" sz="2800" dirty="0" smtClean="0">
                <a:solidFill>
                  <a:srgbClr val="FF0000"/>
                </a:solidFill>
              </a:rPr>
              <a:t>San Joaquin</a:t>
            </a:r>
            <a:r>
              <a:rPr lang="en-US" sz="2800" dirty="0" smtClean="0"/>
              <a:t> County</a:t>
            </a:r>
            <a:r>
              <a:rPr lang="en-US" sz="2800" dirty="0"/>
              <a:t>, </a:t>
            </a:r>
            <a:r>
              <a:rPr lang="en-US" sz="2800" dirty="0" smtClean="0"/>
              <a:t>2099</a:t>
            </a:r>
            <a:endParaRPr lang="en-US" sz="2800" dirty="0"/>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38911" y="6324600"/>
            <a:ext cx="1422307" cy="28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0780278" y="2434856"/>
            <a:ext cx="912138" cy="304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Text Box 4"/>
          <p:cNvSpPr txBox="1">
            <a:spLocks noChangeArrowheads="1"/>
          </p:cNvSpPr>
          <p:nvPr/>
        </p:nvSpPr>
        <p:spPr bwMode="auto">
          <a:xfrm>
            <a:off x="8708395" y="6360218"/>
            <a:ext cx="1434059"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700" i="1" dirty="0" smtClean="0">
                <a:solidFill>
                  <a:srgbClr val="000000"/>
                </a:solidFill>
                <a:latin typeface="Century Gothic" pitchFamily="34" charset="0"/>
                <a:cs typeface="Arial" pitchFamily="34" charset="0"/>
              </a:rPr>
              <a:t>Source: </a:t>
            </a:r>
            <a:r>
              <a:rPr lang="en-US" altLang="en-US" sz="700" i="1" dirty="0" err="1" smtClean="0">
                <a:solidFill>
                  <a:srgbClr val="000000"/>
                </a:solidFill>
                <a:latin typeface="Century Gothic" pitchFamily="34" charset="0"/>
                <a:cs typeface="Arial" pitchFamily="34" charset="0"/>
              </a:rPr>
              <a:t>CalAdapt</a:t>
            </a:r>
            <a:endParaRPr lang="en-US" alt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05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390521" y="6450419"/>
            <a:ext cx="402636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700" i="1" dirty="0" smtClean="0">
                <a:solidFill>
                  <a:srgbClr val="000000"/>
                </a:solidFill>
                <a:latin typeface="Century Gothic" pitchFamily="34" charset="0"/>
                <a:cs typeface="Arial" pitchFamily="34" charset="0"/>
              </a:rPr>
              <a:t>Source: </a:t>
            </a:r>
          </a:p>
          <a:p>
            <a:pPr fontAlgn="base">
              <a:spcBef>
                <a:spcPct val="0"/>
              </a:spcBef>
              <a:spcAft>
                <a:spcPct val="0"/>
              </a:spcAft>
            </a:pPr>
            <a:r>
              <a:rPr lang="en-US" altLang="en-US" sz="700" i="1" dirty="0" smtClean="0">
                <a:solidFill>
                  <a:srgbClr val="000000"/>
                </a:solidFill>
                <a:latin typeface="Century Gothic" pitchFamily="34" charset="0"/>
                <a:cs typeface="Arial" pitchFamily="34" charset="0"/>
              </a:rPr>
              <a:t>CalBRACE Vulnerability Assessment Report, CDPH; </a:t>
            </a:r>
            <a:r>
              <a:rPr lang="en-US" altLang="en-US" sz="700" i="1" dirty="0" err="1" smtClean="0">
                <a:solidFill>
                  <a:srgbClr val="000000"/>
                </a:solidFill>
                <a:latin typeface="Century Gothic" pitchFamily="34" charset="0"/>
                <a:cs typeface="Arial" pitchFamily="34" charset="0"/>
              </a:rPr>
              <a:t>CalBRACE</a:t>
            </a:r>
            <a:r>
              <a:rPr lang="en-US" altLang="en-US" sz="700" i="1" dirty="0" smtClean="0">
                <a:solidFill>
                  <a:srgbClr val="000000"/>
                </a:solidFill>
                <a:latin typeface="Century Gothic" pitchFamily="34" charset="0"/>
                <a:cs typeface="Arial" pitchFamily="34" charset="0"/>
              </a:rPr>
              <a:t> Climate Change and Health Profile Report, CDPH</a:t>
            </a:r>
            <a:endParaRPr lang="en-US" altLang="en-US" dirty="0" smtClean="0">
              <a:solidFill>
                <a:prstClr val="black"/>
              </a:solidFill>
              <a:latin typeface="Arial" pitchFamily="34" charset="0"/>
              <a:cs typeface="Arial" pitchFamily="34" charset="0"/>
            </a:endParaRPr>
          </a:p>
        </p:txBody>
      </p:sp>
      <p:sp>
        <p:nvSpPr>
          <p:cNvPr id="9" name="Title 1"/>
          <p:cNvSpPr txBox="1">
            <a:spLocks/>
          </p:cNvSpPr>
          <p:nvPr/>
        </p:nvSpPr>
        <p:spPr>
          <a:xfrm>
            <a:off x="0" y="0"/>
            <a:ext cx="12161838" cy="868362"/>
          </a:xfrm>
          <a:prstGeom prst="rect">
            <a:avLst/>
          </a:prstGeom>
          <a:solidFill>
            <a:srgbClr val="139CB0"/>
          </a:solidFill>
        </p:spPr>
        <p:txBody>
          <a:bodyPr vert="horz" lIns="91440" tIns="45720" rIns="91440" bIns="45720" rtlCol="0" anchor="ctr">
            <a:normAutofit fontScale="90000" lnSpcReduction="20000"/>
          </a:bodyPr>
          <a:lstStyle>
            <a:lvl1pPr marL="317500" indent="0" algn="l" defTabSz="914400" rtl="0" eaLnBrk="1" latinLnBrk="0" hangingPunct="1">
              <a:spcBef>
                <a:spcPct val="0"/>
              </a:spcBef>
              <a:buNone/>
              <a:defRPr sz="3600" kern="1200">
                <a:solidFill>
                  <a:srgbClr val="FFFFFF"/>
                </a:solidFill>
                <a:latin typeface="Avenir 35 Light"/>
                <a:ea typeface="+mj-ea"/>
                <a:cs typeface="Avenir 35 Light"/>
              </a:defRPr>
            </a:lvl1pPr>
          </a:lstStyle>
          <a:p>
            <a:pPr algn="ctr"/>
            <a:r>
              <a:rPr lang="en-US" sz="3100" dirty="0" smtClean="0"/>
              <a:t>Vulnerabilities in </a:t>
            </a:r>
            <a:r>
              <a:rPr lang="en-US" sz="3100" dirty="0" smtClean="0">
                <a:solidFill>
                  <a:srgbClr val="FF0000"/>
                </a:solidFill>
              </a:rPr>
              <a:t>San Joaquin </a:t>
            </a:r>
            <a:r>
              <a:rPr lang="en-US" sz="3100" dirty="0" smtClean="0"/>
              <a:t>County</a:t>
            </a:r>
            <a:r>
              <a:rPr lang="en-US" dirty="0" smtClean="0"/>
              <a:t/>
            </a:r>
            <a:br>
              <a:rPr lang="en-US" dirty="0" smtClean="0"/>
            </a:br>
            <a:r>
              <a:rPr lang="en-US" b="1" dirty="0" smtClean="0"/>
              <a:t>Households Most at Risk</a:t>
            </a:r>
            <a:endParaRPr lang="en-US" b="1" dirty="0"/>
          </a:p>
        </p:txBody>
      </p:sp>
      <p:sp>
        <p:nvSpPr>
          <p:cNvPr id="8" name="Rectangle 7"/>
          <p:cNvSpPr/>
          <p:nvPr/>
        </p:nvSpPr>
        <p:spPr>
          <a:xfrm>
            <a:off x="405394" y="1066800"/>
            <a:ext cx="5574176" cy="2743200"/>
          </a:xfrm>
          <a:prstGeom prst="rect">
            <a:avLst/>
          </a:prstGeom>
          <a:solidFill>
            <a:srgbClr val="D4E2B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spcAft>
                <a:spcPts val="1200"/>
              </a:spcAft>
              <a:buClr>
                <a:srgbClr val="A4CC28"/>
              </a:buClr>
            </a:pPr>
            <a:r>
              <a:rPr lang="en-US" sz="7200" b="1" dirty="0" smtClean="0">
                <a:solidFill>
                  <a:srgbClr val="FF0000"/>
                </a:solidFill>
                <a:latin typeface="Avenir Next Regular"/>
              </a:rPr>
              <a:t>45</a:t>
            </a:r>
            <a:r>
              <a:rPr lang="en-US" sz="7200" b="1" dirty="0" smtClean="0">
                <a:solidFill>
                  <a:prstClr val="black"/>
                </a:solidFill>
                <a:latin typeface="Avenir Next Regular"/>
              </a:rPr>
              <a:t>% </a:t>
            </a:r>
            <a:r>
              <a:rPr lang="en-US" sz="2700" dirty="0" smtClean="0">
                <a:solidFill>
                  <a:prstClr val="black">
                    <a:lumMod val="75000"/>
                    <a:lumOff val="25000"/>
                  </a:prstClr>
                </a:solidFill>
                <a:latin typeface="Avenir Next Regular"/>
              </a:rPr>
              <a:t/>
            </a:r>
            <a:br>
              <a:rPr lang="en-US" sz="2700" dirty="0" smtClean="0">
                <a:solidFill>
                  <a:prstClr val="black">
                    <a:lumMod val="75000"/>
                    <a:lumOff val="25000"/>
                  </a:prstClr>
                </a:solidFill>
                <a:latin typeface="Avenir Next Regular"/>
              </a:rPr>
            </a:br>
            <a:r>
              <a:rPr lang="en-US" sz="2000" dirty="0" smtClean="0">
                <a:solidFill>
                  <a:prstClr val="black"/>
                </a:solidFill>
                <a:latin typeface="Avenir Next Regular"/>
              </a:rPr>
              <a:t>of </a:t>
            </a:r>
            <a:r>
              <a:rPr lang="en-US" sz="2000" dirty="0">
                <a:solidFill>
                  <a:prstClr val="black"/>
                </a:solidFill>
                <a:latin typeface="Avenir Next Regular"/>
              </a:rPr>
              <a:t>low-income residents have </a:t>
            </a:r>
            <a:r>
              <a:rPr lang="en-US" sz="2800" b="1" dirty="0">
                <a:solidFill>
                  <a:prstClr val="black"/>
                </a:solidFill>
                <a:latin typeface="Avenir Next Regular"/>
              </a:rPr>
              <a:t>unreliable access</a:t>
            </a:r>
            <a:r>
              <a:rPr lang="en-US" sz="2800" dirty="0">
                <a:solidFill>
                  <a:prstClr val="black"/>
                </a:solidFill>
                <a:latin typeface="Avenir Next Regular"/>
              </a:rPr>
              <a:t> </a:t>
            </a:r>
            <a:r>
              <a:rPr lang="en-US" sz="2000" dirty="0">
                <a:solidFill>
                  <a:prstClr val="black"/>
                </a:solidFill>
                <a:latin typeface="Avenir Next Regular"/>
              </a:rPr>
              <a:t>to sufficient, affordable, nutritious </a:t>
            </a:r>
            <a:r>
              <a:rPr lang="en-US" sz="2800" b="1" dirty="0">
                <a:solidFill>
                  <a:prstClr val="black"/>
                </a:solidFill>
                <a:latin typeface="Avenir Next Regular"/>
              </a:rPr>
              <a:t>food</a:t>
            </a:r>
            <a:r>
              <a:rPr lang="en-US" sz="2800" b="1" dirty="0" smtClean="0">
                <a:solidFill>
                  <a:prstClr val="black"/>
                </a:solidFill>
                <a:latin typeface="Avenir Next Regular"/>
              </a:rPr>
              <a:t>.</a:t>
            </a:r>
            <a:endParaRPr lang="en-US" sz="2800" b="1" dirty="0">
              <a:solidFill>
                <a:prstClr val="black"/>
              </a:solidFill>
              <a:latin typeface="Avenir Next Regular"/>
            </a:endParaRPr>
          </a:p>
        </p:txBody>
      </p:sp>
      <p:sp>
        <p:nvSpPr>
          <p:cNvPr id="27" name="Rectangle 26"/>
          <p:cNvSpPr/>
          <p:nvPr/>
        </p:nvSpPr>
        <p:spPr>
          <a:xfrm>
            <a:off x="6220877" y="1066800"/>
            <a:ext cx="5574176" cy="2256734"/>
          </a:xfrm>
          <a:prstGeom prst="rect">
            <a:avLst/>
          </a:prstGeom>
          <a:solidFill>
            <a:srgbClr val="D4E2B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20000"/>
              </a:spcBef>
              <a:spcAft>
                <a:spcPts val="1200"/>
              </a:spcAft>
              <a:buClr>
                <a:srgbClr val="A4CC28"/>
              </a:buClr>
            </a:pPr>
            <a:r>
              <a:rPr lang="en-US" sz="7200" b="1" dirty="0">
                <a:solidFill>
                  <a:srgbClr val="FF0000"/>
                </a:solidFill>
                <a:latin typeface="Avenir Next Regular"/>
              </a:rPr>
              <a:t>2</a:t>
            </a:r>
            <a:r>
              <a:rPr lang="en-US" sz="7200" b="1" dirty="0" smtClean="0">
                <a:solidFill>
                  <a:srgbClr val="FF0000"/>
                </a:solidFill>
                <a:latin typeface="Avenir Next Regular"/>
              </a:rPr>
              <a:t>0</a:t>
            </a:r>
            <a:r>
              <a:rPr lang="en-US" sz="7200" b="1" dirty="0">
                <a:solidFill>
                  <a:prstClr val="black"/>
                </a:solidFill>
                <a:latin typeface="Avenir Next Regular"/>
              </a:rPr>
              <a:t>% </a:t>
            </a:r>
            <a:r>
              <a:rPr lang="en-US" sz="4000" dirty="0">
                <a:solidFill>
                  <a:prstClr val="black"/>
                </a:solidFill>
                <a:latin typeface="Avenir Next Regular"/>
              </a:rPr>
              <a:t/>
            </a:r>
            <a:br>
              <a:rPr lang="en-US" sz="4000" dirty="0">
                <a:solidFill>
                  <a:prstClr val="black"/>
                </a:solidFill>
                <a:latin typeface="Avenir Next Regular"/>
              </a:rPr>
            </a:br>
            <a:r>
              <a:rPr lang="en-US" sz="2400" dirty="0" smtClean="0">
                <a:solidFill>
                  <a:prstClr val="black"/>
                </a:solidFill>
                <a:latin typeface="Avenir Next Regular"/>
              </a:rPr>
              <a:t>of adults have been </a:t>
            </a:r>
            <a:r>
              <a:rPr lang="en-US" sz="2400" b="1" dirty="0" smtClean="0">
                <a:solidFill>
                  <a:prstClr val="black"/>
                </a:solidFill>
                <a:latin typeface="Avenir Next Regular"/>
              </a:rPr>
              <a:t>diagnosed with asthma</a:t>
            </a:r>
            <a:endParaRPr lang="en-US" sz="2800" b="1" dirty="0">
              <a:solidFill>
                <a:prstClr val="black"/>
              </a:solidFill>
              <a:latin typeface="Avenir Next Regular"/>
            </a:endParaRPr>
          </a:p>
        </p:txBody>
      </p:sp>
      <p:pic>
        <p:nvPicPr>
          <p:cNvPr id="1027" name="Picture 3" descr="C:\Users\home\AppData\Local\Microsoft\Windows\Temporary Internet Files\Content.IE5\78MV1AAV\simple-appl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48559" y="1165918"/>
            <a:ext cx="1289169" cy="105727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05394" y="3958652"/>
            <a:ext cx="5574176" cy="2365948"/>
          </a:xfrm>
          <a:prstGeom prst="rect">
            <a:avLst/>
          </a:prstGeom>
          <a:solidFill>
            <a:srgbClr val="D4E2B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spcAft>
                <a:spcPts val="1200"/>
              </a:spcAft>
              <a:buClr>
                <a:srgbClr val="A4CC28"/>
              </a:buClr>
            </a:pPr>
            <a:r>
              <a:rPr lang="en-US" sz="7200" b="1" dirty="0" smtClean="0">
                <a:solidFill>
                  <a:srgbClr val="FF0000"/>
                </a:solidFill>
                <a:latin typeface="Avenir Next Regular"/>
              </a:rPr>
              <a:t>23</a:t>
            </a:r>
            <a:r>
              <a:rPr lang="en-US" sz="7200" b="1" dirty="0" smtClean="0">
                <a:solidFill>
                  <a:prstClr val="black"/>
                </a:solidFill>
                <a:latin typeface="Avenir Next Regular"/>
              </a:rPr>
              <a:t>% </a:t>
            </a:r>
            <a:r>
              <a:rPr lang="en-US" sz="7200" b="1" dirty="0">
                <a:solidFill>
                  <a:prstClr val="black">
                    <a:lumMod val="75000"/>
                    <a:lumOff val="25000"/>
                  </a:prstClr>
                </a:solidFill>
                <a:latin typeface="Avenir Next Regular"/>
              </a:rPr>
              <a:t/>
            </a:r>
            <a:br>
              <a:rPr lang="en-US" sz="7200" b="1" dirty="0">
                <a:solidFill>
                  <a:prstClr val="black">
                    <a:lumMod val="75000"/>
                    <a:lumOff val="25000"/>
                  </a:prstClr>
                </a:solidFill>
                <a:latin typeface="Avenir Next Regular"/>
              </a:rPr>
            </a:br>
            <a:r>
              <a:rPr lang="en-US" sz="2000" dirty="0" smtClean="0">
                <a:solidFill>
                  <a:prstClr val="black"/>
                </a:solidFill>
                <a:latin typeface="Avenir Next Regular"/>
              </a:rPr>
              <a:t>of </a:t>
            </a:r>
            <a:r>
              <a:rPr lang="en-US" sz="2000" dirty="0">
                <a:solidFill>
                  <a:prstClr val="black"/>
                </a:solidFill>
                <a:latin typeface="Avenir Next Regular"/>
              </a:rPr>
              <a:t>adults (&gt;25 years) have </a:t>
            </a:r>
            <a:r>
              <a:rPr lang="en-US" sz="2800" b="1" dirty="0">
                <a:solidFill>
                  <a:prstClr val="black"/>
                </a:solidFill>
                <a:latin typeface="Avenir Next Regular"/>
              </a:rPr>
              <a:t>less than high school </a:t>
            </a:r>
            <a:r>
              <a:rPr lang="en-US" sz="2000" dirty="0">
                <a:solidFill>
                  <a:prstClr val="black"/>
                </a:solidFill>
                <a:latin typeface="Avenir Next Regular"/>
              </a:rPr>
              <a:t>education</a:t>
            </a:r>
            <a:endParaRPr lang="en-US" sz="2700" dirty="0">
              <a:solidFill>
                <a:prstClr val="black"/>
              </a:solidFill>
              <a:latin typeface="Avenir Next Regular"/>
            </a:endParaRPr>
          </a:p>
        </p:txBody>
      </p:sp>
      <p:pic>
        <p:nvPicPr>
          <p:cNvPr id="1034" name="Picture 10" descr="C:\Users\home\AppData\Local\Microsoft\Windows\Temporary Internet Files\Content.IE5\N4XVL251\Cap2[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901" b="89769" l="3943" r="92832">
                        <a14:foregroundMark x1="3943" y1="25413" x2="3943" y2="25413"/>
                        <a14:foregroundMark x1="35842" y1="49505" x2="35842" y2="49505"/>
                        <a14:foregroundMark x1="92832" y1="25413" x2="92832" y2="25413"/>
                      </a14:backgroundRemoval>
                    </a14:imgEffect>
                  </a14:imgLayer>
                </a14:imgProps>
              </a:ext>
              <a:ext uri="{28A0092B-C50C-407E-A947-70E740481C1C}">
                <a14:useLocalDpi xmlns:a14="http://schemas.microsoft.com/office/drawing/2010/main" val="0"/>
              </a:ext>
            </a:extLst>
          </a:blip>
          <a:srcRect/>
          <a:stretch>
            <a:fillRect/>
          </a:stretch>
        </p:blipFill>
        <p:spPr bwMode="auto">
          <a:xfrm>
            <a:off x="4173083" y="3994464"/>
            <a:ext cx="1749635" cy="142623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220877" y="3476409"/>
            <a:ext cx="5574176" cy="1469570"/>
          </a:xfrm>
          <a:prstGeom prst="rect">
            <a:avLst/>
          </a:prstGeom>
          <a:solidFill>
            <a:srgbClr val="D4E2B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spcAft>
                <a:spcPts val="1200"/>
              </a:spcAft>
              <a:buClr>
                <a:srgbClr val="A4CC28"/>
              </a:buClr>
            </a:pPr>
            <a:r>
              <a:rPr lang="en-US" sz="5400" b="1" dirty="0" smtClean="0">
                <a:solidFill>
                  <a:srgbClr val="FF0000"/>
                </a:solidFill>
                <a:latin typeface="Avenir Next Regular"/>
              </a:rPr>
              <a:t>27,180</a:t>
            </a:r>
            <a:r>
              <a:rPr lang="en-US" sz="6000" b="1" dirty="0" smtClean="0">
                <a:solidFill>
                  <a:prstClr val="black"/>
                </a:solidFill>
                <a:latin typeface="Avenir Next Regular"/>
              </a:rPr>
              <a:t> </a:t>
            </a:r>
            <a:r>
              <a:rPr lang="en-US" sz="7200" b="1" dirty="0">
                <a:solidFill>
                  <a:prstClr val="black"/>
                </a:solidFill>
                <a:latin typeface="Avenir Next Regular"/>
              </a:rPr>
              <a:t/>
            </a:r>
            <a:br>
              <a:rPr lang="en-US" sz="7200" b="1" dirty="0">
                <a:solidFill>
                  <a:prstClr val="black"/>
                </a:solidFill>
                <a:latin typeface="Avenir Next Regular"/>
              </a:rPr>
            </a:br>
            <a:r>
              <a:rPr lang="en-US" sz="2000" dirty="0" smtClean="0">
                <a:solidFill>
                  <a:prstClr val="black"/>
                </a:solidFill>
                <a:latin typeface="Avenir Next Regular"/>
              </a:rPr>
              <a:t>residents are outdoor workers</a:t>
            </a:r>
            <a:endParaRPr lang="en-US" sz="2700" dirty="0">
              <a:solidFill>
                <a:prstClr val="black"/>
              </a:solidFill>
              <a:latin typeface="Avenir Next Regular"/>
            </a:endParaRPr>
          </a:p>
        </p:txBody>
      </p:sp>
      <p:sp>
        <p:nvSpPr>
          <p:cNvPr id="31" name="Rectangle 30"/>
          <p:cNvSpPr/>
          <p:nvPr/>
        </p:nvSpPr>
        <p:spPr>
          <a:xfrm>
            <a:off x="6220877" y="5062033"/>
            <a:ext cx="5574176" cy="1469570"/>
          </a:xfrm>
          <a:prstGeom prst="rect">
            <a:avLst/>
          </a:prstGeom>
          <a:solidFill>
            <a:srgbClr val="D4E2B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spcAft>
                <a:spcPts val="1200"/>
              </a:spcAft>
              <a:buClr>
                <a:srgbClr val="A4CC28"/>
              </a:buClr>
            </a:pPr>
            <a:r>
              <a:rPr lang="en-US" sz="6000" b="1" dirty="0" smtClean="0">
                <a:solidFill>
                  <a:srgbClr val="FF0000"/>
                </a:solidFill>
                <a:latin typeface="Avenir Next Regular"/>
              </a:rPr>
              <a:t>10</a:t>
            </a:r>
            <a:r>
              <a:rPr lang="en-US" sz="6000" b="1" dirty="0" smtClean="0">
                <a:solidFill>
                  <a:prstClr val="black"/>
                </a:solidFill>
                <a:latin typeface="Avenir Next Regular"/>
              </a:rPr>
              <a:t>% </a:t>
            </a:r>
            <a:r>
              <a:rPr lang="en-US" sz="7200" b="1" dirty="0" smtClean="0">
                <a:solidFill>
                  <a:prstClr val="black"/>
                </a:solidFill>
                <a:latin typeface="Avenir Next Regular"/>
              </a:rPr>
              <a:t/>
            </a:r>
            <a:br>
              <a:rPr lang="en-US" sz="7200" b="1" dirty="0" smtClean="0">
                <a:solidFill>
                  <a:prstClr val="black"/>
                </a:solidFill>
                <a:latin typeface="Avenir Next Regular"/>
              </a:rPr>
            </a:br>
            <a:r>
              <a:rPr lang="en-US" sz="2000" dirty="0" smtClean="0">
                <a:solidFill>
                  <a:prstClr val="black"/>
                </a:solidFill>
                <a:latin typeface="Avenir Next Regular"/>
              </a:rPr>
              <a:t>of </a:t>
            </a:r>
            <a:r>
              <a:rPr lang="en-US" sz="2000" dirty="0">
                <a:solidFill>
                  <a:prstClr val="black"/>
                </a:solidFill>
                <a:latin typeface="Avenir Next Regular"/>
              </a:rPr>
              <a:t>households </a:t>
            </a:r>
            <a:r>
              <a:rPr lang="en-US" sz="2000" dirty="0" smtClean="0">
                <a:solidFill>
                  <a:prstClr val="black"/>
                </a:solidFill>
                <a:latin typeface="Avenir Next Regular"/>
              </a:rPr>
              <a:t>are </a:t>
            </a:r>
            <a:br>
              <a:rPr lang="en-US" sz="2000" dirty="0" smtClean="0">
                <a:solidFill>
                  <a:prstClr val="black"/>
                </a:solidFill>
                <a:latin typeface="Avenir Next Regular"/>
              </a:rPr>
            </a:br>
            <a:r>
              <a:rPr lang="en-US" sz="2000" dirty="0" smtClean="0">
                <a:solidFill>
                  <a:prstClr val="black"/>
                </a:solidFill>
                <a:latin typeface="Avenir Next Regular"/>
              </a:rPr>
              <a:t>without </a:t>
            </a:r>
            <a:r>
              <a:rPr lang="en-US" sz="2000" dirty="0">
                <a:solidFill>
                  <a:prstClr val="black"/>
                </a:solidFill>
                <a:latin typeface="Avenir Next Regular"/>
              </a:rPr>
              <a:t>English proficiency</a:t>
            </a:r>
          </a:p>
        </p:txBody>
      </p:sp>
      <p:pic>
        <p:nvPicPr>
          <p:cNvPr id="1037" name="Picture 13" descr="C:\Users\home\AppData\Local\Microsoft\Windows\Temporary Internet Files\Content.IE5\AD8QFHPP\Englishbutton[1].pn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559" b="89706" l="9559" r="90441">
                        <a14:foregroundMark x1="63971" y1="87500" x2="63971" y2="87500"/>
                        <a14:foregroundMark x1="86029" y1="52941" x2="86029" y2="52941"/>
                        <a14:foregroundMark x1="86765" y1="60294" x2="86765" y2="60294"/>
                        <a14:foregroundMark x1="90441" y1="42647" x2="90441" y2="42647"/>
                        <a14:foregroundMark x1="78676" y1="78676" x2="78676" y2="78676"/>
                        <a14:foregroundMark x1="55882" y1="87500" x2="55882" y2="87500"/>
                        <a14:foregroundMark x1="21324" y1="86029" x2="21324" y2="86029"/>
                        <a14:foregroundMark x1="33088" y1="88235" x2="33088" y2="88235"/>
                        <a14:foregroundMark x1="43382" y1="87500" x2="43382" y2="87500"/>
                      </a14:backgroundRemoval>
                    </a14:imgEffect>
                  </a14:imgLayer>
                </a14:imgProps>
              </a:ext>
              <a:ext uri="{28A0092B-C50C-407E-A947-70E740481C1C}">
                <a14:useLocalDpi xmlns:a14="http://schemas.microsoft.com/office/drawing/2010/main" val="0"/>
              </a:ext>
            </a:extLst>
          </a:blip>
          <a:srcRect/>
          <a:stretch>
            <a:fillRect/>
          </a:stretch>
        </p:blipFill>
        <p:spPr bwMode="auto">
          <a:xfrm rot="19411357">
            <a:off x="9810616" y="5152654"/>
            <a:ext cx="1574167" cy="1183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milet\AppData\Local\Microsoft\Windows\Temporary Internet Files\Content.IE5\5AL0LFCQ\Blue_asthma_inhaler_graphic.svg[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98199" y="1124700"/>
            <a:ext cx="1379160" cy="1338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mmilet\AppData\Local\Microsoft\Windows\Temporary Internet Files\Content.IE5\0G8S3D3E\farmer[1].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758678" y="3544217"/>
            <a:ext cx="1225920" cy="95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9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solidFill>
                  <a:schemeClr val="bg1"/>
                </a:solidFill>
              </a:rPr>
              <a:t>Overview</a:t>
            </a:r>
            <a:endParaRPr lang="en-US" sz="3600" dirty="0">
              <a:solidFill>
                <a:schemeClr val="bg1"/>
              </a:solidFill>
            </a:endParaRPr>
          </a:p>
        </p:txBody>
      </p:sp>
      <p:sp>
        <p:nvSpPr>
          <p:cNvPr id="3" name="Content Placeholder 2"/>
          <p:cNvSpPr>
            <a:spLocks noGrp="1"/>
          </p:cNvSpPr>
          <p:nvPr>
            <p:ph idx="1"/>
          </p:nvPr>
        </p:nvSpPr>
        <p:spPr>
          <a:xfrm>
            <a:off x="608092" y="1600200"/>
            <a:ext cx="10945654" cy="4419600"/>
          </a:xfrm>
        </p:spPr>
        <p:txBody>
          <a:bodyPr>
            <a:normAutofit/>
          </a:bodyPr>
          <a:lstStyle/>
          <a:p>
            <a:r>
              <a:rPr lang="en-US" sz="3000" dirty="0" smtClean="0">
                <a:solidFill>
                  <a:schemeClr val="accent2">
                    <a:lumMod val="50000"/>
                  </a:schemeClr>
                </a:solidFill>
              </a:rPr>
              <a:t>What is a healthy community?</a:t>
            </a:r>
          </a:p>
          <a:p>
            <a:r>
              <a:rPr lang="en-US" sz="3000" dirty="0" smtClean="0">
                <a:solidFill>
                  <a:schemeClr val="accent2">
                    <a:lumMod val="50000"/>
                  </a:schemeClr>
                </a:solidFill>
              </a:rPr>
              <a:t>State-level efforts</a:t>
            </a:r>
          </a:p>
          <a:p>
            <a:pPr lvl="1"/>
            <a:r>
              <a:rPr lang="en-US" sz="2600" dirty="0" smtClean="0">
                <a:solidFill>
                  <a:schemeClr val="accent2">
                    <a:lumMod val="50000"/>
                  </a:schemeClr>
                </a:solidFill>
              </a:rPr>
              <a:t>The Health in All Policies approach</a:t>
            </a:r>
          </a:p>
          <a:p>
            <a:pPr lvl="1"/>
            <a:r>
              <a:rPr lang="en-US" sz="2600" dirty="0" smtClean="0">
                <a:solidFill>
                  <a:schemeClr val="accent2">
                    <a:lumMod val="50000"/>
                  </a:schemeClr>
                </a:solidFill>
              </a:rPr>
              <a:t>CA Climate Investments</a:t>
            </a:r>
          </a:p>
          <a:p>
            <a:pPr lvl="1"/>
            <a:r>
              <a:rPr lang="en-US" sz="2600" dirty="0" smtClean="0">
                <a:solidFill>
                  <a:schemeClr val="accent2">
                    <a:lumMod val="50000"/>
                  </a:schemeClr>
                </a:solidFill>
              </a:rPr>
              <a:t>CDPH Climate Change &amp; Health Equity Program</a:t>
            </a: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2</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Tree>
    <p:extLst>
      <p:ext uri="{BB962C8B-B14F-4D97-AF65-F5344CB8AC3E}">
        <p14:creationId xmlns:p14="http://schemas.microsoft.com/office/powerpoint/2010/main" val="992526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p>
            <a:r>
              <a:rPr lang="en-US" sz="3600" dirty="0" smtClean="0">
                <a:solidFill>
                  <a:schemeClr val="bg1"/>
                </a:solidFill>
              </a:rPr>
              <a:t>Why Government?</a:t>
            </a:r>
            <a:endParaRPr lang="en-US" sz="3600" dirty="0">
              <a:solidFill>
                <a:schemeClr val="bg1"/>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July 18, 2017</a:t>
            </a:r>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3" name="TextBox 2"/>
          <p:cNvSpPr txBox="1"/>
          <p:nvPr/>
        </p:nvSpPr>
        <p:spPr>
          <a:xfrm>
            <a:off x="1127919" y="1447800"/>
            <a:ext cx="9829800" cy="5170646"/>
          </a:xfrm>
          <a:prstGeom prst="rect">
            <a:avLst/>
          </a:prstGeom>
          <a:noFill/>
        </p:spPr>
        <p:txBody>
          <a:bodyPr wrap="square" rtlCol="0">
            <a:spAutoFit/>
          </a:bodyPr>
          <a:lstStyle/>
          <a:p>
            <a:pPr lvl="0" defTabSz="457200">
              <a:spcBef>
                <a:spcPct val="20000"/>
              </a:spcBef>
            </a:pPr>
            <a:r>
              <a:rPr lang="en-US" sz="3000" i="1" dirty="0">
                <a:solidFill>
                  <a:prstClr val="black"/>
                </a:solidFill>
              </a:rPr>
              <a:t>“</a:t>
            </a:r>
            <a:r>
              <a:rPr lang="en-US" sz="3000" dirty="0">
                <a:solidFill>
                  <a:prstClr val="black"/>
                </a:solidFill>
              </a:rPr>
              <a:t>Democratic government is… one of the greatest institutional inventions of modern Western civilization. It allows us to pool our resources and to act collectively to address the serious social, economic, and environmental problems that we are unable to deal with as individuals. What’s more, government serves as an essential instrument of moral action – a way for us to rectify injustices, eliminate suffering, and care for each other.”</a:t>
            </a:r>
          </a:p>
          <a:p>
            <a:pPr lvl="0" algn="r" defTabSz="457200">
              <a:spcBef>
                <a:spcPct val="20000"/>
              </a:spcBef>
            </a:pPr>
            <a:r>
              <a:rPr lang="en-US" sz="3000" dirty="0">
                <a:solidFill>
                  <a:prstClr val="black"/>
                </a:solidFill>
              </a:rPr>
              <a:t>- </a:t>
            </a:r>
            <a:r>
              <a:rPr lang="en-US" sz="3000" u="sng" dirty="0">
                <a:solidFill>
                  <a:prstClr val="black"/>
                </a:solidFill>
              </a:rPr>
              <a:t>Government is Good</a:t>
            </a:r>
            <a:r>
              <a:rPr lang="en-US" sz="3000" dirty="0">
                <a:solidFill>
                  <a:prstClr val="black"/>
                </a:solidFill>
              </a:rPr>
              <a:t>, by Douglas J. Amy, 2011</a:t>
            </a:r>
          </a:p>
          <a:p>
            <a:pPr marL="342900" lvl="0" indent="-342900" defTabSz="457200">
              <a:spcBef>
                <a:spcPct val="20000"/>
              </a:spcBef>
              <a:buFont typeface="Arial"/>
              <a:buChar char="•"/>
            </a:pPr>
            <a:endParaRPr lang="en-US" sz="3000" dirty="0">
              <a:solidFill>
                <a:prstClr val="black"/>
              </a:solidFill>
            </a:endParaRPr>
          </a:p>
          <a:p>
            <a:endParaRPr lang="en-US" dirty="0"/>
          </a:p>
        </p:txBody>
      </p:sp>
    </p:spTree>
    <p:extLst>
      <p:ext uri="{BB962C8B-B14F-4D97-AF65-F5344CB8AC3E}">
        <p14:creationId xmlns:p14="http://schemas.microsoft.com/office/powerpoint/2010/main" val="150928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119" y="42378"/>
            <a:ext cx="6400800" cy="1786423"/>
          </a:xfrm>
          <a:prstGeom prst="rect">
            <a:avLst/>
          </a:prstGeom>
        </p:spPr>
      </p:pic>
      <p:sp>
        <p:nvSpPr>
          <p:cNvPr id="10" name="Rectangle 9"/>
          <p:cNvSpPr/>
          <p:nvPr/>
        </p:nvSpPr>
        <p:spPr>
          <a:xfrm>
            <a:off x="0" y="1834868"/>
            <a:ext cx="12161838" cy="471833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3"/>
          <p:cNvSpPr txBox="1">
            <a:spLocks/>
          </p:cNvSpPr>
          <p:nvPr/>
        </p:nvSpPr>
        <p:spPr>
          <a:xfrm>
            <a:off x="18" y="1866922"/>
            <a:ext cx="12161839" cy="6476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prstClr val="white"/>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8119" y="152400"/>
            <a:ext cx="1600199" cy="1600200"/>
          </a:xfrm>
          <a:prstGeom prst="rect">
            <a:avLst/>
          </a:prstGeom>
        </p:spPr>
      </p:pic>
      <p:pic>
        <p:nvPicPr>
          <p:cNvPr id="9" name="Picture 8" descr="hiap_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19" y="627506"/>
            <a:ext cx="2292784" cy="802393"/>
          </a:xfrm>
          <a:prstGeom prst="rect">
            <a:avLst/>
          </a:prstGeom>
        </p:spPr>
      </p:pic>
      <p:sp>
        <p:nvSpPr>
          <p:cNvPr id="11" name="Content Placeholder 2"/>
          <p:cNvSpPr txBox="1">
            <a:spLocks/>
          </p:cNvSpPr>
          <p:nvPr/>
        </p:nvSpPr>
        <p:spPr>
          <a:xfrm>
            <a:off x="631381" y="2667010"/>
            <a:ext cx="10521154" cy="33020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200" dirty="0" smtClean="0">
                <a:solidFill>
                  <a:schemeClr val="bg1"/>
                </a:solidFill>
                <a:latin typeface="Helvetica"/>
                <a:cs typeface="Helvetica"/>
              </a:rPr>
              <a:t>Lianne Dillon, </a:t>
            </a:r>
            <a:r>
              <a:rPr lang="en-US" sz="2200" dirty="0">
                <a:solidFill>
                  <a:schemeClr val="bg1"/>
                </a:solidFill>
                <a:latin typeface="Helvetica"/>
                <a:cs typeface="Helvetica"/>
              </a:rPr>
              <a:t>HiAP Task Force </a:t>
            </a:r>
            <a:r>
              <a:rPr lang="en-US" sz="2200" dirty="0" smtClean="0">
                <a:solidFill>
                  <a:schemeClr val="bg1"/>
                </a:solidFill>
                <a:latin typeface="Helvetica"/>
                <a:cs typeface="Helvetica"/>
              </a:rPr>
              <a:t>Staff </a:t>
            </a:r>
            <a:endParaRPr lang="en-US" sz="2200" dirty="0">
              <a:solidFill>
                <a:schemeClr val="bg1"/>
              </a:solidFill>
              <a:latin typeface="Helvetica"/>
              <a:cs typeface="Helvetica"/>
            </a:endParaRPr>
          </a:p>
          <a:p>
            <a:pPr marL="0" indent="0">
              <a:spcBef>
                <a:spcPts val="0"/>
              </a:spcBef>
              <a:buNone/>
            </a:pPr>
            <a:r>
              <a:rPr lang="en-US" sz="2200" dirty="0" smtClean="0">
                <a:solidFill>
                  <a:schemeClr val="accent5">
                    <a:lumMod val="60000"/>
                    <a:lumOff val="40000"/>
                  </a:schemeClr>
                </a:solidFill>
                <a:latin typeface="Helvetica"/>
                <a:cs typeface="Helvetica"/>
                <a:hlinkClick r:id="rId6"/>
              </a:rPr>
              <a:t>Lianne.Dillon@SGC.ca.gov</a:t>
            </a:r>
            <a:r>
              <a:rPr lang="en-US" sz="2200" dirty="0" smtClean="0">
                <a:solidFill>
                  <a:schemeClr val="accent5">
                    <a:lumMod val="60000"/>
                    <a:lumOff val="40000"/>
                  </a:schemeClr>
                </a:solidFill>
                <a:latin typeface="Helvetica"/>
                <a:cs typeface="Helvetica"/>
              </a:rPr>
              <a:t> </a:t>
            </a:r>
            <a:endParaRPr lang="en-US" sz="2200" dirty="0">
              <a:solidFill>
                <a:schemeClr val="accent5">
                  <a:lumMod val="60000"/>
                  <a:lumOff val="40000"/>
                </a:schemeClr>
              </a:solidFill>
              <a:latin typeface="Helvetica"/>
              <a:cs typeface="Helvetica"/>
            </a:endParaRPr>
          </a:p>
          <a:p>
            <a:pPr marL="0" indent="0">
              <a:spcBef>
                <a:spcPts val="0"/>
              </a:spcBef>
              <a:buNone/>
            </a:pPr>
            <a:endParaRPr lang="en-US" sz="2200" dirty="0">
              <a:solidFill>
                <a:schemeClr val="bg1"/>
              </a:solidFill>
              <a:latin typeface="Helvetica"/>
              <a:cs typeface="Helvetica"/>
            </a:endParaRPr>
          </a:p>
          <a:p>
            <a:pPr marL="0" indent="0">
              <a:spcBef>
                <a:spcPts val="0"/>
              </a:spcBef>
              <a:buNone/>
            </a:pPr>
            <a:r>
              <a:rPr lang="en-US" sz="2200" dirty="0">
                <a:solidFill>
                  <a:schemeClr val="bg1"/>
                </a:solidFill>
                <a:latin typeface="Helvetica"/>
                <a:cs typeface="Helvetica"/>
              </a:rPr>
              <a:t>HiAP Task Force </a:t>
            </a:r>
            <a:r>
              <a:rPr lang="en-US" sz="2200" dirty="0" smtClean="0">
                <a:solidFill>
                  <a:schemeClr val="bg1"/>
                </a:solidFill>
                <a:latin typeface="Helvetica"/>
                <a:cs typeface="Helvetica"/>
              </a:rPr>
              <a:t>website </a:t>
            </a:r>
            <a:endParaRPr lang="en-US" sz="2200" dirty="0">
              <a:solidFill>
                <a:schemeClr val="bg1"/>
              </a:solidFill>
              <a:latin typeface="Helvetica"/>
              <a:cs typeface="Helvetica"/>
            </a:endParaRPr>
          </a:p>
          <a:p>
            <a:pPr marL="0" indent="0">
              <a:spcBef>
                <a:spcPts val="0"/>
              </a:spcBef>
              <a:buNone/>
            </a:pPr>
            <a:r>
              <a:rPr lang="en-US" sz="2200" dirty="0">
                <a:solidFill>
                  <a:schemeClr val="bg1"/>
                </a:solidFill>
                <a:latin typeface="Helvetica"/>
                <a:cs typeface="Helvetica"/>
                <a:hlinkClick r:id="rId7"/>
              </a:rPr>
              <a:t>http://sgc.ca.gov/s_hiap.php</a:t>
            </a:r>
            <a:r>
              <a:rPr lang="en-US" sz="2200" dirty="0">
                <a:solidFill>
                  <a:schemeClr val="bg1"/>
                </a:solidFill>
                <a:latin typeface="Helvetica"/>
                <a:cs typeface="Helvetica"/>
              </a:rPr>
              <a:t> </a:t>
            </a:r>
          </a:p>
          <a:p>
            <a:pPr marL="0" indent="0">
              <a:spcBef>
                <a:spcPts val="0"/>
              </a:spcBef>
              <a:buNone/>
            </a:pPr>
            <a:endParaRPr lang="en-US" sz="2200" dirty="0">
              <a:solidFill>
                <a:schemeClr val="bg1"/>
              </a:solidFill>
              <a:latin typeface="Helvetica"/>
              <a:cs typeface="Helvetica"/>
            </a:endParaRPr>
          </a:p>
          <a:p>
            <a:pPr marL="0" indent="0">
              <a:spcBef>
                <a:spcPts val="0"/>
              </a:spcBef>
              <a:buNone/>
            </a:pPr>
            <a:r>
              <a:rPr lang="en-US" sz="2200" dirty="0">
                <a:solidFill>
                  <a:schemeClr val="bg1"/>
                </a:solidFill>
                <a:latin typeface="Helvetica"/>
                <a:cs typeface="Helvetica"/>
              </a:rPr>
              <a:t>HiAP mailing </a:t>
            </a:r>
            <a:r>
              <a:rPr lang="en-US" sz="2200" dirty="0" smtClean="0">
                <a:solidFill>
                  <a:schemeClr val="bg1"/>
                </a:solidFill>
                <a:latin typeface="Helvetica"/>
                <a:cs typeface="Helvetica"/>
              </a:rPr>
              <a:t>list</a:t>
            </a:r>
            <a:endParaRPr lang="en-US" sz="2200" dirty="0">
              <a:solidFill>
                <a:schemeClr val="bg1"/>
              </a:solidFill>
              <a:latin typeface="Helvetica"/>
              <a:cs typeface="Helvetica"/>
            </a:endParaRPr>
          </a:p>
          <a:p>
            <a:pPr marL="0" indent="0">
              <a:spcBef>
                <a:spcPts val="0"/>
              </a:spcBef>
              <a:buNone/>
            </a:pPr>
            <a:r>
              <a:rPr lang="en-US" sz="2200" dirty="0" smtClean="0">
                <a:solidFill>
                  <a:schemeClr val="bg1"/>
                </a:solidFill>
                <a:latin typeface="Helvetica"/>
                <a:cs typeface="Helvetica"/>
                <a:hlinkClick r:id="rId8"/>
              </a:rPr>
              <a:t>HiAP@sgc.ca.gov</a:t>
            </a:r>
            <a:endParaRPr lang="en-US" sz="2200" dirty="0" smtClean="0">
              <a:solidFill>
                <a:schemeClr val="bg1"/>
              </a:solidFill>
              <a:latin typeface="Helvetica"/>
              <a:cs typeface="Helvetica"/>
            </a:endParaRPr>
          </a:p>
          <a:p>
            <a:pPr marL="0" indent="0">
              <a:spcBef>
                <a:spcPts val="0"/>
              </a:spcBef>
              <a:buNone/>
            </a:pPr>
            <a:r>
              <a:rPr lang="en-US" sz="2200" dirty="0" smtClean="0">
                <a:latin typeface="Helvetica"/>
                <a:cs typeface="Helvetica"/>
              </a:rPr>
              <a:t> </a:t>
            </a:r>
            <a:endParaRPr lang="en-US" sz="2200" dirty="0">
              <a:latin typeface="Helvetica"/>
              <a:cs typeface="Helvetica"/>
            </a:endParaRPr>
          </a:p>
          <a:p>
            <a:pPr marL="0" indent="0">
              <a:spcAft>
                <a:spcPts val="900"/>
              </a:spcAft>
              <a:buFont typeface="Arial" pitchFamily="34" charset="0"/>
              <a:buNone/>
            </a:pPr>
            <a:endParaRPr lang="en-US" sz="2200" dirty="0" smtClean="0">
              <a:latin typeface="Helvetica"/>
              <a:cs typeface="Helvetica"/>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5057" y="2474766"/>
            <a:ext cx="2663826"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03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solidFill>
                  <a:schemeClr val="bg1"/>
                </a:solidFill>
              </a:rPr>
              <a:t>What is a Healthy Community?</a:t>
            </a:r>
            <a:endParaRPr lang="en-US" sz="3600" dirty="0">
              <a:solidFill>
                <a:schemeClr val="bg1"/>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899319" y="1600207"/>
            <a:ext cx="10654427" cy="4038594"/>
          </a:xfrm>
        </p:spPr>
        <p:txBody>
          <a:bodyPr/>
          <a:lstStyle/>
          <a:p>
            <a:endParaRPr lang="en-US" dirty="0"/>
          </a:p>
        </p:txBody>
      </p:sp>
      <p:pic>
        <p:nvPicPr>
          <p:cNvPr id="1026" name="Picture 2" descr="C:\Users\ldillon\Desktop\wordle.healthy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60" y="1266790"/>
            <a:ext cx="8469501"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520" y="2514610"/>
            <a:ext cx="2438401" cy="461665"/>
          </a:xfrm>
          <a:prstGeom prst="rect">
            <a:avLst/>
          </a:prstGeom>
          <a:noFill/>
        </p:spPr>
        <p:txBody>
          <a:bodyPr wrap="square" rtlCol="0">
            <a:spAutoFit/>
          </a:bodyPr>
          <a:lstStyle/>
          <a:p>
            <a:r>
              <a:rPr lang="en-US" sz="2400" b="1" dirty="0">
                <a:solidFill>
                  <a:srgbClr val="143F6A"/>
                </a:solidFill>
              </a:rPr>
              <a:t>High Quality</a:t>
            </a:r>
          </a:p>
        </p:txBody>
      </p:sp>
      <p:sp>
        <p:nvSpPr>
          <p:cNvPr id="14" name="TextBox 13"/>
          <p:cNvSpPr txBox="1"/>
          <p:nvPr/>
        </p:nvSpPr>
        <p:spPr>
          <a:xfrm>
            <a:off x="289720" y="6291535"/>
            <a:ext cx="2438401" cy="461665"/>
          </a:xfrm>
          <a:prstGeom prst="rect">
            <a:avLst/>
          </a:prstGeom>
          <a:noFill/>
        </p:spPr>
        <p:txBody>
          <a:bodyPr wrap="square" rtlCol="0">
            <a:spAutoFit/>
          </a:bodyPr>
          <a:lstStyle/>
          <a:p>
            <a:r>
              <a:rPr lang="en-US" sz="2400" b="1" dirty="0">
                <a:solidFill>
                  <a:srgbClr val="143F6A"/>
                </a:solidFill>
              </a:rPr>
              <a:t>Affordable</a:t>
            </a:r>
          </a:p>
        </p:txBody>
      </p:sp>
      <p:sp>
        <p:nvSpPr>
          <p:cNvPr id="15" name="TextBox 14"/>
          <p:cNvSpPr txBox="1"/>
          <p:nvPr/>
        </p:nvSpPr>
        <p:spPr>
          <a:xfrm>
            <a:off x="9709726" y="3263071"/>
            <a:ext cx="2438401" cy="461665"/>
          </a:xfrm>
          <a:prstGeom prst="rect">
            <a:avLst/>
          </a:prstGeom>
          <a:noFill/>
        </p:spPr>
        <p:txBody>
          <a:bodyPr wrap="square" rtlCol="0">
            <a:spAutoFit/>
          </a:bodyPr>
          <a:lstStyle/>
          <a:p>
            <a:r>
              <a:rPr lang="en-US" sz="2400" b="1" dirty="0">
                <a:solidFill>
                  <a:srgbClr val="143F6A"/>
                </a:solidFill>
              </a:rPr>
              <a:t>Accessible</a:t>
            </a:r>
          </a:p>
        </p:txBody>
      </p:sp>
      <p:sp>
        <p:nvSpPr>
          <p:cNvPr id="16" name="TextBox 15"/>
          <p:cNvSpPr txBox="1"/>
          <p:nvPr/>
        </p:nvSpPr>
        <p:spPr>
          <a:xfrm>
            <a:off x="8214518" y="1752600"/>
            <a:ext cx="2438401" cy="461665"/>
          </a:xfrm>
          <a:prstGeom prst="rect">
            <a:avLst/>
          </a:prstGeom>
          <a:noFill/>
        </p:spPr>
        <p:txBody>
          <a:bodyPr wrap="square" rtlCol="0">
            <a:spAutoFit/>
          </a:bodyPr>
          <a:lstStyle/>
          <a:p>
            <a:r>
              <a:rPr lang="en-US" sz="2400" b="1" dirty="0">
                <a:solidFill>
                  <a:srgbClr val="143F6A"/>
                </a:solidFill>
              </a:rPr>
              <a:t>Safe</a:t>
            </a:r>
          </a:p>
        </p:txBody>
      </p:sp>
      <p:sp>
        <p:nvSpPr>
          <p:cNvPr id="17" name="TextBox 16"/>
          <p:cNvSpPr txBox="1"/>
          <p:nvPr/>
        </p:nvSpPr>
        <p:spPr>
          <a:xfrm>
            <a:off x="8671720" y="6060703"/>
            <a:ext cx="2438401" cy="461665"/>
          </a:xfrm>
          <a:prstGeom prst="rect">
            <a:avLst/>
          </a:prstGeom>
          <a:noFill/>
        </p:spPr>
        <p:txBody>
          <a:bodyPr wrap="square" rtlCol="0">
            <a:spAutoFit/>
          </a:bodyPr>
          <a:lstStyle/>
          <a:p>
            <a:r>
              <a:rPr lang="en-US" sz="2400" b="1" dirty="0" smtClean="0">
                <a:solidFill>
                  <a:srgbClr val="143F6A"/>
                </a:solidFill>
              </a:rPr>
              <a:t>Sustainable</a:t>
            </a:r>
            <a:endParaRPr lang="en-US" sz="2400" b="1" dirty="0">
              <a:solidFill>
                <a:srgbClr val="143F6A"/>
              </a:solidFill>
            </a:endParaRPr>
          </a:p>
        </p:txBody>
      </p:sp>
    </p:spTree>
    <p:extLst>
      <p:ext uri="{BB962C8B-B14F-4D97-AF65-F5344CB8AC3E}">
        <p14:creationId xmlns:p14="http://schemas.microsoft.com/office/powerpoint/2010/main" val="4969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solidFill>
                  <a:schemeClr val="bg1"/>
                </a:solidFill>
              </a:rPr>
              <a:t>What do you notice?</a:t>
            </a:r>
            <a:endParaRPr lang="en-US" sz="3600" dirty="0">
              <a:solidFill>
                <a:schemeClr val="bg1"/>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smtClean="0">
                <a:solidFill>
                  <a:prstClr val="black">
                    <a:tint val="75000"/>
                  </a:prstClr>
                </a:solidFill>
              </a:rPr>
              <a:t>July 18, 2017	</a:t>
            </a:r>
            <a:fld id="{A956A376-6AEF-4A6C-ADF3-8456BE9BA1D1}" type="slidenum">
              <a:rPr lang="en-US" smtClean="0">
                <a:solidFill>
                  <a:prstClr val="black">
                    <a:tint val="75000"/>
                  </a:prstClr>
                </a:solidFill>
              </a:rPr>
              <a:pPr/>
              <a:t>4</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40688" y="1447803"/>
            <a:ext cx="805331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5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solidFill>
                  <a:schemeClr val="bg1"/>
                </a:solidFill>
              </a:rPr>
              <a:t>Establishing CA’s HiAP Task Force</a:t>
            </a:r>
            <a:endParaRPr lang="en-US" sz="3600" dirty="0">
              <a:solidFill>
                <a:schemeClr val="bg1"/>
              </a:solidFill>
            </a:endParaRPr>
          </a:p>
        </p:txBody>
      </p:sp>
      <p:sp>
        <p:nvSpPr>
          <p:cNvPr id="3" name="Content Placeholder 2"/>
          <p:cNvSpPr>
            <a:spLocks noGrp="1"/>
          </p:cNvSpPr>
          <p:nvPr>
            <p:ph idx="1"/>
          </p:nvPr>
        </p:nvSpPr>
        <p:spPr>
          <a:xfrm>
            <a:off x="608092" y="1600200"/>
            <a:ext cx="10945654" cy="4419600"/>
          </a:xfrm>
        </p:spPr>
        <p:txBody>
          <a:bodyPr>
            <a:normAutofit/>
          </a:bodyPr>
          <a:lstStyle/>
          <a:p>
            <a:r>
              <a:rPr lang="en-US" sz="3000" dirty="0" smtClean="0">
                <a:solidFill>
                  <a:schemeClr val="accent2">
                    <a:lumMod val="50000"/>
                  </a:schemeClr>
                </a:solidFill>
              </a:rPr>
              <a:t>Governor Executive Order </a:t>
            </a:r>
          </a:p>
          <a:p>
            <a:r>
              <a:rPr lang="en-US" sz="3000" dirty="0" smtClean="0">
                <a:solidFill>
                  <a:schemeClr val="accent2">
                    <a:lumMod val="50000"/>
                  </a:schemeClr>
                </a:solidFill>
              </a:rPr>
              <a:t>Response </a:t>
            </a:r>
            <a:r>
              <a:rPr lang="en-US" sz="3000" dirty="0">
                <a:solidFill>
                  <a:schemeClr val="accent2">
                    <a:lumMod val="50000"/>
                  </a:schemeClr>
                </a:solidFill>
              </a:rPr>
              <a:t>to </a:t>
            </a:r>
            <a:r>
              <a:rPr lang="en-US" sz="3000" dirty="0" smtClean="0">
                <a:solidFill>
                  <a:schemeClr val="accent2">
                    <a:lumMod val="50000"/>
                  </a:schemeClr>
                </a:solidFill>
              </a:rPr>
              <a:t>Climate </a:t>
            </a:r>
            <a:r>
              <a:rPr lang="en-US" sz="3000" dirty="0">
                <a:solidFill>
                  <a:schemeClr val="accent2">
                    <a:lumMod val="50000"/>
                  </a:schemeClr>
                </a:solidFill>
              </a:rPr>
              <a:t>Change and </a:t>
            </a:r>
            <a:r>
              <a:rPr lang="en-US" sz="3000" dirty="0" smtClean="0">
                <a:solidFill>
                  <a:schemeClr val="accent2">
                    <a:lumMod val="50000"/>
                  </a:schemeClr>
                </a:solidFill>
              </a:rPr>
              <a:t/>
            </a:r>
            <a:br>
              <a:rPr lang="en-US" sz="3000" dirty="0" smtClean="0">
                <a:solidFill>
                  <a:schemeClr val="accent2">
                    <a:lumMod val="50000"/>
                  </a:schemeClr>
                </a:solidFill>
              </a:rPr>
            </a:br>
            <a:r>
              <a:rPr lang="en-US" sz="3000" dirty="0" smtClean="0">
                <a:solidFill>
                  <a:schemeClr val="accent2">
                    <a:lumMod val="50000"/>
                  </a:schemeClr>
                </a:solidFill>
              </a:rPr>
              <a:t>Childhood </a:t>
            </a:r>
            <a:r>
              <a:rPr lang="en-US" sz="3000" dirty="0">
                <a:solidFill>
                  <a:schemeClr val="accent2">
                    <a:lumMod val="50000"/>
                  </a:schemeClr>
                </a:solidFill>
              </a:rPr>
              <a:t>Obesity </a:t>
            </a:r>
            <a:r>
              <a:rPr lang="en-US" sz="3000" dirty="0" smtClean="0">
                <a:solidFill>
                  <a:schemeClr val="accent2">
                    <a:lumMod val="50000"/>
                  </a:schemeClr>
                </a:solidFill>
              </a:rPr>
              <a:t>concerns</a:t>
            </a:r>
          </a:p>
          <a:p>
            <a:endParaRPr lang="en-US" sz="3000" dirty="0" smtClean="0">
              <a:solidFill>
                <a:schemeClr val="accent2">
                  <a:lumMod val="50000"/>
                </a:schemeClr>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5</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126" y="1676400"/>
            <a:ext cx="4611479" cy="409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177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a:solidFill>
                  <a:schemeClr val="bg1"/>
                </a:solidFill>
              </a:rPr>
              <a:t>California Health in All Policies Task Force</a:t>
            </a:r>
          </a:p>
        </p:txBody>
      </p:sp>
      <p:sp>
        <p:nvSpPr>
          <p:cNvPr id="3" name="Content Placeholder 2"/>
          <p:cNvSpPr>
            <a:spLocks noGrp="1"/>
          </p:cNvSpPr>
          <p:nvPr>
            <p:ph idx="1"/>
          </p:nvPr>
        </p:nvSpPr>
        <p:spPr/>
        <p:txBody>
          <a:bodyPr>
            <a:normAutofit/>
          </a:bodyPr>
          <a:lstStyle/>
          <a:p>
            <a:pPr lvl="1"/>
            <a:endParaRPr lang="en-US" dirty="0"/>
          </a:p>
          <a:p>
            <a:pPr marL="0" indent="0">
              <a:buNone/>
            </a:pPr>
            <a:endParaRPr lang="en-US" sz="3000" dirty="0" smtClean="0">
              <a:solidFill>
                <a:schemeClr val="accent2">
                  <a:lumMod val="50000"/>
                </a:schemeClr>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6</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9"/>
          <p:cNvSpPr txBox="1">
            <a:spLocks/>
          </p:cNvSpPr>
          <p:nvPr/>
        </p:nvSpPr>
        <p:spPr>
          <a:xfrm>
            <a:off x="1699420" y="1371600"/>
            <a:ext cx="9220721" cy="1484028"/>
          </a:xfrm>
          <a:prstGeom prst="roundRect">
            <a:avLst/>
          </a:prstGeom>
          <a:solidFill>
            <a:srgbClr val="31859C">
              <a:alpha val="10196"/>
            </a:srgbClr>
          </a:solidFill>
          <a:ln w="28575" cap="flat" cmpd="sng" algn="ctr">
            <a:solidFill>
              <a:schemeClr val="accent5">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1200"/>
              </a:spcBef>
              <a:buFont typeface="Wingdings 2"/>
              <a:buChar char="R"/>
            </a:pPr>
            <a:r>
              <a:rPr lang="en-US" sz="2000" b="1" dirty="0" smtClean="0">
                <a:solidFill>
                  <a:schemeClr val="accent5">
                    <a:lumMod val="75000"/>
                  </a:schemeClr>
                </a:solidFill>
                <a:latin typeface="Helvetica" panose="020B0604020202020204" pitchFamily="34" charset="0"/>
                <a:cs typeface="Helvetica" panose="020B0604020202020204" pitchFamily="34" charset="0"/>
              </a:rPr>
              <a:t>Created in 2010 by Governor’s Executive Order</a:t>
            </a:r>
          </a:p>
          <a:p>
            <a:pPr algn="ctr">
              <a:spcBef>
                <a:spcPts val="1200"/>
              </a:spcBef>
              <a:buFont typeface="Wingdings 2"/>
              <a:buChar char="R"/>
            </a:pPr>
            <a:r>
              <a:rPr lang="en-US" sz="2000" b="1" dirty="0" smtClean="0">
                <a:solidFill>
                  <a:schemeClr val="accent5">
                    <a:lumMod val="75000"/>
                  </a:schemeClr>
                </a:solidFill>
                <a:latin typeface="Helvetica" panose="020B0604020202020204" pitchFamily="34" charset="0"/>
                <a:cs typeface="Helvetica" panose="020B0604020202020204" pitchFamily="34" charset="0"/>
              </a:rPr>
              <a:t>Accountable to Strategic Growth Council</a:t>
            </a:r>
          </a:p>
          <a:p>
            <a:pPr algn="ctr">
              <a:spcBef>
                <a:spcPts val="1200"/>
              </a:spcBef>
              <a:buFont typeface="Wingdings 2"/>
              <a:buChar char="R"/>
            </a:pPr>
            <a:r>
              <a:rPr lang="en-US" sz="2000" b="1" dirty="0" smtClean="0">
                <a:solidFill>
                  <a:schemeClr val="accent5">
                    <a:lumMod val="75000"/>
                  </a:schemeClr>
                </a:solidFill>
                <a:latin typeface="Helvetica" panose="020B0604020202020204" pitchFamily="34" charset="0"/>
                <a:cs typeface="Helvetica" panose="020B0604020202020204" pitchFamily="34" charset="0"/>
              </a:rPr>
              <a:t>Mandate – collaboration to advance health, equity, &amp; sustainability</a:t>
            </a:r>
            <a:endParaRPr lang="en-US" sz="2000" dirty="0" smtClean="0">
              <a:solidFill>
                <a:schemeClr val="accent5">
                  <a:lumMod val="75000"/>
                </a:schemeClr>
              </a:solidFill>
              <a:latin typeface="Helvetica" panose="020B0604020202020204" pitchFamily="34" charset="0"/>
              <a:cs typeface="Helvetica" panose="020B0604020202020204"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pic>
        <p:nvPicPr>
          <p:cNvPr id="33" name="Picture 32" descr="http://store.parks.ca.gov/images/products/preview/10-209-0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8727" y="3947812"/>
            <a:ext cx="836048" cy="964671"/>
          </a:xfrm>
          <a:prstGeom prst="rect">
            <a:avLst/>
          </a:prstGeom>
          <a:noFill/>
          <a:ln>
            <a:noFill/>
          </a:ln>
        </p:spPr>
      </p:pic>
      <p:pic>
        <p:nvPicPr>
          <p:cNvPr id="34" name="Picture 33" descr="http://www.cdfa.ca.gov/Images/cdfa_logo_.gif"/>
          <p:cNvPicPr/>
          <p:nvPr/>
        </p:nvPicPr>
        <p:blipFill>
          <a:blip r:embed="rId5">
            <a:extLst>
              <a:ext uri="{28A0092B-C50C-407E-A947-70E740481C1C}">
                <a14:useLocalDpi xmlns:a14="http://schemas.microsoft.com/office/drawing/2010/main" val="0"/>
              </a:ext>
            </a:extLst>
          </a:blip>
          <a:srcRect/>
          <a:stretch>
            <a:fillRect/>
          </a:stretch>
        </p:blipFill>
        <p:spPr bwMode="auto">
          <a:xfrm>
            <a:off x="2674272" y="3093661"/>
            <a:ext cx="1309897" cy="707425"/>
          </a:xfrm>
          <a:prstGeom prst="rect">
            <a:avLst/>
          </a:prstGeom>
          <a:noFill/>
          <a:ln>
            <a:noFill/>
          </a:ln>
        </p:spPr>
      </p:pic>
      <p:pic>
        <p:nvPicPr>
          <p:cNvPr id="35" name="Picture 34" descr="http://www.bikesgv.org/uploads/1/0/3/4/10345694/3229627.jpg"/>
          <p:cNvPicPr/>
          <p:nvPr/>
        </p:nvPicPr>
        <p:blipFill>
          <a:blip r:embed="rId6">
            <a:extLst>
              <a:ext uri="{28A0092B-C50C-407E-A947-70E740481C1C}">
                <a14:useLocalDpi xmlns:a14="http://schemas.microsoft.com/office/drawing/2010/main" val="0"/>
              </a:ext>
            </a:extLst>
          </a:blip>
          <a:srcRect/>
          <a:stretch>
            <a:fillRect/>
          </a:stretch>
        </p:blipFill>
        <p:spPr bwMode="auto">
          <a:xfrm>
            <a:off x="3950272" y="3093661"/>
            <a:ext cx="1089274" cy="771737"/>
          </a:xfrm>
          <a:prstGeom prst="rect">
            <a:avLst/>
          </a:prstGeom>
          <a:noFill/>
          <a:ln>
            <a:noFill/>
          </a:ln>
        </p:spPr>
      </p:pic>
      <p:pic>
        <p:nvPicPr>
          <p:cNvPr id="36" name="Picture 35" descr="http://calfire.ca.gov/about/images/CAL_FIRE_logo_larg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3148" y="2956501"/>
            <a:ext cx="665891" cy="900360"/>
          </a:xfrm>
          <a:prstGeom prst="rect">
            <a:avLst/>
          </a:prstGeom>
          <a:noFill/>
          <a:ln>
            <a:noFill/>
          </a:ln>
        </p:spPr>
      </p:pic>
      <p:pic>
        <p:nvPicPr>
          <p:cNvPr id="37" name="Picture 36" descr="http://www.voklaw.com/site/loan_modification_services/wp-content/uploads/2012/08/MH2_SH4_California-Office-of-the-Attorney-General-body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7733" y="2956501"/>
            <a:ext cx="900359" cy="900359"/>
          </a:xfrm>
          <a:prstGeom prst="rect">
            <a:avLst/>
          </a:prstGeom>
          <a:noFill/>
          <a:ln>
            <a:noFill/>
          </a:ln>
        </p:spPr>
      </p:pic>
      <p:pic>
        <p:nvPicPr>
          <p:cNvPr id="38" name="Picture 37" descr="http://foodbankedc.org/wp-content/uploads/2010/06/cdss.gif"/>
          <p:cNvPicPr/>
          <p:nvPr/>
        </p:nvPicPr>
        <p:blipFill>
          <a:blip r:embed="rId9">
            <a:extLst>
              <a:ext uri="{28A0092B-C50C-407E-A947-70E740481C1C}">
                <a14:useLocalDpi xmlns:a14="http://schemas.microsoft.com/office/drawing/2010/main" val="0"/>
              </a:ext>
            </a:extLst>
          </a:blip>
          <a:srcRect/>
          <a:stretch>
            <a:fillRect/>
          </a:stretch>
        </p:blipFill>
        <p:spPr bwMode="auto">
          <a:xfrm>
            <a:off x="2910799" y="3985175"/>
            <a:ext cx="542180" cy="836047"/>
          </a:xfrm>
          <a:prstGeom prst="rect">
            <a:avLst/>
          </a:prstGeom>
          <a:noFill/>
          <a:ln>
            <a:noFill/>
          </a:ln>
        </p:spPr>
      </p:pic>
      <p:pic>
        <p:nvPicPr>
          <p:cNvPr id="39" name="Picture 38" descr="http://ceres.ca.gov/planning/financing/oprlogo.gif"/>
          <p:cNvPicPr/>
          <p:nvPr/>
        </p:nvPicPr>
        <p:blipFill>
          <a:blip r:embed="rId10">
            <a:extLst>
              <a:ext uri="{28A0092B-C50C-407E-A947-70E740481C1C}">
                <a14:useLocalDpi xmlns:a14="http://schemas.microsoft.com/office/drawing/2010/main" val="0"/>
              </a:ext>
            </a:extLst>
          </a:blip>
          <a:srcRect/>
          <a:stretch>
            <a:fillRect/>
          </a:stretch>
        </p:blipFill>
        <p:spPr bwMode="auto">
          <a:xfrm>
            <a:off x="7655854" y="3874481"/>
            <a:ext cx="1028982" cy="1028982"/>
          </a:xfrm>
          <a:prstGeom prst="rect">
            <a:avLst/>
          </a:prstGeom>
          <a:noFill/>
          <a:ln>
            <a:noFill/>
          </a:ln>
        </p:spPr>
      </p:pic>
      <p:pic>
        <p:nvPicPr>
          <p:cNvPr id="40" name="Picture 39" descr="http://www.csd.ca.gov/portals/0/Documents/CSD-logo-color-final.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20569" y="5010413"/>
            <a:ext cx="900359" cy="900359"/>
          </a:xfrm>
          <a:prstGeom prst="rect">
            <a:avLst/>
          </a:prstGeom>
          <a:noFill/>
          <a:ln>
            <a:noFill/>
          </a:ln>
        </p:spPr>
      </p:pic>
      <p:pic>
        <p:nvPicPr>
          <p:cNvPr id="41" name="Picture 40" descr="http://housingcd.files.wordpress.com/2012/11/hcd-logo-large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6929" y="3925361"/>
            <a:ext cx="964670" cy="964670"/>
          </a:xfrm>
          <a:prstGeom prst="rect">
            <a:avLst/>
          </a:prstGeom>
          <a:noFill/>
          <a:ln>
            <a:noFill/>
          </a:ln>
        </p:spPr>
      </p:pic>
      <p:pic>
        <p:nvPicPr>
          <p:cNvPr id="42" name="Picture 41" descr="http://ih.constantcontact.com/fs122/1104207082485/img/487.gif?a=1111689575373"/>
          <p:cNvPicPr/>
          <p:nvPr/>
        </p:nvPicPr>
        <p:blipFill>
          <a:blip r:embed="rId13">
            <a:extLst>
              <a:ext uri="{28A0092B-C50C-407E-A947-70E740481C1C}">
                <a14:useLocalDpi xmlns:a14="http://schemas.microsoft.com/office/drawing/2010/main" val="0"/>
              </a:ext>
            </a:extLst>
          </a:blip>
          <a:srcRect/>
          <a:stretch>
            <a:fillRect/>
          </a:stretch>
        </p:blipFill>
        <p:spPr bwMode="auto">
          <a:xfrm>
            <a:off x="1705719" y="3879641"/>
            <a:ext cx="773523" cy="900359"/>
          </a:xfrm>
          <a:prstGeom prst="rect">
            <a:avLst/>
          </a:prstGeom>
          <a:noFill/>
          <a:ln>
            <a:noFill/>
          </a:ln>
        </p:spPr>
      </p:pic>
      <p:pic>
        <p:nvPicPr>
          <p:cNvPr id="43" name="Picture 42" descr="http://www.hnmagazine.com/sites/default/files/caltrans_logo.gi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3917" y="3093661"/>
            <a:ext cx="886068" cy="707425"/>
          </a:xfrm>
          <a:prstGeom prst="rect">
            <a:avLst/>
          </a:prstGeom>
          <a:noFill/>
          <a:ln>
            <a:noFill/>
          </a:ln>
        </p:spPr>
      </p:pic>
      <p:pic>
        <p:nvPicPr>
          <p:cNvPr id="44" name="Picture 43" descr="http://upload.wikimedia.org/wikipedia/commons/4/40/Seal_of_the_California_Department_of_Education.jpg"/>
          <p:cNvPicPr/>
          <p:nvPr/>
        </p:nvPicPr>
        <p:blipFill>
          <a:blip r:embed="rId15">
            <a:extLst>
              <a:ext uri="{28A0092B-C50C-407E-A947-70E740481C1C}">
                <a14:useLocalDpi xmlns:a14="http://schemas.microsoft.com/office/drawing/2010/main" val="0"/>
              </a:ext>
            </a:extLst>
          </a:blip>
          <a:srcRect/>
          <a:stretch>
            <a:fillRect/>
          </a:stretch>
        </p:blipFill>
        <p:spPr bwMode="auto">
          <a:xfrm>
            <a:off x="1610145" y="5038018"/>
            <a:ext cx="964670" cy="900359"/>
          </a:xfrm>
          <a:prstGeom prst="rect">
            <a:avLst/>
          </a:prstGeom>
          <a:noFill/>
          <a:ln>
            <a:noFill/>
          </a:ln>
        </p:spPr>
      </p:pic>
      <p:pic>
        <p:nvPicPr>
          <p:cNvPr id="45" name="Picture 44" descr="http://www.dof.ca.gov/graphics/ca_department/dof_seal.jpg"/>
          <p:cNvPicPr/>
          <p:nvPr/>
        </p:nvPicPr>
        <p:blipFill>
          <a:blip r:embed="rId16">
            <a:extLst>
              <a:ext uri="{28A0092B-C50C-407E-A947-70E740481C1C}">
                <a14:useLocalDpi xmlns:a14="http://schemas.microsoft.com/office/drawing/2010/main" val="0"/>
              </a:ext>
            </a:extLst>
          </a:blip>
          <a:srcRect/>
          <a:stretch>
            <a:fillRect/>
          </a:stretch>
        </p:blipFill>
        <p:spPr bwMode="auto">
          <a:xfrm>
            <a:off x="2895826" y="5100990"/>
            <a:ext cx="837387" cy="837387"/>
          </a:xfrm>
          <a:prstGeom prst="rect">
            <a:avLst/>
          </a:prstGeom>
          <a:noFill/>
          <a:ln>
            <a:noFill/>
          </a:ln>
        </p:spPr>
      </p:pic>
      <p:pic>
        <p:nvPicPr>
          <p:cNvPr id="46" name="Picture 45" descr="http://profile.ak.fbcdn.net/hprofile-ak-xpa1/t1.0-1/p160x160/1544391_694573563897896_105481633_n.png"/>
          <p:cNvPicPr/>
          <p:nvPr/>
        </p:nvPicPr>
        <p:blipFill>
          <a:blip r:embed="rId17">
            <a:extLst>
              <a:ext uri="{28A0092B-C50C-407E-A947-70E740481C1C}">
                <a14:useLocalDpi xmlns:a14="http://schemas.microsoft.com/office/drawing/2010/main" val="0"/>
              </a:ext>
            </a:extLst>
          </a:blip>
          <a:srcRect/>
          <a:stretch>
            <a:fillRect/>
          </a:stretch>
        </p:blipFill>
        <p:spPr bwMode="auto">
          <a:xfrm>
            <a:off x="8239386" y="2997193"/>
            <a:ext cx="900359" cy="900359"/>
          </a:xfrm>
          <a:prstGeom prst="rect">
            <a:avLst/>
          </a:prstGeom>
          <a:noFill/>
          <a:ln>
            <a:noFill/>
          </a:ln>
        </p:spPr>
      </p:pic>
      <p:pic>
        <p:nvPicPr>
          <p:cNvPr id="47" name="Picture 46" descr="http://seiu1000.org/campaigns/cdcr/California-CDCR-Logo.pn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73807" y="5044856"/>
            <a:ext cx="900359" cy="900359"/>
          </a:xfrm>
          <a:prstGeom prst="rect">
            <a:avLst/>
          </a:prstGeom>
          <a:noFill/>
          <a:ln>
            <a:noFill/>
          </a:ln>
        </p:spPr>
      </p:pic>
      <p:pic>
        <p:nvPicPr>
          <p:cNvPr id="48" name="Picture 47" descr="http://www.teamcoalition.org/images/ots.jp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349478" y="3052573"/>
            <a:ext cx="1112051" cy="748513"/>
          </a:xfrm>
          <a:prstGeom prst="rect">
            <a:avLst/>
          </a:prstGeom>
          <a:noFill/>
          <a:ln>
            <a:noFill/>
          </a:ln>
        </p:spPr>
      </p:pic>
      <p:pic>
        <p:nvPicPr>
          <p:cNvPr id="49" name="Picture 48" descr="http://afaftranslations.com/wp-content/uploads/2013/08/dept-general-services-CA-Logo.pn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52957" y="5198796"/>
            <a:ext cx="1350539" cy="578802"/>
          </a:xfrm>
          <a:prstGeom prst="rect">
            <a:avLst/>
          </a:prstGeom>
          <a:noFill/>
          <a:ln>
            <a:noFill/>
          </a:ln>
        </p:spPr>
      </p:pic>
      <p:pic>
        <p:nvPicPr>
          <p:cNvPr id="50" name="Picture 49" descr="http://www.resources.ca.gov/images/ca_department/natural_resources_logo.jpg"/>
          <p:cNvPicPr/>
          <p:nvPr/>
        </p:nvPicPr>
        <p:blipFill>
          <a:blip r:embed="rId21">
            <a:extLst>
              <a:ext uri="{28A0092B-C50C-407E-A947-70E740481C1C}">
                <a14:useLocalDpi xmlns:a14="http://schemas.microsoft.com/office/drawing/2010/main" val="0"/>
              </a:ext>
            </a:extLst>
          </a:blip>
          <a:srcRect/>
          <a:stretch>
            <a:fillRect/>
          </a:stretch>
        </p:blipFill>
        <p:spPr bwMode="auto">
          <a:xfrm>
            <a:off x="3778375" y="4172903"/>
            <a:ext cx="1350539" cy="514491"/>
          </a:xfrm>
          <a:prstGeom prst="rect">
            <a:avLst/>
          </a:prstGeom>
          <a:noFill/>
          <a:ln>
            <a:noFill/>
          </a:ln>
        </p:spPr>
      </p:pic>
      <p:pic>
        <p:nvPicPr>
          <p:cNvPr id="51" name="Picture 50" descr="http://www.chhs.ca.gov/Style%20Library/Images/heading_department.gif"/>
          <p:cNvPicPr/>
          <p:nvPr/>
        </p:nvPicPr>
        <p:blipFill>
          <a:blip r:embed="rId22">
            <a:extLst>
              <a:ext uri="{28A0092B-C50C-407E-A947-70E740481C1C}">
                <a14:useLocalDpi xmlns:a14="http://schemas.microsoft.com/office/drawing/2010/main" val="0"/>
              </a:ext>
            </a:extLst>
          </a:blip>
          <a:srcRect/>
          <a:stretch>
            <a:fillRect/>
          </a:stretch>
        </p:blipFill>
        <p:spPr bwMode="auto">
          <a:xfrm>
            <a:off x="8773355" y="4195010"/>
            <a:ext cx="1800718" cy="450180"/>
          </a:xfrm>
          <a:prstGeom prst="rect">
            <a:avLst/>
          </a:prstGeom>
          <a:noFill/>
          <a:ln>
            <a:noFill/>
          </a:ln>
        </p:spPr>
      </p:pic>
      <p:pic>
        <p:nvPicPr>
          <p:cNvPr id="52" name="Picture 51" descr="https://ssw1.hcd.ca.gov/requestor/pages/images/BCSH_logo_final_color_small.jpg"/>
          <p:cNvPicPr/>
          <p:nvPr/>
        </p:nvPicPr>
        <p:blipFill>
          <a:blip r:embed="rId23">
            <a:extLst>
              <a:ext uri="{28A0092B-C50C-407E-A947-70E740481C1C}">
                <a14:useLocalDpi xmlns:a14="http://schemas.microsoft.com/office/drawing/2010/main" val="0"/>
              </a:ext>
            </a:extLst>
          </a:blip>
          <a:srcRect/>
          <a:stretch>
            <a:fillRect/>
          </a:stretch>
        </p:blipFill>
        <p:spPr bwMode="auto">
          <a:xfrm>
            <a:off x="7887880" y="5038073"/>
            <a:ext cx="2545658" cy="405965"/>
          </a:xfrm>
          <a:prstGeom prst="rect">
            <a:avLst/>
          </a:prstGeom>
          <a:noFill/>
          <a:ln>
            <a:noFill/>
          </a:ln>
        </p:spPr>
      </p:pic>
      <p:pic>
        <p:nvPicPr>
          <p:cNvPr id="53" name="Picture 52" descr="http://dvtfaqskbwkln.cloudfront.net/usa/ca/user_content/generic/192024/department/thumb_ee779dbe-2866-4495-aff6-4ffa3cc730ef.gif"/>
          <p:cNvPicPr/>
          <p:nvPr/>
        </p:nvPicPr>
        <p:blipFill>
          <a:blip r:embed="rId24">
            <a:extLst>
              <a:ext uri="{28A0092B-C50C-407E-A947-70E740481C1C}">
                <a14:useLocalDpi xmlns:a14="http://schemas.microsoft.com/office/drawing/2010/main" val="0"/>
              </a:ext>
            </a:extLst>
          </a:blip>
          <a:srcRect/>
          <a:stretch>
            <a:fillRect/>
          </a:stretch>
        </p:blipFill>
        <p:spPr bwMode="auto">
          <a:xfrm>
            <a:off x="7027993" y="3181591"/>
            <a:ext cx="1011117" cy="450179"/>
          </a:xfrm>
          <a:prstGeom prst="rect">
            <a:avLst/>
          </a:prstGeom>
          <a:noFill/>
          <a:ln>
            <a:noFill/>
          </a:ln>
        </p:spPr>
      </p:pic>
      <p:pic>
        <p:nvPicPr>
          <p:cNvPr id="54" name="Picture 53" descr="http://www.calsta.ca.gov/res/images/home/calsta_logo_web.png"/>
          <p:cNvPicPr/>
          <p:nvPr/>
        </p:nvPicPr>
        <p:blipFill>
          <a:blip r:embed="rId25">
            <a:extLst>
              <a:ext uri="{28A0092B-C50C-407E-A947-70E740481C1C}">
                <a14:useLocalDpi xmlns:a14="http://schemas.microsoft.com/office/drawing/2010/main" val="0"/>
              </a:ext>
            </a:extLst>
          </a:blip>
          <a:srcRect/>
          <a:stretch>
            <a:fillRect/>
          </a:stretch>
        </p:blipFill>
        <p:spPr bwMode="auto">
          <a:xfrm>
            <a:off x="7879580" y="5615838"/>
            <a:ext cx="2508143" cy="385868"/>
          </a:xfrm>
          <a:prstGeom prst="rect">
            <a:avLst/>
          </a:prstGeom>
          <a:noFill/>
          <a:ln>
            <a:noFill/>
          </a:ln>
        </p:spPr>
      </p:pic>
      <p:cxnSp>
        <p:nvCxnSpPr>
          <p:cNvPr id="55" name="Straight Connector 54"/>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4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a:solidFill>
                  <a:schemeClr val="bg1"/>
                </a:solidFill>
              </a:rPr>
              <a:t>Purpose of the HiAP Task Force (what we do)</a:t>
            </a:r>
          </a:p>
        </p:txBody>
      </p:sp>
      <p:sp>
        <p:nvSpPr>
          <p:cNvPr id="3" name="Content Placeholder 2"/>
          <p:cNvSpPr>
            <a:spLocks noGrp="1"/>
          </p:cNvSpPr>
          <p:nvPr>
            <p:ph idx="1"/>
          </p:nvPr>
        </p:nvSpPr>
        <p:spPr>
          <a:xfrm>
            <a:off x="608092" y="1600200"/>
            <a:ext cx="10945654" cy="4419600"/>
          </a:xfrm>
        </p:spPr>
        <p:txBody>
          <a:bodyPr>
            <a:normAutofit/>
          </a:bodyPr>
          <a:lstStyle/>
          <a:p>
            <a:pPr>
              <a:buFont typeface="+mj-lt"/>
              <a:buAutoNum type="arabicPeriod"/>
            </a:pPr>
            <a:r>
              <a:rPr lang="en-US" sz="2800" dirty="0">
                <a:cs typeface="Helvetica"/>
              </a:rPr>
              <a:t>Promote a </a:t>
            </a:r>
            <a:r>
              <a:rPr lang="en-US" sz="2800" u="sng" dirty="0">
                <a:cs typeface="Helvetica"/>
              </a:rPr>
              <a:t>government culture </a:t>
            </a:r>
            <a:r>
              <a:rPr lang="en-US" sz="2800" dirty="0">
                <a:cs typeface="Helvetica"/>
              </a:rPr>
              <a:t>that prioritizes the health and equity of all Californians across policy areas. </a:t>
            </a:r>
          </a:p>
          <a:p>
            <a:pPr>
              <a:buFont typeface="+mj-lt"/>
              <a:buAutoNum type="arabicPeriod"/>
            </a:pPr>
            <a:r>
              <a:rPr lang="en-US" sz="2800" dirty="0">
                <a:cs typeface="Helvetica"/>
              </a:rPr>
              <a:t>Infuse state </a:t>
            </a:r>
            <a:r>
              <a:rPr lang="en-US" sz="2800" u="sng" dirty="0">
                <a:cs typeface="Helvetica"/>
              </a:rPr>
              <a:t>agency and department practices </a:t>
            </a:r>
            <a:r>
              <a:rPr lang="en-US" sz="2800" dirty="0">
                <a:cs typeface="Helvetica"/>
              </a:rPr>
              <a:t>with health and equity considerations.</a:t>
            </a:r>
          </a:p>
          <a:p>
            <a:pPr>
              <a:buFont typeface="+mj-lt"/>
              <a:buAutoNum type="arabicPeriod"/>
            </a:pPr>
            <a:r>
              <a:rPr lang="en-US" sz="2800" dirty="0">
                <a:cs typeface="Helvetica"/>
              </a:rPr>
              <a:t>Provide a forum for departments and agencies to identify shared goals and opportunities to </a:t>
            </a:r>
            <a:r>
              <a:rPr lang="en-US" sz="2800" u="sng" dirty="0">
                <a:cs typeface="Helvetica"/>
              </a:rPr>
              <a:t>enhance performance through collaboration</a:t>
            </a:r>
            <a:r>
              <a:rPr lang="en-US" sz="2800" dirty="0">
                <a:cs typeface="Helvetica"/>
              </a:rPr>
              <a:t>.</a:t>
            </a:r>
          </a:p>
          <a:p>
            <a:pPr marL="0" indent="0">
              <a:buNone/>
            </a:pPr>
            <a:endParaRPr lang="en-US" sz="3000" dirty="0" smtClean="0">
              <a:solidFill>
                <a:schemeClr val="accent2">
                  <a:lumMod val="50000"/>
                </a:schemeClr>
              </a:solidFill>
            </a:endParaRP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7</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Tree>
    <p:extLst>
      <p:ext uri="{BB962C8B-B14F-4D97-AF65-F5344CB8AC3E}">
        <p14:creationId xmlns:p14="http://schemas.microsoft.com/office/powerpoint/2010/main" val="426536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a:solidFill>
                  <a:schemeClr val="bg1"/>
                </a:solidFill>
              </a:rPr>
              <a:t>Taking Action to Advance Healthy Communities</a:t>
            </a: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8</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sp>
        <p:nvSpPr>
          <p:cNvPr id="11" name="Content Placeholder 8"/>
          <p:cNvSpPr>
            <a:spLocks noGrp="1"/>
          </p:cNvSpPr>
          <p:nvPr>
            <p:ph idx="1"/>
          </p:nvPr>
        </p:nvSpPr>
        <p:spPr>
          <a:xfrm>
            <a:off x="4328322" y="1676400"/>
            <a:ext cx="7239000" cy="3687769"/>
          </a:xfrm>
        </p:spPr>
        <p:txBody>
          <a:bodyPr>
            <a:normAutofit/>
          </a:bodyPr>
          <a:lstStyle/>
          <a:p>
            <a:pPr marL="514350" indent="-514350">
              <a:spcBef>
                <a:spcPts val="1200"/>
              </a:spcBef>
              <a:buFont typeface="+mj-lt"/>
              <a:buAutoNum type="arabicPeriod"/>
            </a:pPr>
            <a:r>
              <a:rPr lang="en-US" sz="3600" dirty="0"/>
              <a:t>Parks, Green Space, and Healthy Tree Canopy </a:t>
            </a:r>
            <a:endParaRPr lang="en-US" sz="3600" dirty="0" smtClean="0"/>
          </a:p>
          <a:p>
            <a:pPr marL="514350" indent="-514350">
              <a:spcBef>
                <a:spcPts val="1200"/>
              </a:spcBef>
              <a:buFont typeface="+mj-lt"/>
              <a:buAutoNum type="arabicPeriod"/>
            </a:pPr>
            <a:r>
              <a:rPr lang="en-US" sz="3600" dirty="0" smtClean="0"/>
              <a:t>Active </a:t>
            </a:r>
            <a:r>
              <a:rPr lang="en-US" sz="3600" dirty="0"/>
              <a:t>Transportation - Land Use, Schools, and Health Work </a:t>
            </a:r>
            <a:r>
              <a:rPr lang="en-US" sz="3600" dirty="0" smtClean="0"/>
              <a:t>Group</a:t>
            </a:r>
          </a:p>
          <a:p>
            <a:pPr marL="514350" indent="-514350">
              <a:spcBef>
                <a:spcPts val="1200"/>
              </a:spcBef>
              <a:buFont typeface="+mj-lt"/>
              <a:buAutoNum type="arabicPeriod"/>
            </a:pPr>
            <a:r>
              <a:rPr lang="en-US" sz="3600" dirty="0" smtClean="0"/>
              <a:t>Equity in Government Practices</a:t>
            </a:r>
            <a:endParaRPr lang="en-US" sz="360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074" y="1828800"/>
            <a:ext cx="326611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737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519" y="533400"/>
            <a:ext cx="109728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sz="3600" dirty="0">
                <a:solidFill>
                  <a:schemeClr val="bg1"/>
                </a:solidFill>
              </a:rPr>
              <a:t>Parks, Green Space, and Healthy Tree Canopy </a:t>
            </a:r>
          </a:p>
        </p:txBody>
      </p:sp>
      <p:sp>
        <p:nvSpPr>
          <p:cNvPr id="4" name="Slide Number Placeholder 3"/>
          <p:cNvSpPr>
            <a:spLocks noGrp="1"/>
          </p:cNvSpPr>
          <p:nvPr>
            <p:ph type="sldNum" sz="quarter" idx="12"/>
          </p:nvPr>
        </p:nvSpPr>
        <p:spPr>
          <a:xfrm>
            <a:off x="8715984" y="6384531"/>
            <a:ext cx="2837762" cy="365125"/>
          </a:xfrm>
        </p:spPr>
        <p:txBody>
          <a:bodyPr/>
          <a:lstStyle/>
          <a:p>
            <a:r>
              <a:rPr lang="en-US" dirty="0">
                <a:solidFill>
                  <a:prstClr val="black">
                    <a:tint val="75000"/>
                  </a:prstClr>
                </a:solidFill>
              </a:rPr>
              <a:t>July 18, 2017 </a:t>
            </a:r>
            <a:r>
              <a:rPr lang="en-US" dirty="0" smtClean="0">
                <a:solidFill>
                  <a:prstClr val="black">
                    <a:tint val="75000"/>
                  </a:prstClr>
                </a:solidFill>
              </a:rPr>
              <a:t>	</a:t>
            </a:r>
            <a:fld id="{A956A376-6AEF-4A6C-ADF3-8456BE9BA1D1}" type="slidenum">
              <a:rPr lang="en-US" smtClean="0">
                <a:solidFill>
                  <a:prstClr val="black">
                    <a:tint val="75000"/>
                  </a:prstClr>
                </a:solidFill>
              </a:rPr>
              <a:pPr/>
              <a:t>9</a:t>
            </a:fld>
            <a:endParaRPr lang="en-US" dirty="0">
              <a:solidFill>
                <a:prstClr val="black">
                  <a:tint val="75000"/>
                </a:prstClr>
              </a:solidFill>
            </a:endParaRPr>
          </a:p>
        </p:txBody>
      </p:sp>
      <p:cxnSp>
        <p:nvCxnSpPr>
          <p:cNvPr id="7" name="Straight Connector 6"/>
          <p:cNvCxnSpPr/>
          <p:nvPr/>
        </p:nvCxnSpPr>
        <p:spPr>
          <a:xfrm>
            <a:off x="594519" y="1219200"/>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9" y="6112416"/>
            <a:ext cx="1094565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20" y="6156217"/>
            <a:ext cx="2514600" cy="701809"/>
          </a:xfrm>
          <a:prstGeom prst="rect">
            <a:avLst/>
          </a:prstGeom>
        </p:spPr>
      </p:pic>
      <p:pic>
        <p:nvPicPr>
          <p:cNvPr id="13" name="Picture 2" descr="Image result for pogo park richmond"/>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9860" y="3035321"/>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519" y="1524011"/>
            <a:ext cx="10945654" cy="1643527"/>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lumMod val="85000"/>
                    <a:lumOff val="15000"/>
                  </a:prstClr>
                </a:solidFill>
                <a:effectLst/>
                <a:uLnTx/>
                <a:uFillTx/>
              </a:rPr>
              <a:t>Draft goal: Priority communities benefit from optimized access to tree canopy, open space, and parks as well as maintenance of these essential community spaces as a result of increased state agency and department collaboration. </a:t>
            </a:r>
            <a:endParaRPr kumimoji="0" lang="en-US" sz="2800" b="0" i="0" u="none" strike="noStrike" kern="0" cap="none" spc="0" normalizeH="0" baseline="0" noProof="0" dirty="0">
              <a:ln>
                <a:noFill/>
              </a:ln>
              <a:solidFill>
                <a:prstClr val="black">
                  <a:lumMod val="85000"/>
                  <a:lumOff val="15000"/>
                </a:prstClr>
              </a:solidFill>
              <a:effectLst/>
              <a:uLnTx/>
              <a:uFillTx/>
            </a:endParaRPr>
          </a:p>
        </p:txBody>
      </p:sp>
      <p:sp>
        <p:nvSpPr>
          <p:cNvPr id="11" name="TextBox 10"/>
          <p:cNvSpPr txBox="1"/>
          <p:nvPr/>
        </p:nvSpPr>
        <p:spPr>
          <a:xfrm>
            <a:off x="10729119" y="5486410"/>
            <a:ext cx="143271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Pogo Park, City of Richmond, CA</a:t>
            </a:r>
          </a:p>
        </p:txBody>
      </p:sp>
    </p:spTree>
    <p:extLst>
      <p:ext uri="{BB962C8B-B14F-4D97-AF65-F5344CB8AC3E}">
        <p14:creationId xmlns:p14="http://schemas.microsoft.com/office/powerpoint/2010/main" val="46865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27000" tIns="127000" rIns="127000" bIns="127000" rtlCol="0">
        <a:spAutoFit/>
      </a:bodyPr>
      <a:lstStyle>
        <a:defPPr marL="381000">
          <a:lnSpc>
            <a:spcPct val="120000"/>
          </a:lnSpc>
          <a:defRPr sz="1800" b="0" dirty="0" smtClean="0">
            <a:solidFill>
              <a:schemeClr val="tx1">
                <a:lumMod val="65000"/>
                <a:lumOff val="35000"/>
              </a:schemeClr>
            </a:solidFill>
            <a:latin typeface="Avenir Next Regular"/>
            <a:cs typeface="Avenir Next Regular"/>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15237</TotalTime>
  <Words>2340</Words>
  <Application>Microsoft Office PowerPoint</Application>
  <PresentationFormat>Custom</PresentationFormat>
  <Paragraphs>265</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1_Office Theme</vt:lpstr>
      <vt:lpstr>Custom Design</vt:lpstr>
      <vt:lpstr>Office Theme</vt:lpstr>
      <vt:lpstr>PowerPoint Presentation</vt:lpstr>
      <vt:lpstr>Overview</vt:lpstr>
      <vt:lpstr>What is a Healthy Community?</vt:lpstr>
      <vt:lpstr>What do you notice?</vt:lpstr>
      <vt:lpstr>Establishing CA’s HiAP Task Force</vt:lpstr>
      <vt:lpstr>California Health in All Policies Task Force</vt:lpstr>
      <vt:lpstr>Purpose of the HiAP Task Force (what we do)</vt:lpstr>
      <vt:lpstr>Taking Action to Advance Healthy Communities</vt:lpstr>
      <vt:lpstr>Parks, Green Space, and Healthy Tree Canopy </vt:lpstr>
      <vt:lpstr>Active Transportation</vt:lpstr>
      <vt:lpstr>Equity in Government Practices</vt:lpstr>
      <vt:lpstr>Building Health in All Policies Partnerships</vt:lpstr>
      <vt:lpstr>Health in All Policies across the US</vt:lpstr>
      <vt:lpstr>California Climate Investments</vt:lpstr>
      <vt:lpstr>California Building Resilience Against Climate Effects (CalBRACE) Project </vt:lpstr>
      <vt:lpstr>CalBRACE Resources: Climate Change and Health Vulnerability Indicators Climate Change and Health Profiles Reports</vt:lpstr>
      <vt:lpstr>Climate Projections: Northern Central Valley</vt:lpstr>
      <vt:lpstr>Projected Annual Average Temperature San Joaquin County, 2099</vt:lpstr>
      <vt:lpstr>PowerPoint Presentation</vt:lpstr>
      <vt:lpstr>Why Government?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Concept</dc:title>
  <dc:creator>Natalie Garcia</dc:creator>
  <cp:lastModifiedBy>Lianne Dillon</cp:lastModifiedBy>
  <cp:revision>622</cp:revision>
  <cp:lastPrinted>2016-04-06T18:18:17Z</cp:lastPrinted>
  <dcterms:created xsi:type="dcterms:W3CDTF">2014-07-09T20:24:28Z</dcterms:created>
  <dcterms:modified xsi:type="dcterms:W3CDTF">2017-07-18T15:54:34Z</dcterms:modified>
</cp:coreProperties>
</file>